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67" r:id="rId4"/>
    <p:sldId id="257" r:id="rId5"/>
    <p:sldId id="259" r:id="rId6"/>
    <p:sldId id="260" r:id="rId7"/>
    <p:sldId id="272" r:id="rId8"/>
    <p:sldId id="273" r:id="rId9"/>
    <p:sldId id="277" r:id="rId10"/>
    <p:sldId id="274" r:id="rId11"/>
    <p:sldId id="275" r:id="rId12"/>
    <p:sldId id="276" r:id="rId13"/>
    <p:sldId id="278" r:id="rId14"/>
    <p:sldId id="268" r:id="rId15"/>
    <p:sldId id="269" r:id="rId16"/>
    <p:sldId id="270" r:id="rId17"/>
    <p:sldId id="271" r:id="rId18"/>
    <p:sldId id="261" r:id="rId19"/>
    <p:sldId id="263" r:id="rId20"/>
    <p:sldId id="262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2E8CF-9218-4E66-AACE-3A33F00D29C5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EC33-AF06-4EA6-9F4D-6A2FC069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92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EC33-AF06-4EA6-9F4D-6A2FC06983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17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07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70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67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9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17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7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90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2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157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51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62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806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5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jpe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57600" y="381000"/>
            <a:ext cx="2286000" cy="2286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162300" y="685800"/>
            <a:ext cx="3276600" cy="1676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3276600" cy="16002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9050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9075"/>
            <a:ext cx="1905000" cy="2143125"/>
          </a:xfrm>
          <a:prstGeom prst="rect">
            <a:avLst/>
          </a:prstGeom>
        </p:spPr>
      </p:pic>
      <p:pic>
        <p:nvPicPr>
          <p:cNvPr id="8" name="Picture 7" descr="Picture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814452"/>
            <a:ext cx="7391400" cy="3833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180286"/>
      </p:ext>
    </p:extLst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609600" y="3581400"/>
            <a:ext cx="8001000" cy="2895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1600200"/>
            <a:ext cx="792480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1447800" y="381000"/>
            <a:ext cx="6172200" cy="8382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যোগসুত্র</a:t>
            </a:r>
            <a:endParaRPr lang="en-US" sz="3200" b="1" dirty="0"/>
          </a:p>
        </p:txBody>
      </p:sp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95400" cy="1538073"/>
          </a:xfrm>
          <a:prstGeom prst="rect">
            <a:avLst/>
          </a:prstGeom>
        </p:spPr>
      </p:pic>
      <p:pic>
        <p:nvPicPr>
          <p:cNvPr id="7" name="Picture 6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95400" cy="1538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676400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বিয়োগফলের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   ও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505075"/>
            <a:ext cx="209550" cy="39052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514600"/>
            <a:ext cx="228600" cy="39052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895600"/>
            <a:ext cx="5219700" cy="3905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2471" y="3654147"/>
            <a:ext cx="768191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ও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8802" y="3684001"/>
            <a:ext cx="209550" cy="390525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720822"/>
            <a:ext cx="228600" cy="390525"/>
          </a:xfrm>
          <a:prstGeom prst="rect">
            <a:avLst/>
          </a:prstGeom>
          <a:noFill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492347"/>
            <a:ext cx="209550" cy="390525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066566"/>
            <a:ext cx="990600" cy="390525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470739"/>
            <a:ext cx="1019175" cy="390525"/>
          </a:xfrm>
          <a:prstGeom prst="rect">
            <a:avLst/>
          </a:prstGeom>
          <a:noFill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851739"/>
            <a:ext cx="1028700" cy="390525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876800"/>
            <a:ext cx="228600" cy="390525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5638800"/>
            <a:ext cx="1085850" cy="39052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5248275"/>
            <a:ext cx="1085850" cy="390525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257800"/>
            <a:ext cx="1276350" cy="390525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638800"/>
            <a:ext cx="1276350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  <p:bldP spid="4" grpId="0" animBg="1"/>
      <p:bldP spid="5" grpId="0"/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28600" y="4267200"/>
            <a:ext cx="8686800" cy="2438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28600" y="1600200"/>
            <a:ext cx="5105400" cy="2514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1524000" y="381000"/>
            <a:ext cx="6172200" cy="8382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যোগসুত্র</a:t>
            </a:r>
            <a:endParaRPr lang="en-US" sz="3200" b="1" dirty="0"/>
          </a:p>
        </p:txBody>
      </p:sp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95400" cy="1538073"/>
          </a:xfrm>
          <a:prstGeom prst="rect">
            <a:avLst/>
          </a:prstGeom>
        </p:spPr>
      </p:pic>
      <p:pic>
        <p:nvPicPr>
          <p:cNvPr id="7" name="Picture 6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95400" cy="1538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00200"/>
            <a:ext cx="41376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সংজ্ঞানুসারে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008496"/>
            <a:ext cx="1143000" cy="523374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30104"/>
            <a:ext cx="1219199" cy="54958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486400" y="1600200"/>
            <a:ext cx="34290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1676402"/>
            <a:ext cx="1905000" cy="1676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1752602"/>
            <a:ext cx="1600200" cy="1676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182504"/>
            <a:ext cx="209550" cy="390525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133600"/>
            <a:ext cx="228600" cy="39052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3200400"/>
            <a:ext cx="180975" cy="3905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67400" y="3657600"/>
            <a:ext cx="28039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A ও B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2057400"/>
            <a:ext cx="2840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90800"/>
            <a:ext cx="1752600" cy="48806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362200" y="2590800"/>
            <a:ext cx="2840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582840"/>
            <a:ext cx="1828799" cy="50928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7200" y="3048000"/>
            <a:ext cx="31085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A ও  B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3400" y="4267200"/>
            <a:ext cx="50898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333875"/>
            <a:ext cx="1085850" cy="39052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505200"/>
            <a:ext cx="3962400" cy="381000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" y="4800600"/>
            <a:ext cx="6084094" cy="381000"/>
          </a:xfrm>
          <a:prstGeom prst="rect">
            <a:avLst/>
          </a:prstGeom>
          <a:noFill/>
        </p:spPr>
      </p:pic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392" y="5257800"/>
            <a:ext cx="7836408" cy="457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66596" y="51816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" y="57559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791200"/>
            <a:ext cx="5163207" cy="381000"/>
          </a:xfrm>
          <a:prstGeom prst="rect">
            <a:avLst/>
          </a:prstGeom>
          <a:noFill/>
        </p:spPr>
      </p:pic>
      <p:sp>
        <p:nvSpPr>
          <p:cNvPr id="45" name="Arc 44"/>
          <p:cNvSpPr/>
          <p:nvPr/>
        </p:nvSpPr>
        <p:spPr>
          <a:xfrm rot="3057086">
            <a:off x="6264459" y="1890498"/>
            <a:ext cx="1488425" cy="1143000"/>
          </a:xfrm>
          <a:prstGeom prst="arc">
            <a:avLst>
              <a:gd name="adj1" fmla="val 15181738"/>
              <a:gd name="adj2" fmla="val 132608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32003">
            <a:off x="6926609" y="2488638"/>
            <a:ext cx="838200" cy="301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" grpId="0" animBg="1"/>
      <p:bldP spid="5" grpId="0"/>
      <p:bldP spid="8" grpId="0"/>
      <p:bldP spid="11" grpId="0" animBg="1"/>
      <p:bldP spid="12" grpId="0" animBg="1"/>
      <p:bldP spid="13" grpId="0" animBg="1"/>
      <p:bldP spid="17" grpId="0"/>
      <p:bldP spid="18" grpId="0"/>
      <p:bldP spid="21" grpId="0"/>
      <p:bldP spid="24" grpId="0"/>
      <p:bldP spid="27" grpId="0"/>
      <p:bldP spid="40" grpId="0"/>
      <p:bldP spid="42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81000" y="1752600"/>
            <a:ext cx="8001000" cy="480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1447800" y="381000"/>
            <a:ext cx="6172200" cy="8382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যোগসুত্র</a:t>
            </a:r>
            <a:endParaRPr lang="en-US" sz="3200" b="1" dirty="0"/>
          </a:p>
        </p:txBody>
      </p:sp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95400" cy="1538073"/>
          </a:xfrm>
          <a:prstGeom prst="rect">
            <a:avLst/>
          </a:prstGeom>
        </p:spPr>
      </p:pic>
      <p:pic>
        <p:nvPicPr>
          <p:cNvPr id="7" name="Picture 6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95400" cy="1538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133600"/>
            <a:ext cx="10422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981200"/>
            <a:ext cx="3009900" cy="838200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819400"/>
            <a:ext cx="5172075" cy="8382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733800"/>
            <a:ext cx="5172075" cy="828675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648200"/>
            <a:ext cx="5219700" cy="3905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38200" y="46482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9718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8862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5562600"/>
            <a:ext cx="10422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638800"/>
            <a:ext cx="5219700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8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" y="2667000"/>
            <a:ext cx="7924800" cy="3886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1600200" y="304800"/>
            <a:ext cx="6172200" cy="8382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95400" cy="1538073"/>
          </a:xfrm>
          <a:prstGeom prst="rect">
            <a:avLst/>
          </a:prstGeom>
        </p:spPr>
      </p:pic>
      <p:pic>
        <p:nvPicPr>
          <p:cNvPr id="7" name="Picture 6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95400" cy="1538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457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676400"/>
            <a:ext cx="7924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প্যাকেটে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দৈবভাবে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819400"/>
            <a:ext cx="464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819400"/>
            <a:ext cx="1038225" cy="390525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200400"/>
            <a:ext cx="1047750" cy="390525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1100" y="3657600"/>
            <a:ext cx="1638300" cy="390525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1100" y="4038600"/>
            <a:ext cx="1638300" cy="390525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343400"/>
            <a:ext cx="304800" cy="624840"/>
          </a:xfrm>
          <a:prstGeom prst="rect">
            <a:avLst/>
          </a:prstGeom>
          <a:noFill/>
        </p:spPr>
      </p:pic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495800"/>
            <a:ext cx="5219700" cy="390525"/>
          </a:xfrm>
          <a:prstGeom prst="rect">
            <a:avLst/>
          </a:prstGeom>
          <a:noFill/>
        </p:spPr>
      </p:pic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4448" y="4876800"/>
            <a:ext cx="2362200" cy="791799"/>
          </a:xfrm>
          <a:prstGeom prst="rect">
            <a:avLst/>
          </a:prstGeom>
          <a:noFill/>
        </p:spPr>
      </p:pic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9704" y="5715000"/>
            <a:ext cx="789296" cy="7218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3962400"/>
            <a:ext cx="86106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ছক্কায়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057400" y="457200"/>
            <a:ext cx="50292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457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5400" b="1" dirty="0"/>
          </a:p>
        </p:txBody>
      </p:sp>
      <p:pic>
        <p:nvPicPr>
          <p:cNvPr id="8" name="Picture 7" descr="মুদ্রা 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36750" cy="1919223"/>
          </a:xfrm>
          <a:prstGeom prst="rect">
            <a:avLst/>
          </a:prstGeom>
        </p:spPr>
      </p:pic>
      <p:pic>
        <p:nvPicPr>
          <p:cNvPr id="9" name="Picture 8" descr="মুদ্রা ০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206" y="0"/>
            <a:ext cx="1939794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981200"/>
            <a:ext cx="8686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974573"/>
            <a:ext cx="151676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33600" y="457200"/>
            <a:ext cx="5029200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5259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নমুনাক্ষত্র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4400" b="1" dirty="0"/>
          </a:p>
        </p:txBody>
      </p:sp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600200" cy="1899973"/>
          </a:xfrm>
          <a:prstGeom prst="rect">
            <a:avLst/>
          </a:prstGeom>
        </p:spPr>
      </p:pic>
      <p:pic>
        <p:nvPicPr>
          <p:cNvPr id="7" name="Picture 6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44" y="0"/>
            <a:ext cx="1540256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057400"/>
            <a:ext cx="8153400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নমুনাক্ষেত্র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8153400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(H)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(T)৤ S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S= {H, T}৤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S= {H, T}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S= {HH, HT, TH, TT} </a:t>
            </a:r>
            <a:endParaRPr lang="en-US" sz="2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108138"/>
            <a:ext cx="8153400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নমুনাক্ষেত্রের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উপাদনকে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= 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H, T}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 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T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প্রত্যেকেই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000" dirty="0"/>
          </a:p>
        </p:txBody>
      </p:sp>
    </p:spTree>
  </p:cSld>
  <p:clrMapOvr>
    <a:masterClrMapping/>
  </p:clrMapOvr>
  <p:transition spd="slow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57400" y="304800"/>
            <a:ext cx="5029200" cy="91440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35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Probability tree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Imagination-Blooms-D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"/>
            <a:ext cx="1447800" cy="1664138"/>
          </a:xfrm>
          <a:prstGeom prst="rect">
            <a:avLst/>
          </a:prstGeom>
        </p:spPr>
      </p:pic>
      <p:pic>
        <p:nvPicPr>
          <p:cNvPr id="7" name="Picture 6" descr="Imagination-Blooms-D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"/>
            <a:ext cx="1392174" cy="1600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6004" y="2286000"/>
            <a:ext cx="16417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525" y="1676400"/>
            <a:ext cx="7128875" cy="4924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নিক্ষেপের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Probability tree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604" y="3048000"/>
            <a:ext cx="17620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1779" y="3048000"/>
            <a:ext cx="17620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>
            <a:stCxn id="8" idx="1"/>
            <a:endCxn id="10" idx="0"/>
          </p:cNvCxnSpPr>
          <p:nvPr/>
        </p:nvCxnSpPr>
        <p:spPr>
          <a:xfrm rot="10800000" flipV="1">
            <a:off x="2439616" y="2516832"/>
            <a:ext cx="1176389" cy="5311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1465862" y="3288982"/>
            <a:ext cx="753070" cy="1194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5" idx="0"/>
          </p:cNvCxnSpPr>
          <p:nvPr/>
        </p:nvCxnSpPr>
        <p:spPr>
          <a:xfrm rot="5400000">
            <a:off x="5787250" y="3387195"/>
            <a:ext cx="753070" cy="998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1" idx="0"/>
          </p:cNvCxnSpPr>
          <p:nvPr/>
        </p:nvCxnSpPr>
        <p:spPr>
          <a:xfrm>
            <a:off x="5257800" y="2516833"/>
            <a:ext cx="1404990" cy="5311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6" idx="0"/>
          </p:cNvCxnSpPr>
          <p:nvPr/>
        </p:nvCxnSpPr>
        <p:spPr>
          <a:xfrm rot="16200000" flipH="1">
            <a:off x="6815949" y="3356505"/>
            <a:ext cx="753070" cy="1059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4" idx="0"/>
          </p:cNvCxnSpPr>
          <p:nvPr/>
        </p:nvCxnSpPr>
        <p:spPr>
          <a:xfrm rot="16200000" flipH="1">
            <a:off x="2570762" y="3378518"/>
            <a:ext cx="753070" cy="1015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67000" y="2286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23622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35814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6400" y="35814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35814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35814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4953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42146" y="49530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2400" y="49530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49530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9600" y="4948535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2884" y="4953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4953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0" y="4948535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>
            <a:stCxn id="12" idx="2"/>
            <a:endCxn id="42" idx="3"/>
          </p:cNvCxnSpPr>
          <p:nvPr/>
        </p:nvCxnSpPr>
        <p:spPr>
          <a:xfrm rot="5400000">
            <a:off x="795932" y="4734585"/>
            <a:ext cx="459433" cy="439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2"/>
            <a:endCxn id="47" idx="3"/>
          </p:cNvCxnSpPr>
          <p:nvPr/>
        </p:nvCxnSpPr>
        <p:spPr>
          <a:xfrm rot="5400000">
            <a:off x="3021774" y="4750627"/>
            <a:ext cx="459433" cy="4069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2"/>
            <a:endCxn id="48" idx="3"/>
          </p:cNvCxnSpPr>
          <p:nvPr/>
        </p:nvCxnSpPr>
        <p:spPr>
          <a:xfrm rot="5400000">
            <a:off x="5215532" y="4734585"/>
            <a:ext cx="459433" cy="439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2"/>
            <a:endCxn id="49" idx="3"/>
          </p:cNvCxnSpPr>
          <p:nvPr/>
        </p:nvCxnSpPr>
        <p:spPr>
          <a:xfrm rot="5400000">
            <a:off x="7275164" y="4732353"/>
            <a:ext cx="454968" cy="439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2" idx="2"/>
            <a:endCxn id="43" idx="1"/>
          </p:cNvCxnSpPr>
          <p:nvPr/>
        </p:nvCxnSpPr>
        <p:spPr>
          <a:xfrm rot="16200000" flipH="1">
            <a:off x="1263946" y="4705632"/>
            <a:ext cx="459433" cy="4969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2"/>
            <a:endCxn id="44" idx="1"/>
          </p:cNvCxnSpPr>
          <p:nvPr/>
        </p:nvCxnSpPr>
        <p:spPr>
          <a:xfrm rot="16200000" flipH="1">
            <a:off x="3478973" y="4700405"/>
            <a:ext cx="459433" cy="507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2"/>
            <a:endCxn id="45" idx="1"/>
          </p:cNvCxnSpPr>
          <p:nvPr/>
        </p:nvCxnSpPr>
        <p:spPr>
          <a:xfrm rot="16200000" flipH="1">
            <a:off x="5650673" y="4738505"/>
            <a:ext cx="459433" cy="431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6" idx="2"/>
            <a:endCxn id="46" idx="1"/>
          </p:cNvCxnSpPr>
          <p:nvPr/>
        </p:nvCxnSpPr>
        <p:spPr>
          <a:xfrm rot="16200000" flipH="1">
            <a:off x="7748405" y="4698173"/>
            <a:ext cx="454968" cy="507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9600" y="5943600"/>
            <a:ext cx="81451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S= {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HHH, HHT, HTH, HTT, THH, THT, TTH, TTT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57400" y="228600"/>
            <a:ext cx="5029200" cy="91440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35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Imagination-Blooms-D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"/>
            <a:ext cx="1193291" cy="1371599"/>
          </a:xfrm>
          <a:prstGeom prst="rect">
            <a:avLst/>
          </a:prstGeom>
        </p:spPr>
      </p:pic>
      <p:pic>
        <p:nvPicPr>
          <p:cNvPr id="7" name="Picture 6" descr="Imagination-Blooms-D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0282" y="1"/>
            <a:ext cx="1193292" cy="1371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71600"/>
            <a:ext cx="8305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নিক্ষেপের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(খ)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তিনটাই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(গ)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590800"/>
            <a:ext cx="749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THH, HHT, HTH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}=</a:t>
            </a:r>
            <a:r>
              <a:rPr lang="en-US" sz="2600" dirty="0" smtClean="0">
                <a:cs typeface="NikoshBAN" pitchFamily="2" charset="0"/>
              </a:rPr>
              <a:t>3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206114"/>
            <a:ext cx="23647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2936557"/>
            <a:ext cx="1797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469957"/>
            <a:ext cx="2303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19400" y="3469957"/>
            <a:ext cx="2286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69544" y="3206114"/>
            <a:ext cx="393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962400"/>
            <a:ext cx="63081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তিনটিই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}= </a:t>
            </a:r>
            <a:r>
              <a:rPr lang="en-US" sz="2600" dirty="0" smtClean="0">
                <a:cs typeface="NikoshBAN" pitchFamily="2" charset="0"/>
              </a:rPr>
              <a:t>1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863" y="4468504"/>
            <a:ext cx="21932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029200"/>
            <a:ext cx="80906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HHH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HHT, HTH, HTT, THH, THT, TTH, TTT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}=</a:t>
            </a:r>
            <a:r>
              <a:rPr lang="en-US" sz="2600" dirty="0" smtClean="0">
                <a:cs typeface="NikoshBAN" pitchFamily="2" charset="0"/>
              </a:rPr>
              <a:t>7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6019800"/>
            <a:ext cx="31325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)=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124200"/>
            <a:ext cx="228600" cy="6096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381500"/>
            <a:ext cx="228600" cy="5715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981700"/>
            <a:ext cx="228600" cy="571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  <p:bldP spid="11" grpId="0"/>
      <p:bldP spid="12" grpId="0"/>
      <p:bldP spid="13" grpId="0"/>
      <p:bldP spid="18" grpId="0"/>
      <p:bldP spid="25" grpId="0"/>
      <p:bldP spid="20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81200" y="53340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5867400"/>
            <a:ext cx="45720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ছক্কানা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200" y="50292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effectLst/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52600" y="37338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81200" y="4495800"/>
            <a:ext cx="609600" cy="57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1981200"/>
            <a:ext cx="792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8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?</a:t>
            </a:r>
            <a:endParaRPr lang="en-US" sz="38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248025"/>
            <a:ext cx="1600200" cy="79057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114800"/>
            <a:ext cx="2057400" cy="3810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572000"/>
            <a:ext cx="2000250" cy="381000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1" y="5410200"/>
            <a:ext cx="1044678" cy="381000"/>
          </a:xfrm>
          <a:prstGeom prst="rect">
            <a:avLst/>
          </a:prstGeom>
          <a:noFill/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329" y="5943600"/>
            <a:ext cx="1179871" cy="381000"/>
          </a:xfrm>
          <a:prstGeom prst="rect">
            <a:avLst/>
          </a:prstGeom>
          <a:noFill/>
        </p:spPr>
      </p:pic>
      <p:sp>
        <p:nvSpPr>
          <p:cNvPr id="31" name="Parallelogram 30"/>
          <p:cNvSpPr/>
          <p:nvPr/>
        </p:nvSpPr>
        <p:spPr>
          <a:xfrm>
            <a:off x="1752600" y="381000"/>
            <a:ext cx="5638800" cy="914400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86000" y="457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106194"/>
      </p:ext>
    </p:extLst>
  </p:cSld>
  <p:clrMapOvr>
    <a:masterClrMapping/>
  </p:clrMapOvr>
  <p:transition spd="slow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9" grpId="0"/>
      <p:bldP spid="20" grpId="0"/>
      <p:bldP spid="13" grpId="0" animBg="1"/>
      <p:bldP spid="31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9763581"/>
              </p:ext>
            </p:extLst>
          </p:nvPr>
        </p:nvGraphicFramePr>
        <p:xfrm>
          <a:off x="685800" y="2773680"/>
          <a:ext cx="300990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86"/>
                <a:gridCol w="429986"/>
                <a:gridCol w="429986"/>
                <a:gridCol w="429986"/>
                <a:gridCol w="429986"/>
                <a:gridCol w="429986"/>
                <a:gridCol w="429986"/>
              </a:tblGrid>
              <a:tr h="326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733800" y="2590800"/>
            <a:ext cx="54102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86200" y="4419600"/>
            <a:ext cx="4724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685800"/>
            <a:ext cx="5181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38600" y="3267889"/>
                <a:ext cx="451540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67889"/>
                <a:ext cx="4515403" cy="618311"/>
              </a:xfrm>
              <a:prstGeom prst="rect">
                <a:avLst/>
              </a:prstGeom>
              <a:blipFill rotWithShape="1">
                <a:blip r:embed="rId3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14800" y="4953000"/>
                <a:ext cx="4643644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953000"/>
                <a:ext cx="4643644" cy="636585"/>
              </a:xfrm>
              <a:prstGeom prst="rect">
                <a:avLst/>
              </a:prstGeom>
              <a:blipFill rotWithShape="1">
                <a:blip r:embed="rId4"/>
                <a:stretch>
                  <a:fillRect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540120"/>
      </p:ext>
    </p:extLst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752600" y="304800"/>
            <a:ext cx="556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2590800"/>
            <a:ext cx="4800600" cy="381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914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6482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Ahammod Ullah 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61474" y="3287713"/>
            <a:ext cx="1920526" cy="2351087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415712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381000"/>
            <a:ext cx="54864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800600" cy="10668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সারাংশ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153400" cy="32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dirty="0" smtClean="0"/>
          </a:p>
          <a:p>
            <a:pPr marL="0" indent="0" algn="just">
              <a:buNone/>
            </a:pP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সম্তাবনার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যোগসূত্র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0" dirty="0" smtClean="0"/>
              <a:t>Probability 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tree,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ছক্কার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dirty="0" smtClean="0"/>
              <a:t>+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…………….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2425"/>
            <a:ext cx="14478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8625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928190"/>
      </p:ext>
    </p:extLst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22" end="5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22" end="5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0" y="2362200"/>
            <a:ext cx="8001000" cy="3962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2743200"/>
            <a:ext cx="7162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3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নির্বিচারে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3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টি</a:t>
            </a:r>
          </a:p>
          <a:p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1৤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উত্তারঃ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তাসগুলি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স্যুটের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600" dirty="0"/>
          </a:p>
        </p:txBody>
      </p:sp>
      <p:sp>
        <p:nvSpPr>
          <p:cNvPr id="5" name="Rounded Rectangle 4"/>
          <p:cNvSpPr/>
          <p:nvPr/>
        </p:nvSpPr>
        <p:spPr>
          <a:xfrm>
            <a:off x="2286000" y="457200"/>
            <a:ext cx="4419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8625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8625"/>
            <a:ext cx="1447800" cy="1628775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352800"/>
            <a:ext cx="1066800" cy="744279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191000"/>
            <a:ext cx="1092200" cy="762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953000"/>
            <a:ext cx="1219200" cy="724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3834197"/>
      </p:ext>
    </p:extLst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667000"/>
            <a:ext cx="8382000" cy="3962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2057400" y="228600"/>
            <a:ext cx="5029200" cy="22098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5029200" cy="1143000"/>
          </a:xfrm>
        </p:spPr>
        <p:txBody>
          <a:bodyPr/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4825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04825"/>
            <a:ext cx="1447800" cy="1628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971800"/>
            <a:ext cx="759374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smtClean="0">
                <a:cs typeface="NikoshBAN" pitchFamily="2" charset="0"/>
              </a:rPr>
              <a:t>৩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দৈবভাবে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3500" dirty="0" smtClean="0">
                <a:latin typeface="NikoshBAN" pitchFamily="2" charset="0"/>
                <a:cs typeface="NikoshBAN" pitchFamily="2" charset="0"/>
              </a:rPr>
              <a:t>01৤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তাসটি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500" dirty="0" smtClean="0">
                <a:latin typeface="NikoshBAN" pitchFamily="2" charset="0"/>
                <a:cs typeface="NikoshBAN" pitchFamily="2" charset="0"/>
              </a:rPr>
              <a:t>02৤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তাসটি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500" dirty="0" smtClean="0">
                <a:latin typeface="NikoshBAN" pitchFamily="2" charset="0"/>
                <a:cs typeface="NikoshBAN" pitchFamily="2" charset="0"/>
              </a:rPr>
              <a:t>03৤ </a:t>
            </a:r>
            <a:r>
              <a:rPr lang="en-US" sz="3500" dirty="0" smtClean="0">
                <a:cs typeface="NikoshBAN" pitchFamily="2" charset="0"/>
              </a:rPr>
              <a:t>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500" dirty="0" smtClean="0">
                <a:latin typeface="NikoshBAN" pitchFamily="2" charset="0"/>
                <a:cs typeface="NikoshBAN" pitchFamily="2" charset="0"/>
              </a:rPr>
              <a:t>04৤ ২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ইস্কাবন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500" dirty="0" smtClean="0">
                <a:latin typeface="NikoshBAN" pitchFamily="2" charset="0"/>
                <a:cs typeface="NikoshBAN" pitchFamily="2" charset="0"/>
              </a:rPr>
              <a:t>05৤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317416677"/>
      </p:ext>
    </p:extLst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565656566565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8229600" cy="4905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048354"/>
      </p:ext>
    </p:extLst>
  </p:cSld>
  <p:clrMapOvr>
    <a:masterClrMapping/>
  </p:clrMapOvr>
  <p:transition spd="slow">
    <p:pull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00200" y="304800"/>
            <a:ext cx="5867400" cy="1219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162300" cy="9144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1"/>
            <a:ext cx="137160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71600" cy="15430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57200" y="2819400"/>
            <a:ext cx="4953000" cy="3505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85800" y="2971800"/>
            <a:ext cx="4876800" cy="1512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2য়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45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3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895600"/>
            <a:ext cx="2362200" cy="3383692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066800" y="609600"/>
            <a:ext cx="6934199" cy="1143000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838200"/>
            <a:ext cx="3810000" cy="914400"/>
          </a:xfrm>
        </p:spPr>
        <p:txBody>
          <a:bodyPr/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যাঁচাই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0" y="2743200"/>
            <a:ext cx="4327451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4137879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4080811"/>
      </p:ext>
    </p:extLst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381000"/>
            <a:ext cx="4162424" cy="207010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990600" y="2590800"/>
            <a:ext cx="7010400" cy="1676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27432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2895600"/>
            <a:ext cx="66294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78498"/>
            <a:ext cx="5638800" cy="2479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1340"/>
            <a:ext cx="3581400" cy="2139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160582"/>
      </p:ext>
    </p:extLst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362200"/>
            <a:ext cx="8534400" cy="381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1752600" y="457200"/>
            <a:ext cx="55626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562600" cy="91440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908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bn-BD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 পাঠ শেষে শিক্ষার্থীরা.........</a:t>
            </a:r>
            <a:endParaRPr lang="en-US" sz="26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01৤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সম্তাবনার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যোগসূত্র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৤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02৤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যোগসূত্র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৤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03৤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অবর্জনশীল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৤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০4।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নমূণা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05। Probability tree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০6৤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1536472"/>
      </p:ext>
    </p:extLst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09600" y="3276600"/>
            <a:ext cx="8077200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" y="1600200"/>
            <a:ext cx="80772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1524000" y="381000"/>
            <a:ext cx="6172200" cy="8382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যোগসুত্র</a:t>
            </a:r>
            <a:endParaRPr lang="en-US" sz="3200" b="1" dirty="0"/>
          </a:p>
        </p:txBody>
      </p:sp>
      <p:pic>
        <p:nvPicPr>
          <p:cNvPr id="5" name="Picture 4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95400" cy="1538073"/>
          </a:xfrm>
          <a:prstGeom prst="rect">
            <a:avLst/>
          </a:prstGeom>
        </p:spPr>
      </p:pic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95400" cy="1538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676400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যোগফলের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   ও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9450" y="2098344"/>
            <a:ext cx="209550" cy="39052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098344"/>
            <a:ext cx="228600" cy="390525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514600"/>
            <a:ext cx="3533775" cy="390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2471" y="3362325"/>
            <a:ext cx="7452681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ও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8802" y="3392179"/>
            <a:ext cx="209550" cy="39052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429000"/>
            <a:ext cx="228600" cy="390525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200525"/>
            <a:ext cx="209550" cy="390525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581525"/>
            <a:ext cx="228600" cy="390525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774744"/>
            <a:ext cx="990600" cy="390525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178917"/>
            <a:ext cx="1019175" cy="390525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559917"/>
            <a:ext cx="1028700" cy="39052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5450" y="5142221"/>
            <a:ext cx="209550" cy="390525"/>
          </a:xfrm>
          <a:prstGeom prst="rect">
            <a:avLst/>
          </a:prstGeom>
          <a:noFill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886325"/>
            <a:ext cx="1809750" cy="828675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838325" cy="828675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982979"/>
            <a:ext cx="228600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7" grpId="0" animBg="1"/>
      <p:bldP spid="4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81000" y="1676400"/>
            <a:ext cx="5638800" cy="502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1676400"/>
            <a:ext cx="27432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1524000" y="381000"/>
            <a:ext cx="6172200" cy="8382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যোগসুত্র</a:t>
            </a:r>
            <a:endParaRPr lang="en-US" sz="3200" b="1" dirty="0"/>
          </a:p>
        </p:txBody>
      </p:sp>
      <p:pic>
        <p:nvPicPr>
          <p:cNvPr id="8" name="Picture 7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95400" cy="1538073"/>
          </a:xfrm>
          <a:prstGeom prst="rect">
            <a:avLst/>
          </a:prstGeom>
        </p:spPr>
      </p:pic>
      <p:pic>
        <p:nvPicPr>
          <p:cNvPr id="9" name="Picture 8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95400" cy="153807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22408" y="1905000"/>
            <a:ext cx="914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43800" y="1905000"/>
            <a:ext cx="914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182504"/>
            <a:ext cx="209550" cy="39052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133600"/>
            <a:ext cx="228600" cy="39052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5825" y="2809875"/>
            <a:ext cx="180975" cy="3905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00800" y="3505200"/>
            <a:ext cx="7024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505200"/>
            <a:ext cx="1447800" cy="3905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09600" y="1962150"/>
            <a:ext cx="53222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A ও  B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8473" y="1962150"/>
            <a:ext cx="1447800" cy="390525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073" y="2812433"/>
            <a:ext cx="190500" cy="390525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623" y="2826081"/>
            <a:ext cx="1085850" cy="390525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73" y="3181350"/>
            <a:ext cx="3476625" cy="390525"/>
          </a:xfrm>
          <a:prstGeom prst="rect">
            <a:avLst/>
          </a:prstGeom>
          <a:noFill/>
        </p:spPr>
      </p:pic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1473" y="3562350"/>
            <a:ext cx="2667000" cy="74270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997469" y="508635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997469" y="440055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5274" y="4324350"/>
            <a:ext cx="2895600" cy="694313"/>
          </a:xfrm>
          <a:prstGeom prst="rect">
            <a:avLst/>
          </a:prstGeom>
          <a:noFill/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5273" y="4933950"/>
            <a:ext cx="3124200" cy="749127"/>
          </a:xfrm>
          <a:prstGeom prst="rect">
            <a:avLst/>
          </a:prstGeom>
          <a:noFill/>
        </p:spPr>
      </p:pic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1473" y="5848350"/>
            <a:ext cx="3533775" cy="390525"/>
          </a:xfrm>
          <a:prstGeom prst="rect">
            <a:avLst/>
          </a:prstGeom>
          <a:noFill/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873" y="5619750"/>
            <a:ext cx="381000" cy="781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 animBg="1"/>
      <p:bldP spid="6" grpId="0" animBg="1"/>
      <p:bldP spid="7" grpId="0"/>
      <p:bldP spid="10" grpId="0" animBg="1"/>
      <p:bldP spid="11" grpId="0" animBg="1"/>
      <p:bldP spid="19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" y="2667000"/>
            <a:ext cx="8153400" cy="403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7200" y="1676400"/>
            <a:ext cx="7924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1524000" y="381000"/>
            <a:ext cx="6172200" cy="8382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বর্জনশীল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b="1" dirty="0"/>
          </a:p>
        </p:txBody>
      </p:sp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95400" cy="1538073"/>
          </a:xfrm>
          <a:prstGeom prst="rect">
            <a:avLst/>
          </a:prstGeom>
        </p:spPr>
      </p:pic>
      <p:pic>
        <p:nvPicPr>
          <p:cNvPr id="7" name="Picture 6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95400" cy="1538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6764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প্যাকেটে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52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2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খানা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নির্বিচারে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743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প্যাকেটে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52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{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}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P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)=P(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56775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=P(P(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)+P(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398400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=P(P(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)+P(</a:t>
            </a:r>
            <a:r>
              <a:rPr lang="en-US" sz="2400" dirty="0" smtClean="0"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294496"/>
            <a:ext cx="5870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aseline="30000" dirty="0" smtClean="0"/>
              <a:t>2</a:t>
            </a:r>
            <a:r>
              <a:rPr lang="en-US" sz="2600" dirty="0" smtClean="0"/>
              <a:t>C</a:t>
            </a:r>
            <a:r>
              <a:rPr lang="en-US" sz="2600" baseline="-25000" dirty="0" smtClean="0"/>
              <a:t>2</a:t>
            </a:r>
            <a:endParaRPr lang="en-US" sz="2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539770" y="4294496"/>
            <a:ext cx="5870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aseline="30000" dirty="0" smtClean="0"/>
              <a:t>2</a:t>
            </a:r>
            <a:r>
              <a:rPr lang="en-US" sz="2600" dirty="0" smtClean="0"/>
              <a:t>C</a:t>
            </a:r>
            <a:r>
              <a:rPr lang="en-US" sz="2600" baseline="-25000" dirty="0" smtClean="0"/>
              <a:t>2</a:t>
            </a:r>
            <a:endParaRPr lang="en-US" sz="2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446896"/>
            <a:ext cx="413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aseline="30000" dirty="0" smtClean="0"/>
              <a:t>=</a:t>
            </a:r>
            <a:endParaRPr lang="en-US" sz="54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95800" y="4827896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0780" y="4868853"/>
            <a:ext cx="699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aseline="30000" dirty="0" smtClean="0"/>
              <a:t>52</a:t>
            </a:r>
            <a:r>
              <a:rPr lang="en-US" sz="2600" dirty="0" smtClean="0"/>
              <a:t>C</a:t>
            </a:r>
            <a:r>
              <a:rPr lang="en-US" sz="2600" baseline="-25000" dirty="0" smtClean="0"/>
              <a:t>2</a:t>
            </a:r>
            <a:endParaRPr lang="en-US" sz="2600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288590" y="4786939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63570" y="4827896"/>
            <a:ext cx="699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aseline="30000" dirty="0" smtClean="0"/>
              <a:t>52</a:t>
            </a:r>
            <a:r>
              <a:rPr lang="en-US" sz="2600" dirty="0" smtClean="0"/>
              <a:t>C</a:t>
            </a:r>
            <a:r>
              <a:rPr lang="en-US" sz="2600" baseline="-25000" dirty="0" smtClean="0"/>
              <a:t>2</a:t>
            </a:r>
            <a:endParaRPr lang="en-US" sz="26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4495800"/>
            <a:ext cx="413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aseline="30000" dirty="0" smtClean="0"/>
              <a:t>+</a:t>
            </a:r>
            <a:endParaRPr lang="en-US" sz="5400" dirty="0" smtClean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181600"/>
            <a:ext cx="2362200" cy="68580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8674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" grpId="0" animBg="1"/>
      <p:bldP spid="5" grpId="0"/>
      <p:bldP spid="8" grpId="0"/>
      <p:bldP spid="10" grpId="0"/>
      <p:bldP spid="11" grpId="0"/>
      <p:bldP spid="12" grpId="0"/>
      <p:bldP spid="13" grpId="0"/>
      <p:bldP spid="14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1057</Words>
  <Application>Microsoft Office PowerPoint</Application>
  <PresentationFormat>On-screen Show (4:3)</PresentationFormat>
  <Paragraphs>730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শুভেচ্ছা </vt:lpstr>
      <vt:lpstr>শিক্ষক পরিচিতি</vt:lpstr>
      <vt:lpstr>পাঠ পরিচিতি</vt:lpstr>
      <vt:lpstr>পূর্বজ্ঞান যাঁচাই</vt:lpstr>
      <vt:lpstr>Slide 5</vt:lpstr>
      <vt:lpstr>শিখনফল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সারাংশ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masud</dc:creator>
  <cp:lastModifiedBy>user 1</cp:lastModifiedBy>
  <cp:revision>103</cp:revision>
  <dcterms:created xsi:type="dcterms:W3CDTF">2006-08-16T00:00:00Z</dcterms:created>
  <dcterms:modified xsi:type="dcterms:W3CDTF">2020-06-06T16:16:41Z</dcterms:modified>
</cp:coreProperties>
</file>