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80" r:id="rId6"/>
    <p:sldId id="275" r:id="rId7"/>
    <p:sldId id="276" r:id="rId8"/>
    <p:sldId id="277" r:id="rId9"/>
    <p:sldId id="279" r:id="rId10"/>
    <p:sldId id="260" r:id="rId11"/>
    <p:sldId id="261" r:id="rId12"/>
    <p:sldId id="262" r:id="rId13"/>
    <p:sldId id="263" r:id="rId14"/>
    <p:sldId id="264" r:id="rId15"/>
    <p:sldId id="265" r:id="rId16"/>
    <p:sldId id="266" r:id="rId17"/>
    <p:sldId id="267" r:id="rId18"/>
    <p:sldId id="273" r:id="rId19"/>
    <p:sldId id="268" r:id="rId20"/>
    <p:sldId id="269" r:id="rId21"/>
    <p:sldId id="281" r:id="rId22"/>
    <p:sldId id="274" r:id="rId23"/>
    <p:sldId id="27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81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EDE560F-5D8E-42EF-BE8C-FB67A289BDAC}" type="datetimeFigureOut">
              <a:rPr lang="en-US" smtClean="0"/>
              <a:pPr/>
              <a:t>6/6/2020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ADB82FA-074D-42FD-A06A-BE843B9EA34D}"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DE560F-5D8E-42EF-BE8C-FB67A289BDAC}"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B82FA-074D-42FD-A06A-BE843B9EA3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DE560F-5D8E-42EF-BE8C-FB67A289BDAC}"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B82FA-074D-42FD-A06A-BE843B9EA3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DE560F-5D8E-42EF-BE8C-FB67A289BDAC}"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B82FA-074D-42FD-A06A-BE843B9EA3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DE560F-5D8E-42EF-BE8C-FB67A289BDAC}"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ADB82FA-074D-42FD-A06A-BE843B9EA34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DE560F-5D8E-42EF-BE8C-FB67A289BDAC}"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B82FA-074D-42FD-A06A-BE843B9EA3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DE560F-5D8E-42EF-BE8C-FB67A289BDAC}" type="datetimeFigureOut">
              <a:rPr lang="en-US" smtClean="0"/>
              <a:pPr/>
              <a:t>6/6/2020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DB82FA-074D-42FD-A06A-BE843B9EA3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DE560F-5D8E-42EF-BE8C-FB67A289BDAC}" type="datetimeFigureOut">
              <a:rPr lang="en-US" smtClean="0"/>
              <a:pPr/>
              <a:t>6/6/2020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B82FA-074D-42FD-A06A-BE843B9EA3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E560F-5D8E-42EF-BE8C-FB67A289BDAC}" type="datetimeFigureOut">
              <a:rPr lang="en-US" smtClean="0"/>
              <a:pPr/>
              <a:t>6/6/2020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B82FA-074D-42FD-A06A-BE843B9EA3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DE560F-5D8E-42EF-BE8C-FB67A289BDAC}"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B82FA-074D-42FD-A06A-BE843B9EA3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DE560F-5D8E-42EF-BE8C-FB67A289BDAC}"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B82FA-074D-42FD-A06A-BE843B9EA3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EDE560F-5D8E-42EF-BE8C-FB67A289BDAC}" type="datetimeFigureOut">
              <a:rPr lang="en-US" smtClean="0"/>
              <a:pPr/>
              <a:t>6/6/2020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ADB82FA-074D-42FD-A06A-BE843B9EA34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audio" Target="../media/audio1.wav"/></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Picture\82.jpg"/>
          <p:cNvPicPr>
            <a:picLocks noChangeAspect="1" noChangeArrowheads="1"/>
          </p:cNvPicPr>
          <p:nvPr/>
        </p:nvPicPr>
        <p:blipFill>
          <a:blip r:embed="rId2"/>
          <a:srcRect/>
          <a:stretch>
            <a:fillRect/>
          </a:stretch>
        </p:blipFill>
        <p:spPr bwMode="auto">
          <a:xfrm>
            <a:off x="152400" y="83821"/>
            <a:ext cx="8839200" cy="6671354"/>
          </a:xfrm>
          <a:prstGeom prst="rect">
            <a:avLst/>
          </a:prstGeom>
          <a:noFill/>
        </p:spPr>
      </p:pic>
      <p:sp>
        <p:nvSpPr>
          <p:cNvPr id="6" name="TextBox 5"/>
          <p:cNvSpPr txBox="1"/>
          <p:nvPr/>
        </p:nvSpPr>
        <p:spPr>
          <a:xfrm>
            <a:off x="381000" y="228600"/>
            <a:ext cx="3886200" cy="707886"/>
          </a:xfrm>
          <a:prstGeom prst="rect">
            <a:avLst/>
          </a:prstGeom>
          <a:noFill/>
        </p:spPr>
        <p:txBody>
          <a:bodyPr wrap="square" rtlCol="0">
            <a:spAutoFit/>
          </a:bodyPr>
          <a:lstStyle/>
          <a:p>
            <a:r>
              <a:rPr lang="bn-IN" sz="4000" b="1" dirty="0" smtClean="0">
                <a:solidFill>
                  <a:srgbClr val="000818"/>
                </a:solidFill>
              </a:rPr>
              <a:t>সকলকে সুভেচ্ছা  </a:t>
            </a:r>
            <a:endParaRPr lang="en-US" sz="4000" b="1" dirty="0">
              <a:solidFill>
                <a:srgbClr val="000818"/>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3200400" cy="523220"/>
          </a:xfrm>
          <a:prstGeom prst="rect">
            <a:avLst/>
          </a:prstGeom>
          <a:noFill/>
        </p:spPr>
        <p:txBody>
          <a:bodyPr wrap="square" rtlCol="0">
            <a:spAutoFit/>
          </a:bodyPr>
          <a:lstStyle/>
          <a:p>
            <a:r>
              <a:rPr lang="bn-IN" sz="2800" b="1" dirty="0" smtClean="0">
                <a:solidFill>
                  <a:srgbClr val="FF0000"/>
                </a:solidFill>
                <a:latin typeface="NikoshBAN" pitchFamily="2" charset="0"/>
                <a:cs typeface="NikoshBAN" pitchFamily="2" charset="0"/>
              </a:rPr>
              <a:t>উন্নত দেশ বলতে কি বুজ? </a:t>
            </a:r>
            <a:endParaRPr lang="en-US" sz="2800" dirty="0">
              <a:solidFill>
                <a:srgbClr val="FF0000"/>
              </a:solidFill>
              <a:latin typeface="NikoshBAN" pitchFamily="2" charset="0"/>
              <a:cs typeface="NikoshBAN" pitchFamily="2" charset="0"/>
            </a:endParaRPr>
          </a:p>
        </p:txBody>
      </p:sp>
      <p:sp>
        <p:nvSpPr>
          <p:cNvPr id="3" name="TextBox 2"/>
          <p:cNvSpPr txBox="1"/>
          <p:nvPr/>
        </p:nvSpPr>
        <p:spPr>
          <a:xfrm>
            <a:off x="4114800" y="304800"/>
            <a:ext cx="4800600" cy="1200329"/>
          </a:xfrm>
          <a:prstGeom prst="rect">
            <a:avLst/>
          </a:prstGeom>
          <a:solidFill>
            <a:schemeClr val="accent1">
              <a:lumMod val="40000"/>
              <a:lumOff val="60000"/>
            </a:schemeClr>
          </a:solidFill>
        </p:spPr>
        <p:txBody>
          <a:bodyPr wrap="square" rtlCol="0">
            <a:spAutoFit/>
          </a:bodyPr>
          <a:lstStyle/>
          <a:p>
            <a:r>
              <a:rPr lang="bn-IN" sz="2400" dirty="0" smtClean="0">
                <a:solidFill>
                  <a:schemeClr val="bg1"/>
                </a:solidFill>
                <a:latin typeface="NikoshBAN" pitchFamily="2" charset="0"/>
                <a:cs typeface="NikoshBAN" pitchFamily="2" charset="0"/>
              </a:rPr>
              <a:t>অর্থনৈতিক উন্নয়ন ঘটেছে এই উন্নয়ন দীর্ঘমেয়াদে অব্যাহত আছে, তাকে উন্নত দেশ বলে।এ দেশের জনগনের জীবনযাত্রার মান উন্নত।</a:t>
            </a:r>
            <a:endParaRPr lang="en-US" sz="2400" dirty="0">
              <a:solidFill>
                <a:schemeClr val="bg1"/>
              </a:solidFill>
              <a:latin typeface="NikoshBAN" pitchFamily="2" charset="0"/>
              <a:cs typeface="NikoshBAN" pitchFamily="2" charset="0"/>
            </a:endParaRPr>
          </a:p>
        </p:txBody>
      </p:sp>
      <p:sp>
        <p:nvSpPr>
          <p:cNvPr id="7" name="Rectangle 6"/>
          <p:cNvSpPr/>
          <p:nvPr/>
        </p:nvSpPr>
        <p:spPr>
          <a:xfrm>
            <a:off x="0" y="1524000"/>
            <a:ext cx="3124200" cy="461665"/>
          </a:xfrm>
          <a:prstGeom prst="rect">
            <a:avLst/>
          </a:prstGeom>
        </p:spPr>
        <p:txBody>
          <a:bodyPr wrap="square">
            <a:spAutoFit/>
          </a:bodyPr>
          <a:lstStyle/>
          <a:p>
            <a:r>
              <a:rPr lang="bn-IN" sz="2400" dirty="0" smtClean="0">
                <a:latin typeface="NikoshBAN" pitchFamily="2" charset="0"/>
                <a:cs typeface="NikoshBAN" pitchFamily="2" charset="0"/>
              </a:rPr>
              <a:t>##</a:t>
            </a:r>
            <a:r>
              <a:rPr lang="bn-IN" sz="2400" b="1" dirty="0" smtClean="0">
                <a:latin typeface="NikoshBAN" pitchFamily="2" charset="0"/>
                <a:cs typeface="NikoshBAN" pitchFamily="2" charset="0"/>
              </a:rPr>
              <a:t>উন্নত দেশর বৈশিষ্ঠ সমুহঃ=</a:t>
            </a:r>
            <a:endParaRPr lang="en-US" sz="2400" dirty="0">
              <a:latin typeface="NikoshBAN" pitchFamily="2" charset="0"/>
              <a:cs typeface="NikoshBAN" pitchFamily="2" charset="0"/>
            </a:endParaRPr>
          </a:p>
        </p:txBody>
      </p:sp>
      <p:sp>
        <p:nvSpPr>
          <p:cNvPr id="8" name="TextBox 7"/>
          <p:cNvSpPr txBox="1"/>
          <p:nvPr/>
        </p:nvSpPr>
        <p:spPr>
          <a:xfrm>
            <a:off x="304800" y="1981200"/>
            <a:ext cx="7315200" cy="461665"/>
          </a:xfrm>
          <a:prstGeom prst="rect">
            <a:avLst/>
          </a:prstGeom>
          <a:noFill/>
        </p:spPr>
        <p:txBody>
          <a:bodyPr wrap="square" rtlCol="0">
            <a:spAutoFit/>
          </a:bodyPr>
          <a:lstStyle/>
          <a:p>
            <a:r>
              <a:rPr lang="bn-IN" sz="2400" b="1" dirty="0" smtClean="0">
                <a:solidFill>
                  <a:srgbClr val="FFFF00"/>
                </a:solidFill>
                <a:latin typeface="NikoshBAN" pitchFamily="2" charset="0"/>
                <a:cs typeface="NikoshBAN" pitchFamily="2" charset="0"/>
              </a:rPr>
              <a:t>১। </a:t>
            </a:r>
            <a:r>
              <a:rPr lang="bn-IN" sz="2400" dirty="0" smtClean="0">
                <a:solidFill>
                  <a:srgbClr val="FFFF00"/>
                </a:solidFill>
                <a:latin typeface="NikoshBAN" pitchFamily="2" charset="0"/>
                <a:cs typeface="NikoshBAN" pitchFamily="2" charset="0"/>
              </a:rPr>
              <a:t>ভুমি ও প্রাকৃতিক সম্পদে সমৃদ্ধ এবং এর সুষ্ঠ ব্যবহার ও সংরক্ষণ করা হয়।</a:t>
            </a:r>
            <a:endParaRPr lang="en-US" sz="2400" dirty="0">
              <a:solidFill>
                <a:srgbClr val="FFFF00"/>
              </a:solidFill>
              <a:latin typeface="NikoshBAN" pitchFamily="2" charset="0"/>
              <a:cs typeface="NikoshBAN" pitchFamily="2" charset="0"/>
            </a:endParaRPr>
          </a:p>
        </p:txBody>
      </p:sp>
      <p:sp>
        <p:nvSpPr>
          <p:cNvPr id="9" name="TextBox 8"/>
          <p:cNvSpPr txBox="1"/>
          <p:nvPr/>
        </p:nvSpPr>
        <p:spPr>
          <a:xfrm>
            <a:off x="228600" y="2510135"/>
            <a:ext cx="8001000" cy="461665"/>
          </a:xfrm>
          <a:prstGeom prst="rect">
            <a:avLst/>
          </a:prstGeom>
          <a:noFill/>
        </p:spPr>
        <p:txBody>
          <a:bodyPr wrap="square" rtlCol="0">
            <a:spAutoFit/>
          </a:bodyPr>
          <a:lstStyle/>
          <a:p>
            <a:r>
              <a:rPr lang="bn-IN" sz="2400" dirty="0" smtClean="0">
                <a:solidFill>
                  <a:srgbClr val="002060"/>
                </a:solidFill>
                <a:latin typeface="NikoshBAN" pitchFamily="2" charset="0"/>
                <a:cs typeface="NikoshBAN" pitchFamily="2" charset="0"/>
              </a:rPr>
              <a:t>২। উন্নত দেশের মূলধনের যোগান পর্যাপ্ত এবং সঞ্চয় বৃদ্ধির দ্বারা মূলধন গঠন করা হয়।</a:t>
            </a:r>
            <a:endParaRPr lang="en-US" sz="2400" dirty="0">
              <a:solidFill>
                <a:srgbClr val="002060"/>
              </a:solidFill>
              <a:latin typeface="NikoshBAN" pitchFamily="2" charset="0"/>
              <a:cs typeface="NikoshBAN" pitchFamily="2" charset="0"/>
            </a:endParaRPr>
          </a:p>
        </p:txBody>
      </p:sp>
      <p:sp>
        <p:nvSpPr>
          <p:cNvPr id="10" name="TextBox 9"/>
          <p:cNvSpPr txBox="1"/>
          <p:nvPr/>
        </p:nvSpPr>
        <p:spPr>
          <a:xfrm>
            <a:off x="228600" y="2979003"/>
            <a:ext cx="8077200" cy="830997"/>
          </a:xfrm>
          <a:prstGeom prst="rect">
            <a:avLst/>
          </a:prstGeom>
          <a:noFill/>
        </p:spPr>
        <p:txBody>
          <a:bodyPr wrap="square" rtlCol="0">
            <a:spAutoFit/>
          </a:bodyPr>
          <a:lstStyle/>
          <a:p>
            <a:r>
              <a:rPr lang="bn-IN" sz="2400" dirty="0" smtClean="0">
                <a:solidFill>
                  <a:srgbClr val="7030A0"/>
                </a:solidFill>
                <a:latin typeface="NikoshBAN" pitchFamily="2" charset="0"/>
                <a:cs typeface="NikoshBAN" pitchFamily="2" charset="0"/>
              </a:rPr>
              <a:t>৩। উন্নত দেশে দক্ষ জনশক্তি  গঠনে বিশেষ নজর রখে, উন্নত শিক্ষাব্যবস্থা, প্রশিক্ষণ  ও </a:t>
            </a:r>
          </a:p>
          <a:p>
            <a:r>
              <a:rPr lang="bn-IN" sz="2400" dirty="0">
                <a:solidFill>
                  <a:srgbClr val="7030A0"/>
                </a:solidFill>
                <a:latin typeface="NikoshBAN" pitchFamily="2" charset="0"/>
                <a:cs typeface="NikoshBAN" pitchFamily="2" charset="0"/>
              </a:rPr>
              <a:t> </a:t>
            </a:r>
            <a:r>
              <a:rPr lang="bn-IN" sz="2400" dirty="0" smtClean="0">
                <a:solidFill>
                  <a:srgbClr val="7030A0"/>
                </a:solidFill>
                <a:latin typeface="NikoshBAN" pitchFamily="2" charset="0"/>
                <a:cs typeface="NikoshBAN" pitchFamily="2" charset="0"/>
              </a:rPr>
              <a:t>     গবেষনার মাধ্যমে দক্ষ জনশক্তি  তৈরি করা হয়।</a:t>
            </a:r>
            <a:endParaRPr lang="en-US" sz="2400" dirty="0">
              <a:solidFill>
                <a:srgbClr val="7030A0"/>
              </a:solidFill>
              <a:latin typeface="NikoshBAN" pitchFamily="2" charset="0"/>
              <a:cs typeface="NikoshBAN" pitchFamily="2" charset="0"/>
            </a:endParaRPr>
          </a:p>
        </p:txBody>
      </p:sp>
      <p:sp>
        <p:nvSpPr>
          <p:cNvPr id="16" name="TextBox 15"/>
          <p:cNvSpPr txBox="1"/>
          <p:nvPr/>
        </p:nvSpPr>
        <p:spPr>
          <a:xfrm>
            <a:off x="228600" y="3741003"/>
            <a:ext cx="8686800" cy="830997"/>
          </a:xfrm>
          <a:prstGeom prst="rect">
            <a:avLst/>
          </a:prstGeom>
          <a:noFill/>
        </p:spPr>
        <p:txBody>
          <a:bodyPr wrap="square" rtlCol="0">
            <a:spAutoFit/>
          </a:bodyPr>
          <a:lstStyle/>
          <a:p>
            <a:r>
              <a:rPr lang="bn-IN" sz="2400" dirty="0" smtClean="0">
                <a:solidFill>
                  <a:srgbClr val="FF0000"/>
                </a:solidFill>
                <a:latin typeface="NikoshBAN" pitchFamily="2" charset="0"/>
                <a:cs typeface="NikoshBAN" pitchFamily="2" charset="0"/>
              </a:rPr>
              <a:t>৪। উচ্চ গড় আয়ুস্কাল (উন্নত দেশের জনগনের গড় আয়ু সাধারনত বেশি হয়, উন্নত সাস্থ্য </a:t>
            </a:r>
          </a:p>
          <a:p>
            <a:r>
              <a:rPr lang="bn-IN" sz="2400" dirty="0">
                <a:solidFill>
                  <a:srgbClr val="FF0000"/>
                </a:solidFill>
                <a:latin typeface="NikoshBAN" pitchFamily="2" charset="0"/>
                <a:cs typeface="NikoshBAN" pitchFamily="2" charset="0"/>
              </a:rPr>
              <a:t> </a:t>
            </a:r>
            <a:r>
              <a:rPr lang="bn-IN" sz="2400" dirty="0" smtClean="0">
                <a:solidFill>
                  <a:srgbClr val="FF0000"/>
                </a:solidFill>
                <a:latin typeface="NikoshBAN" pitchFamily="2" charset="0"/>
                <a:cs typeface="NikoshBAN" pitchFamily="2" charset="0"/>
              </a:rPr>
              <a:t>   সুবিধার জন্য গড় আয়ু  বেশি হয়ে থাকে।</a:t>
            </a:r>
            <a:endParaRPr lang="en-US" sz="2400" dirty="0">
              <a:solidFill>
                <a:srgbClr val="FF0000"/>
              </a:solidFill>
              <a:latin typeface="NikoshBAN" pitchFamily="2" charset="0"/>
              <a:cs typeface="NikoshBAN" pitchFamily="2" charset="0"/>
            </a:endParaRPr>
          </a:p>
        </p:txBody>
      </p:sp>
      <p:sp>
        <p:nvSpPr>
          <p:cNvPr id="17" name="TextBox 16"/>
          <p:cNvSpPr txBox="1"/>
          <p:nvPr/>
        </p:nvSpPr>
        <p:spPr>
          <a:xfrm>
            <a:off x="228600" y="4567535"/>
            <a:ext cx="7543800" cy="461665"/>
          </a:xfrm>
          <a:prstGeom prst="rect">
            <a:avLst/>
          </a:prstGeom>
          <a:noFill/>
        </p:spPr>
        <p:txBody>
          <a:bodyPr wrap="square" rtlCol="0">
            <a:spAutoFit/>
          </a:bodyPr>
          <a:lstStyle/>
          <a:p>
            <a:r>
              <a:rPr lang="bn-IN" sz="2400" dirty="0" smtClean="0">
                <a:solidFill>
                  <a:schemeClr val="bg1">
                    <a:lumMod val="95000"/>
                    <a:lumOff val="5000"/>
                  </a:schemeClr>
                </a:solidFill>
                <a:latin typeface="NikoshBAN" pitchFamily="2" charset="0"/>
                <a:cs typeface="NikoshBAN" pitchFamily="2" charset="0"/>
              </a:rPr>
              <a:t>৫। যে দেশ কারিগরি জ্ঞানে যত বেশি উন্নত সে দেশের অথনীতি তত বেশি সমৃদ্ধ।</a:t>
            </a:r>
            <a:endParaRPr lang="en-US" sz="2400" dirty="0">
              <a:solidFill>
                <a:schemeClr val="bg1">
                  <a:lumMod val="95000"/>
                  <a:lumOff val="5000"/>
                </a:schemeClr>
              </a:solidFill>
              <a:latin typeface="NikoshBAN" pitchFamily="2" charset="0"/>
              <a:cs typeface="NikoshBAN" pitchFamily="2" charset="0"/>
            </a:endParaRPr>
          </a:p>
        </p:txBody>
      </p:sp>
      <p:sp>
        <p:nvSpPr>
          <p:cNvPr id="11" name="TextBox 10"/>
          <p:cNvSpPr txBox="1"/>
          <p:nvPr/>
        </p:nvSpPr>
        <p:spPr>
          <a:xfrm>
            <a:off x="381000" y="5036403"/>
            <a:ext cx="7391400" cy="830997"/>
          </a:xfrm>
          <a:prstGeom prst="rect">
            <a:avLst/>
          </a:prstGeom>
          <a:noFill/>
        </p:spPr>
        <p:txBody>
          <a:bodyPr wrap="square" rtlCol="0">
            <a:spAutoFit/>
          </a:bodyPr>
          <a:lstStyle/>
          <a:p>
            <a:r>
              <a:rPr lang="bn-IN" sz="2400" dirty="0" smtClean="0">
                <a:solidFill>
                  <a:srgbClr val="FFFF00"/>
                </a:solidFill>
                <a:latin typeface="NikoshBAN" pitchFamily="2" charset="0"/>
                <a:cs typeface="NikoshBAN" pitchFamily="2" charset="0"/>
              </a:rPr>
              <a:t>৬। রাজনৈ্তিক স্থিতিশীলতা  অর্থনৈ্তিক উন্নয়নের অন্যতম শর্ত। উন্নত দেশে</a:t>
            </a:r>
          </a:p>
          <a:p>
            <a:r>
              <a:rPr lang="bn-IN" sz="2400" dirty="0" smtClean="0">
                <a:solidFill>
                  <a:srgbClr val="FFFF00"/>
                </a:solidFill>
                <a:latin typeface="NikoshBAN" pitchFamily="2" charset="0"/>
                <a:cs typeface="NikoshBAN" pitchFamily="2" charset="0"/>
              </a:rPr>
              <a:t>     রাজনৈতিক  স্থিতিশীলতা বিদ্যমন থাকায়  অথনৈতিক উন্নয়ন সম্ভব হয়।   </a:t>
            </a:r>
            <a:endParaRPr lang="en-US" sz="2400" dirty="0">
              <a:solidFill>
                <a:srgbClr val="FFFF00"/>
              </a:solidFill>
              <a:latin typeface="NikoshBAN" pitchFamily="2" charset="0"/>
              <a:cs typeface="NikoshBAN" pitchFamily="2" charset="0"/>
            </a:endParaRPr>
          </a:p>
        </p:txBody>
      </p:sp>
      <p:sp>
        <p:nvSpPr>
          <p:cNvPr id="12" name="TextBox 11"/>
          <p:cNvSpPr txBox="1"/>
          <p:nvPr/>
        </p:nvSpPr>
        <p:spPr>
          <a:xfrm>
            <a:off x="304800" y="5939135"/>
            <a:ext cx="7772400" cy="461665"/>
          </a:xfrm>
          <a:prstGeom prst="rect">
            <a:avLst/>
          </a:prstGeom>
          <a:noFill/>
        </p:spPr>
        <p:txBody>
          <a:bodyPr wrap="square" rtlCol="0">
            <a:spAutoFit/>
          </a:bodyPr>
          <a:lstStyle/>
          <a:p>
            <a:r>
              <a:rPr lang="bn-IN" sz="2400" dirty="0" smtClean="0">
                <a:solidFill>
                  <a:srgbClr val="FFC000"/>
                </a:solidFill>
                <a:latin typeface="NikoshBAN" pitchFamily="2" charset="0"/>
                <a:cs typeface="NikoshBAN" pitchFamily="2" charset="0"/>
              </a:rPr>
              <a:t>৭। যেখানে পরিবহন ব্যবস্থা যত উন্নত   সখানে তত বেশি উৎপাদন ও উন্নয়ন হয়।</a:t>
            </a:r>
            <a:endParaRPr lang="en-US" sz="2400" dirty="0">
              <a:solidFill>
                <a:srgbClr val="FFC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8" grpId="0"/>
      <p:bldP spid="9" grpId="0"/>
      <p:bldP spid="10" grpId="0"/>
      <p:bldP spid="16" grpId="0"/>
      <p:bldP spid="17"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4114800" cy="461665"/>
          </a:xfrm>
          <a:prstGeom prst="rect">
            <a:avLst/>
          </a:prstGeom>
        </p:spPr>
        <p:txBody>
          <a:bodyPr wrap="square">
            <a:spAutoFit/>
          </a:bodyPr>
          <a:lstStyle/>
          <a:p>
            <a:r>
              <a:rPr lang="bn-IN" sz="2400" b="1" dirty="0" smtClean="0">
                <a:solidFill>
                  <a:srgbClr val="FF0000"/>
                </a:solidFill>
              </a:rPr>
              <a:t>উন্নয়নশীল দেশ বলতে কি বুজ? </a:t>
            </a:r>
            <a:endParaRPr lang="en-US" sz="2400" dirty="0">
              <a:solidFill>
                <a:srgbClr val="FF0000"/>
              </a:solidFill>
            </a:endParaRPr>
          </a:p>
        </p:txBody>
      </p:sp>
      <p:sp>
        <p:nvSpPr>
          <p:cNvPr id="3" name="Rectangle 2"/>
          <p:cNvSpPr/>
          <p:nvPr/>
        </p:nvSpPr>
        <p:spPr>
          <a:xfrm>
            <a:off x="4343400" y="228600"/>
            <a:ext cx="4495800" cy="1569660"/>
          </a:xfrm>
          <a:prstGeom prst="rect">
            <a:avLst/>
          </a:prstGeom>
          <a:solidFill>
            <a:srgbClr val="00B050"/>
          </a:solidFill>
        </p:spPr>
        <p:txBody>
          <a:bodyPr wrap="square">
            <a:spAutoFit/>
          </a:bodyPr>
          <a:lstStyle/>
          <a:p>
            <a:r>
              <a:rPr lang="bn-IN" sz="2400" dirty="0" smtClean="0">
                <a:latin typeface="NikoshBAN" pitchFamily="2" charset="0"/>
                <a:cs typeface="NikoshBAN" pitchFamily="2" charset="0"/>
              </a:rPr>
              <a:t>যে সব দেশের মাথাপিছু প্র্রকৃত আয় উন্নত দেশের তুলনায় কম কিন্তু উন্নয়নের সুচক গুলোর ইতিবাচক পরিবর্তন ঘটছে তাকেই উন্নয়নশীল দেশ বলে।</a:t>
            </a:r>
            <a:endParaRPr lang="en-US" sz="2400" dirty="0">
              <a:latin typeface="NikoshBAN" pitchFamily="2" charset="0"/>
              <a:cs typeface="NikoshBAN" pitchFamily="2" charset="0"/>
            </a:endParaRPr>
          </a:p>
        </p:txBody>
      </p:sp>
      <p:sp>
        <p:nvSpPr>
          <p:cNvPr id="4" name="TextBox 3"/>
          <p:cNvSpPr txBox="1"/>
          <p:nvPr/>
        </p:nvSpPr>
        <p:spPr>
          <a:xfrm>
            <a:off x="228600" y="1676400"/>
            <a:ext cx="3810000" cy="461665"/>
          </a:xfrm>
          <a:prstGeom prst="rect">
            <a:avLst/>
          </a:prstGeom>
          <a:noFill/>
        </p:spPr>
        <p:txBody>
          <a:bodyPr wrap="square" rtlCol="0">
            <a:spAutoFit/>
          </a:bodyPr>
          <a:lstStyle/>
          <a:p>
            <a:r>
              <a:rPr lang="bn-IN" sz="2400" b="1" dirty="0" smtClean="0"/>
              <a:t> উন্নয়নশীল দেশের বৈশষ্ঠঃ-</a:t>
            </a:r>
            <a:endParaRPr lang="en-US" sz="2400" dirty="0"/>
          </a:p>
        </p:txBody>
      </p:sp>
      <p:sp>
        <p:nvSpPr>
          <p:cNvPr id="5" name="TextBox 4"/>
          <p:cNvSpPr txBox="1"/>
          <p:nvPr/>
        </p:nvSpPr>
        <p:spPr>
          <a:xfrm>
            <a:off x="533400" y="2057400"/>
            <a:ext cx="8153400" cy="830997"/>
          </a:xfrm>
          <a:prstGeom prst="rect">
            <a:avLst/>
          </a:prstGeom>
          <a:solidFill>
            <a:schemeClr val="accent3">
              <a:lumMod val="75000"/>
            </a:schemeClr>
          </a:solidFill>
        </p:spPr>
        <p:txBody>
          <a:bodyPr wrap="square" rtlCol="0">
            <a:spAutoFit/>
          </a:bodyPr>
          <a:lstStyle/>
          <a:p>
            <a:r>
              <a:rPr lang="bn-IN" sz="2400" dirty="0" smtClean="0">
                <a:latin typeface="NikoshBAN" pitchFamily="2" charset="0"/>
                <a:cs typeface="NikoshBAN" pitchFamily="2" charset="0"/>
              </a:rPr>
              <a:t>১। দেশের শ্রমশক্তির একটি উল্লেখযোগ্য অংশ কৃষিতে নিয়োজিত ও নির্ভরশীল। অথচ </a:t>
            </a:r>
          </a:p>
          <a:p>
            <a:r>
              <a:rPr lang="bn-IN" sz="2400" dirty="0" smtClean="0">
                <a:latin typeface="NikoshBAN" pitchFamily="2" charset="0"/>
                <a:cs typeface="NikoshBAN" pitchFamily="2" charset="0"/>
              </a:rPr>
              <a:t>   কৃষিতে বন্যা, খরা ও প্রাকৃতিক দূর্যোগের প্রভাব লেগেই আছে। </a:t>
            </a:r>
            <a:endParaRPr lang="en-US" sz="2400" dirty="0">
              <a:latin typeface="NikoshBAN" pitchFamily="2" charset="0"/>
              <a:cs typeface="NikoshBAN" pitchFamily="2" charset="0"/>
            </a:endParaRPr>
          </a:p>
        </p:txBody>
      </p:sp>
      <p:sp>
        <p:nvSpPr>
          <p:cNvPr id="6" name="TextBox 5"/>
          <p:cNvSpPr txBox="1"/>
          <p:nvPr/>
        </p:nvSpPr>
        <p:spPr>
          <a:xfrm>
            <a:off x="533400" y="2819400"/>
            <a:ext cx="8229600" cy="369332"/>
          </a:xfrm>
          <a:prstGeom prst="rect">
            <a:avLst/>
          </a:prstGeom>
          <a:solidFill>
            <a:schemeClr val="accent4">
              <a:lumMod val="75000"/>
            </a:schemeClr>
          </a:solidFill>
        </p:spPr>
        <p:txBody>
          <a:bodyPr wrap="square" rtlCol="0">
            <a:spAutoFit/>
          </a:bodyPr>
          <a:lstStyle/>
          <a:p>
            <a:r>
              <a:rPr lang="bn-IN" dirty="0" smtClean="0"/>
              <a:t>২। উন্নত দেশের তুলনায় মথাপছু আয় কম। ফলে জীবন যাত্রার মান উন্নত নয়।</a:t>
            </a:r>
            <a:endParaRPr lang="en-US" dirty="0"/>
          </a:p>
        </p:txBody>
      </p:sp>
      <p:sp>
        <p:nvSpPr>
          <p:cNvPr id="7" name="TextBox 6"/>
          <p:cNvSpPr txBox="1"/>
          <p:nvPr/>
        </p:nvSpPr>
        <p:spPr>
          <a:xfrm>
            <a:off x="533400" y="3124200"/>
            <a:ext cx="7543800" cy="461665"/>
          </a:xfrm>
          <a:prstGeom prst="rect">
            <a:avLst/>
          </a:prstGeom>
          <a:solidFill>
            <a:schemeClr val="bg2">
              <a:lumMod val="50000"/>
            </a:schemeClr>
          </a:solidFill>
        </p:spPr>
        <p:txBody>
          <a:bodyPr wrap="square" rtlCol="0">
            <a:spAutoFit/>
          </a:bodyPr>
          <a:lstStyle/>
          <a:p>
            <a:r>
              <a:rPr lang="bn-IN" sz="2400" dirty="0" smtClean="0">
                <a:latin typeface="NikoshBAN" pitchFamily="2" charset="0"/>
                <a:cs typeface="NikoshBAN" pitchFamily="2" charset="0"/>
              </a:rPr>
              <a:t>৩। অধিকংশ উন্নয়নশীল  দেশের প্রাকৃতিক  সম্পদের পরিপূ্র্ণ ব্যবহার হয় না।</a:t>
            </a:r>
            <a:endParaRPr lang="en-US" sz="2400" dirty="0">
              <a:latin typeface="NikoshBAN" pitchFamily="2" charset="0"/>
              <a:cs typeface="NikoshBAN" pitchFamily="2" charset="0"/>
            </a:endParaRPr>
          </a:p>
        </p:txBody>
      </p:sp>
      <p:sp>
        <p:nvSpPr>
          <p:cNvPr id="8" name="TextBox 7"/>
          <p:cNvSpPr txBox="1"/>
          <p:nvPr/>
        </p:nvSpPr>
        <p:spPr>
          <a:xfrm>
            <a:off x="533400" y="3429000"/>
            <a:ext cx="7162800" cy="461665"/>
          </a:xfrm>
          <a:prstGeom prst="rect">
            <a:avLst/>
          </a:prstGeom>
          <a:solidFill>
            <a:srgbClr val="7030A0"/>
          </a:solidFill>
        </p:spPr>
        <p:txBody>
          <a:bodyPr wrap="square" rtlCol="0">
            <a:spAutoFit/>
          </a:bodyPr>
          <a:lstStyle/>
          <a:p>
            <a:r>
              <a:rPr lang="bn-IN" sz="2400" dirty="0" smtClean="0">
                <a:latin typeface="NikoshBAN" pitchFamily="2" charset="0"/>
                <a:cs typeface="NikoshBAN" pitchFamily="2" charset="0"/>
              </a:rPr>
              <a:t>৪। আয় কম তাই সঞ্চয়ের পরিমান কম, কম সঞ্চয় মূ্ধন গঠনের অন্তরায়।</a:t>
            </a:r>
            <a:endParaRPr lang="en-US" sz="2400" dirty="0">
              <a:latin typeface="NikoshBAN" pitchFamily="2" charset="0"/>
              <a:cs typeface="NikoshBAN" pitchFamily="2" charset="0"/>
            </a:endParaRPr>
          </a:p>
        </p:txBody>
      </p:sp>
      <p:sp>
        <p:nvSpPr>
          <p:cNvPr id="9" name="TextBox 8"/>
          <p:cNvSpPr txBox="1"/>
          <p:nvPr/>
        </p:nvSpPr>
        <p:spPr>
          <a:xfrm>
            <a:off x="533400" y="3810000"/>
            <a:ext cx="7239000" cy="830997"/>
          </a:xfrm>
          <a:prstGeom prst="rect">
            <a:avLst/>
          </a:prstGeom>
          <a:solidFill>
            <a:schemeClr val="accent3">
              <a:lumMod val="75000"/>
            </a:schemeClr>
          </a:solidFill>
        </p:spPr>
        <p:txBody>
          <a:bodyPr wrap="square" rtlCol="0">
            <a:spAutoFit/>
          </a:bodyPr>
          <a:lstStyle/>
          <a:p>
            <a:r>
              <a:rPr lang="bn-IN" sz="2400" dirty="0" smtClean="0">
                <a:latin typeface="NikoshBAN" pitchFamily="2" charset="0"/>
                <a:cs typeface="NikoshBAN" pitchFamily="2" charset="0"/>
              </a:rPr>
              <a:t>৫। উন্নয়নশীল দেশ প্রধানত প্রাথমিক পন্য উৎপাদন করে ,প্রথমিক পন্য বলতে </a:t>
            </a:r>
          </a:p>
          <a:p>
            <a:r>
              <a:rPr lang="bn-IN" sz="2400" dirty="0" smtClean="0">
                <a:latin typeface="NikoshBAN" pitchFamily="2" charset="0"/>
                <a:cs typeface="NikoshBAN" pitchFamily="2" charset="0"/>
              </a:rPr>
              <a:t>   শিল্পের কাচামালকে বুজায়।</a:t>
            </a:r>
            <a:endParaRPr lang="en-US" sz="2400" dirty="0" smtClean="0">
              <a:latin typeface="NikoshBAN" pitchFamily="2" charset="0"/>
              <a:cs typeface="NikoshBAN" pitchFamily="2" charset="0"/>
            </a:endParaRPr>
          </a:p>
        </p:txBody>
      </p:sp>
      <p:sp>
        <p:nvSpPr>
          <p:cNvPr id="10" name="TextBox 9"/>
          <p:cNvSpPr txBox="1"/>
          <p:nvPr/>
        </p:nvSpPr>
        <p:spPr>
          <a:xfrm>
            <a:off x="533400" y="4419600"/>
            <a:ext cx="4724400" cy="461665"/>
          </a:xfrm>
          <a:prstGeom prst="rect">
            <a:avLst/>
          </a:prstGeom>
          <a:solidFill>
            <a:schemeClr val="accent5">
              <a:lumMod val="75000"/>
            </a:schemeClr>
          </a:solidFill>
        </p:spPr>
        <p:txBody>
          <a:bodyPr wrap="square" rtlCol="0">
            <a:spAutoFit/>
          </a:bodyPr>
          <a:lstStyle/>
          <a:p>
            <a:r>
              <a:rPr lang="bn-IN" sz="2400" dirty="0" smtClean="0">
                <a:latin typeface="NikoshBAN" pitchFamily="2" charset="0"/>
                <a:cs typeface="NikoshBAN" pitchFamily="2" charset="0"/>
              </a:rPr>
              <a:t>৬। এ সকল দেশে শিল্পের বিকাশ ধীরগতিতে হয়।</a:t>
            </a:r>
            <a:endParaRPr lang="en-US" sz="2400" dirty="0">
              <a:latin typeface="NikoshBAN" pitchFamily="2" charset="0"/>
              <a:cs typeface="NikoshBAN" pitchFamily="2" charset="0"/>
            </a:endParaRPr>
          </a:p>
        </p:txBody>
      </p:sp>
      <p:sp>
        <p:nvSpPr>
          <p:cNvPr id="12" name="TextBox 11"/>
          <p:cNvSpPr txBox="1"/>
          <p:nvPr/>
        </p:nvSpPr>
        <p:spPr>
          <a:xfrm>
            <a:off x="533400" y="4724400"/>
            <a:ext cx="6400800" cy="830997"/>
          </a:xfrm>
          <a:prstGeom prst="rect">
            <a:avLst/>
          </a:prstGeom>
          <a:solidFill>
            <a:srgbClr val="FFFF00"/>
          </a:solidFill>
        </p:spPr>
        <p:txBody>
          <a:bodyPr wrap="square" rtlCol="0">
            <a:spAutoFit/>
          </a:bodyPr>
          <a:lstStyle/>
          <a:p>
            <a:r>
              <a:rPr lang="bn-IN" sz="2400" dirty="0" smtClean="0">
                <a:solidFill>
                  <a:schemeClr val="bg1">
                    <a:lumMod val="95000"/>
                    <a:lumOff val="5000"/>
                  </a:schemeClr>
                </a:solidFill>
                <a:latin typeface="NikoshBAN" pitchFamily="2" charset="0"/>
                <a:cs typeface="NikoshBAN" pitchFamily="2" charset="0"/>
              </a:rPr>
              <a:t>৭। দেশে উৎপাদন কম তাই রপ্তানির চেয়ে আমদানি বেশি হয় ফলে </a:t>
            </a:r>
          </a:p>
          <a:p>
            <a:r>
              <a:rPr lang="bn-IN" sz="2400" dirty="0" smtClean="0">
                <a:solidFill>
                  <a:schemeClr val="bg1">
                    <a:lumMod val="95000"/>
                    <a:lumOff val="5000"/>
                  </a:schemeClr>
                </a:solidFill>
                <a:latin typeface="NikoshBAN" pitchFamily="2" charset="0"/>
                <a:cs typeface="NikoshBAN" pitchFamily="2" charset="0"/>
              </a:rPr>
              <a:t>   দেশে বানিজ্য ঘাটতির সম্মুখীন হয়।</a:t>
            </a:r>
            <a:endParaRPr lang="en-US" sz="2400" dirty="0">
              <a:solidFill>
                <a:schemeClr val="bg1">
                  <a:lumMod val="95000"/>
                  <a:lumOff val="5000"/>
                </a:schemeClr>
              </a:solidFill>
              <a:latin typeface="NikoshBAN" pitchFamily="2" charset="0"/>
              <a:cs typeface="NikoshBAN" pitchFamily="2" charset="0"/>
            </a:endParaRPr>
          </a:p>
        </p:txBody>
      </p:sp>
      <p:sp>
        <p:nvSpPr>
          <p:cNvPr id="13" name="TextBox 12"/>
          <p:cNvSpPr txBox="1"/>
          <p:nvPr/>
        </p:nvSpPr>
        <p:spPr>
          <a:xfrm>
            <a:off x="533400" y="5410200"/>
            <a:ext cx="7848600" cy="830997"/>
          </a:xfrm>
          <a:prstGeom prst="rect">
            <a:avLst/>
          </a:prstGeom>
          <a:solidFill>
            <a:schemeClr val="accent3">
              <a:lumMod val="75000"/>
            </a:schemeClr>
          </a:solidFill>
        </p:spPr>
        <p:txBody>
          <a:bodyPr wrap="square" rtlCol="0">
            <a:spAutoFit/>
          </a:bodyPr>
          <a:lstStyle/>
          <a:p>
            <a:r>
              <a:rPr lang="bn-IN" sz="2400" dirty="0" smtClean="0">
                <a:latin typeface="NikoshBAN" pitchFamily="2" charset="0"/>
                <a:cs typeface="NikoshBAN" pitchFamily="2" charset="0"/>
              </a:rPr>
              <a:t>৮। বিনিয়োগ কারিদের বিনিয়োগ ঝুকিপূর্ণ বিদায় উদ্যোক্তার অভাবে উন্নয়ন ব্যহত হয়।</a:t>
            </a:r>
            <a:endParaRPr lang="en-US" sz="2400" dirty="0">
              <a:latin typeface="NikoshBAN" pitchFamily="2" charset="0"/>
              <a:cs typeface="NikoshBAN" pitchFamily="2" charset="0"/>
            </a:endParaRPr>
          </a:p>
        </p:txBody>
      </p:sp>
      <p:sp>
        <p:nvSpPr>
          <p:cNvPr id="14" name="TextBox 13"/>
          <p:cNvSpPr txBox="1"/>
          <p:nvPr/>
        </p:nvSpPr>
        <p:spPr>
          <a:xfrm>
            <a:off x="533400" y="5791200"/>
            <a:ext cx="8153400" cy="830997"/>
          </a:xfrm>
          <a:prstGeom prst="rect">
            <a:avLst/>
          </a:prstGeom>
          <a:solidFill>
            <a:srgbClr val="002060"/>
          </a:solidFill>
        </p:spPr>
        <p:txBody>
          <a:bodyPr wrap="square" rtlCol="0">
            <a:spAutoFit/>
          </a:bodyPr>
          <a:lstStyle/>
          <a:p>
            <a:r>
              <a:rPr lang="bn-IN" sz="2400" dirty="0" smtClean="0">
                <a:latin typeface="NikoshBAN" pitchFamily="2" charset="0"/>
                <a:cs typeface="NikoshBAN" pitchFamily="2" charset="0"/>
              </a:rPr>
              <a:t>৯। উন্নয়নশীল দেশ অবকাঠামোগত উন্নয়ন প্রায় পুরোটাই বৈদেশিক সাহায্যের উপর নির্ভর।</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P spid="7" grpId="0" animBg="1"/>
      <p:bldP spid="8" grpId="0" animBg="1"/>
      <p:bldP spid="9" grpId="0" animBg="1"/>
      <p:bldP spid="10"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228600"/>
            <a:ext cx="4876800" cy="1323439"/>
          </a:xfrm>
          <a:prstGeom prst="rect">
            <a:avLst/>
          </a:prstGeom>
          <a:noFill/>
        </p:spPr>
        <p:txBody>
          <a:bodyPr wrap="square" rtlCol="0">
            <a:spAutoFit/>
          </a:bodyPr>
          <a:lstStyle/>
          <a:p>
            <a:r>
              <a:rPr lang="bn-IN" sz="8000" dirty="0" smtClean="0">
                <a:solidFill>
                  <a:srgbClr val="FF0000"/>
                </a:solidFill>
                <a:latin typeface="NikoshBAN" pitchFamily="2" charset="0"/>
                <a:cs typeface="NikoshBAN" pitchFamily="2" charset="0"/>
              </a:rPr>
              <a:t>দারিদ্রের ধারণা</a:t>
            </a:r>
            <a:endParaRPr lang="en-US" sz="8000" dirty="0">
              <a:solidFill>
                <a:srgbClr val="FF0000"/>
              </a:solidFill>
              <a:latin typeface="NikoshBAN" pitchFamily="2" charset="0"/>
              <a:cs typeface="NikoshBAN" pitchFamily="2" charset="0"/>
            </a:endParaRPr>
          </a:p>
        </p:txBody>
      </p:sp>
      <p:sp>
        <p:nvSpPr>
          <p:cNvPr id="5" name="Oval 4"/>
          <p:cNvSpPr/>
          <p:nvPr/>
        </p:nvSpPr>
        <p:spPr>
          <a:xfrm>
            <a:off x="304800" y="1295400"/>
            <a:ext cx="8458200" cy="518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200" dirty="0" smtClean="0">
                <a:solidFill>
                  <a:srgbClr val="FF0000"/>
                </a:solidFill>
                <a:latin typeface="NikoshBAN" pitchFamily="2" charset="0"/>
                <a:cs typeface="NikoshBAN" pitchFamily="2" charset="0"/>
              </a:rPr>
              <a:t>যে দেশের জনগন পরবর্তিত পর্শ্ব পরিবেশের সাথে সামাঞ্জস্য বিধানে সক্ষম নয়, প্রতিকুল প্রকৃতি বন্যা, খরা, সম্পদের অপ্রতুলতা এবং সম্পদের অসম বন্টন ও অসম উপার্জনের সুযোগ-সুবধা রখে এ অবস্থাকে দারিদ্র বলে।</a:t>
            </a:r>
          </a:p>
          <a:p>
            <a:pPr algn="just"/>
            <a:r>
              <a:rPr lang="bn-IN" sz="3200" dirty="0" smtClean="0">
                <a:solidFill>
                  <a:srgbClr val="FF0000"/>
                </a:solidFill>
                <a:latin typeface="NikoshBAN" pitchFamily="2" charset="0"/>
                <a:cs typeface="NikoshBAN" pitchFamily="2" charset="0"/>
              </a:rPr>
              <a:t>( অর্থাত যে দেশের জনগন বেশির ভাগ দারিদ্র সীমার নিচে বসবাস করে তাদেরকেই দারিদ্র জনগোষ্ঠি বলে।</a:t>
            </a:r>
            <a:endParaRPr lang="en-US" sz="32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ft-Right-Up Arrow 2"/>
          <p:cNvSpPr/>
          <p:nvPr/>
        </p:nvSpPr>
        <p:spPr>
          <a:xfrm>
            <a:off x="76200" y="4114800"/>
            <a:ext cx="8915400" cy="236220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rgbClr val="002060"/>
                </a:solidFill>
                <a:latin typeface="NikoshBAN" pitchFamily="2" charset="0"/>
                <a:cs typeface="NikoshBAN" pitchFamily="2" charset="0"/>
              </a:rPr>
              <a:t>      </a:t>
            </a:r>
            <a:r>
              <a:rPr lang="bn-IN" sz="3200" dirty="0" smtClean="0">
                <a:solidFill>
                  <a:srgbClr val="002060"/>
                </a:solidFill>
                <a:latin typeface="NikoshBAN" pitchFamily="2" charset="0"/>
                <a:cs typeface="NikoshBAN" pitchFamily="2" charset="0"/>
              </a:rPr>
              <a:t>সম্পদের অভাব</a:t>
            </a:r>
            <a:r>
              <a:rPr lang="bn-IN" sz="2800" dirty="0" smtClean="0">
                <a:solidFill>
                  <a:srgbClr val="002060"/>
                </a:solidFill>
                <a:latin typeface="NikoshBAN" pitchFamily="2" charset="0"/>
                <a:cs typeface="NikoshBAN" pitchFamily="2" charset="0"/>
              </a:rPr>
              <a:t>,        </a:t>
            </a:r>
            <a:r>
              <a:rPr lang="bn-IN" sz="3200" dirty="0" smtClean="0">
                <a:solidFill>
                  <a:srgbClr val="002060"/>
                </a:solidFill>
                <a:latin typeface="NikoshBAN" pitchFamily="2" charset="0"/>
                <a:cs typeface="NikoshBAN" pitchFamily="2" charset="0"/>
              </a:rPr>
              <a:t>বেকারত্ব,       মানব সম্পদের উন্নয়ন</a:t>
            </a:r>
            <a:endParaRPr lang="en-US" sz="3200" dirty="0">
              <a:solidFill>
                <a:srgbClr val="002060"/>
              </a:solidFill>
              <a:latin typeface="NikoshBAN" pitchFamily="2" charset="0"/>
              <a:cs typeface="NikoshBAN" pitchFamily="2" charset="0"/>
            </a:endParaRPr>
          </a:p>
        </p:txBody>
      </p:sp>
      <p:sp>
        <p:nvSpPr>
          <p:cNvPr id="5" name="Flowchart: Punched Tape 4"/>
          <p:cNvSpPr/>
          <p:nvPr/>
        </p:nvSpPr>
        <p:spPr>
          <a:xfrm>
            <a:off x="2438400" y="152400"/>
            <a:ext cx="4343400" cy="11430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000" dirty="0" smtClean="0">
                <a:solidFill>
                  <a:schemeClr val="tx1"/>
                </a:solidFill>
                <a:latin typeface="NikoshBAN" pitchFamily="2" charset="0"/>
                <a:cs typeface="NikoshBAN" pitchFamily="2" charset="0"/>
              </a:rPr>
              <a:t>এ</a:t>
            </a:r>
            <a:r>
              <a:rPr lang="bn-IN" sz="8000" dirty="0" smtClean="0">
                <a:solidFill>
                  <a:schemeClr val="bg2">
                    <a:lumMod val="25000"/>
                  </a:schemeClr>
                </a:solidFill>
                <a:latin typeface="NikoshBAN" pitchFamily="2" charset="0"/>
                <a:cs typeface="NikoshBAN" pitchFamily="2" charset="0"/>
              </a:rPr>
              <a:t>ক</a:t>
            </a:r>
            <a:r>
              <a:rPr lang="bn-IN" sz="8000" dirty="0" smtClean="0">
                <a:solidFill>
                  <a:srgbClr val="C00000"/>
                </a:solidFill>
                <a:latin typeface="NikoshBAN" pitchFamily="2" charset="0"/>
                <a:cs typeface="NikoshBAN" pitchFamily="2" charset="0"/>
              </a:rPr>
              <a:t>ক</a:t>
            </a:r>
            <a:r>
              <a:rPr lang="bn-IN" sz="8000" dirty="0" smtClean="0">
                <a:latin typeface="NikoshBAN" pitchFamily="2" charset="0"/>
                <a:cs typeface="NikoshBAN" pitchFamily="2" charset="0"/>
              </a:rPr>
              <a:t> </a:t>
            </a:r>
            <a:r>
              <a:rPr lang="bn-IN" sz="8000" dirty="0" smtClean="0">
                <a:solidFill>
                  <a:srgbClr val="FFFF00"/>
                </a:solidFill>
                <a:latin typeface="NikoshBAN" pitchFamily="2" charset="0"/>
                <a:cs typeface="NikoshBAN" pitchFamily="2" charset="0"/>
              </a:rPr>
              <a:t>কা</a:t>
            </a:r>
            <a:r>
              <a:rPr lang="bn-IN" sz="8000" dirty="0" smtClean="0">
                <a:solidFill>
                  <a:srgbClr val="00B0F0"/>
                </a:solidFill>
                <a:latin typeface="NikoshBAN" pitchFamily="2" charset="0"/>
                <a:cs typeface="NikoshBAN" pitchFamily="2" charset="0"/>
              </a:rPr>
              <a:t>জ</a:t>
            </a:r>
            <a:endParaRPr lang="en-US" sz="8000" dirty="0">
              <a:solidFill>
                <a:srgbClr val="00B0F0"/>
              </a:solidFill>
              <a:latin typeface="NikoshBAN" pitchFamily="2" charset="0"/>
              <a:cs typeface="NikoshBAN" pitchFamily="2" charset="0"/>
            </a:endParaRPr>
          </a:p>
        </p:txBody>
      </p:sp>
      <p:sp>
        <p:nvSpPr>
          <p:cNvPr id="6" name="TextBox 5"/>
          <p:cNvSpPr txBox="1"/>
          <p:nvPr/>
        </p:nvSpPr>
        <p:spPr>
          <a:xfrm>
            <a:off x="1828800" y="3200400"/>
            <a:ext cx="5334000" cy="646331"/>
          </a:xfrm>
          <a:prstGeom prst="rect">
            <a:avLst/>
          </a:prstGeom>
          <a:solidFill>
            <a:schemeClr val="accent3">
              <a:lumMod val="75000"/>
            </a:schemeClr>
          </a:solidFill>
        </p:spPr>
        <p:txBody>
          <a:bodyPr wrap="square" rtlCol="0">
            <a:spAutoFit/>
          </a:bodyPr>
          <a:lstStyle/>
          <a:p>
            <a:r>
              <a:rPr lang="bn-IN" sz="3600" dirty="0" smtClean="0"/>
              <a:t>লিখেছো তাহলে মিলিয়ে দেখি</a:t>
            </a:r>
            <a:endParaRPr lang="en-US" sz="3600" dirty="0"/>
          </a:p>
        </p:txBody>
      </p:sp>
      <p:sp>
        <p:nvSpPr>
          <p:cNvPr id="7" name="Flowchart: Terminator 6"/>
          <p:cNvSpPr/>
          <p:nvPr/>
        </p:nvSpPr>
        <p:spPr>
          <a:xfrm>
            <a:off x="2819400" y="1752600"/>
            <a:ext cx="4038600" cy="6858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400" b="1" dirty="0" smtClean="0">
                <a:solidFill>
                  <a:srgbClr val="C00000"/>
                </a:solidFill>
                <a:latin typeface="NikoshBAN" pitchFamily="2" charset="0"/>
                <a:cs typeface="NikoshBAN" pitchFamily="2" charset="0"/>
              </a:rPr>
              <a:t>দারিদ্রের কারন লিখ</a:t>
            </a:r>
            <a:endParaRPr lang="en-US" sz="4400" b="1" dirty="0">
              <a:solidFill>
                <a:srgbClr val="C0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anim calcmode="lin" valueType="num">
                                      <p:cBhvr>
                                        <p:cTn id="14" dur="2000" fill="hold"/>
                                        <p:tgtEl>
                                          <p:spTgt spid="3"/>
                                        </p:tgtEl>
                                        <p:attrNameLst>
                                          <p:attrName>ppt_w</p:attrName>
                                        </p:attrNameLst>
                                      </p:cBhvr>
                                      <p:tavLst>
                                        <p:tav tm="0" fmla="#ppt_w*sin(2.5*pi*$)">
                                          <p:val>
                                            <p:fltVal val="0"/>
                                          </p:val>
                                        </p:tav>
                                        <p:tav tm="100000">
                                          <p:val>
                                            <p:fltVal val="1"/>
                                          </p:val>
                                        </p:tav>
                                      </p:tavLst>
                                    </p:anim>
                                    <p:anim calcmode="lin" valueType="num">
                                      <p:cBhvr>
                                        <p:cTn id="15"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unched Tape 2"/>
          <p:cNvSpPr/>
          <p:nvPr/>
        </p:nvSpPr>
        <p:spPr>
          <a:xfrm rot="21354864">
            <a:off x="1153961" y="380609"/>
            <a:ext cx="5486400" cy="167931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1500" dirty="0" smtClean="0">
                <a:solidFill>
                  <a:srgbClr val="C00000"/>
                </a:solidFill>
                <a:latin typeface="NikoshBAN" pitchFamily="2" charset="0"/>
                <a:cs typeface="NikoshBAN" pitchFamily="2" charset="0"/>
              </a:rPr>
              <a:t>বেকার</a:t>
            </a:r>
            <a:endParaRPr lang="en-US" sz="11500" dirty="0">
              <a:solidFill>
                <a:srgbClr val="C00000"/>
              </a:solidFill>
              <a:latin typeface="NikoshBAN" pitchFamily="2" charset="0"/>
              <a:cs typeface="NikoshBAN" pitchFamily="2" charset="0"/>
            </a:endParaRPr>
          </a:p>
        </p:txBody>
      </p:sp>
      <p:sp>
        <p:nvSpPr>
          <p:cNvPr id="4" name="Flowchart: Multidocument 3"/>
          <p:cNvSpPr/>
          <p:nvPr/>
        </p:nvSpPr>
        <p:spPr>
          <a:xfrm>
            <a:off x="838200" y="2590800"/>
            <a:ext cx="7315200" cy="39624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rgbClr val="FFFF00"/>
                </a:solidFill>
                <a:latin typeface="NikoshBAN" pitchFamily="2" charset="0"/>
                <a:cs typeface="NikoshBAN" pitchFamily="2" charset="0"/>
              </a:rPr>
              <a:t>কাজ করতে সক্ষম ব্যক্তি প্রচলিত মজুরিতে কাজ করতে ইচছুক, কিন্তু কাজ পায় না- এ অবস্থাকেই বেকারত্ব বলে।</a:t>
            </a:r>
            <a:endParaRPr lang="en-US" sz="4400" dirty="0">
              <a:solidFill>
                <a:srgbClr val="FFFF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p Ribbon 1"/>
          <p:cNvSpPr/>
          <p:nvPr/>
        </p:nvSpPr>
        <p:spPr>
          <a:xfrm>
            <a:off x="533400" y="228600"/>
            <a:ext cx="8077200" cy="1447800"/>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rgbClr val="C00000"/>
                </a:solidFill>
                <a:latin typeface="NikoshBAN" pitchFamily="2" charset="0"/>
                <a:cs typeface="NikoshBAN" pitchFamily="2" charset="0"/>
              </a:rPr>
              <a:t>বেকারত্বের প্রকারভেদ</a:t>
            </a:r>
            <a:endParaRPr lang="en-US" sz="4400" dirty="0">
              <a:solidFill>
                <a:srgbClr val="C00000"/>
              </a:solidFill>
              <a:latin typeface="NikoshBAN" pitchFamily="2" charset="0"/>
              <a:cs typeface="NikoshBAN" pitchFamily="2" charset="0"/>
            </a:endParaRPr>
          </a:p>
        </p:txBody>
      </p:sp>
      <p:sp>
        <p:nvSpPr>
          <p:cNvPr id="3" name="Horizontal Scroll 2"/>
          <p:cNvSpPr/>
          <p:nvPr/>
        </p:nvSpPr>
        <p:spPr>
          <a:xfrm>
            <a:off x="533400" y="1676400"/>
            <a:ext cx="3733800" cy="914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4000" dirty="0" smtClean="0">
                <a:latin typeface="NikoshBAN" pitchFamily="2" charset="0"/>
                <a:cs typeface="NikoshBAN" pitchFamily="2" charset="0"/>
              </a:rPr>
              <a:t>১। মৌসুমী বেকারত্বঃ-</a:t>
            </a:r>
            <a:endParaRPr lang="en-US" sz="4000" dirty="0">
              <a:latin typeface="NikoshBAN" pitchFamily="2" charset="0"/>
              <a:cs typeface="NikoshBAN" pitchFamily="2" charset="0"/>
            </a:endParaRPr>
          </a:p>
        </p:txBody>
      </p:sp>
      <p:sp>
        <p:nvSpPr>
          <p:cNvPr id="4" name="Down Ribbon 3"/>
          <p:cNvSpPr/>
          <p:nvPr/>
        </p:nvSpPr>
        <p:spPr>
          <a:xfrm>
            <a:off x="228600" y="2667000"/>
            <a:ext cx="8686800" cy="40386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600" dirty="0" smtClean="0">
                <a:solidFill>
                  <a:srgbClr val="002060"/>
                </a:solidFill>
                <a:latin typeface="NikoshBAN" pitchFamily="2" charset="0"/>
                <a:cs typeface="NikoshBAN" pitchFamily="2" charset="0"/>
              </a:rPr>
              <a:t>বছরের যে সময় কৃষি শ্রমিক বা গ্রামিন শ্রমিক কাজের সুযোগ থেকে বঞ্চিত হয় সে সময়ের জন্য ঐ শ্রমিককে মৌসুমি বেকার বলে।</a:t>
            </a:r>
            <a:endParaRPr lang="en-US" sz="36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cision 3"/>
          <p:cNvSpPr/>
          <p:nvPr/>
        </p:nvSpPr>
        <p:spPr>
          <a:xfrm>
            <a:off x="762000" y="76200"/>
            <a:ext cx="6934200" cy="1219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C00000"/>
                </a:solidFill>
                <a:latin typeface="NikoshBAN" pitchFamily="2" charset="0"/>
                <a:cs typeface="NikoshBAN" pitchFamily="2" charset="0"/>
              </a:rPr>
              <a:t>বেকারত্বের প্রকারভেদ</a:t>
            </a:r>
            <a:endParaRPr lang="en-US" sz="3600" dirty="0">
              <a:solidFill>
                <a:srgbClr val="C00000"/>
              </a:solidFill>
              <a:latin typeface="NikoshBAN" pitchFamily="2" charset="0"/>
              <a:cs typeface="NikoshBAN" pitchFamily="2" charset="0"/>
            </a:endParaRPr>
          </a:p>
        </p:txBody>
      </p:sp>
      <p:sp>
        <p:nvSpPr>
          <p:cNvPr id="5" name="Left-Right Arrow 4"/>
          <p:cNvSpPr/>
          <p:nvPr/>
        </p:nvSpPr>
        <p:spPr>
          <a:xfrm>
            <a:off x="228600" y="1295400"/>
            <a:ext cx="4572000" cy="1143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4000" dirty="0" smtClean="0">
              <a:solidFill>
                <a:srgbClr val="000818"/>
              </a:solidFill>
              <a:latin typeface="NikoshBAN" pitchFamily="2" charset="0"/>
              <a:cs typeface="NikoshBAN" pitchFamily="2" charset="0"/>
            </a:endParaRPr>
          </a:p>
          <a:p>
            <a:pPr algn="ctr"/>
            <a:r>
              <a:rPr lang="bn-IN" sz="4000" dirty="0" smtClean="0">
                <a:solidFill>
                  <a:srgbClr val="000818"/>
                </a:solidFill>
                <a:latin typeface="NikoshBAN" pitchFamily="2" charset="0"/>
                <a:cs typeface="NikoshBAN" pitchFamily="2" charset="0"/>
              </a:rPr>
              <a:t>ছদ্মবেশী/প্রছন্ন বেকারঃ-</a:t>
            </a:r>
            <a:endParaRPr lang="en-US" sz="4000" dirty="0" smtClean="0">
              <a:solidFill>
                <a:srgbClr val="000818"/>
              </a:solidFill>
              <a:latin typeface="NikoshBAN" pitchFamily="2" charset="0"/>
              <a:cs typeface="NikoshBAN" pitchFamily="2" charset="0"/>
            </a:endParaRPr>
          </a:p>
          <a:p>
            <a:pPr algn="ctr"/>
            <a:endParaRPr lang="en-US" sz="4000" dirty="0">
              <a:solidFill>
                <a:srgbClr val="000818"/>
              </a:solidFill>
              <a:latin typeface="NikoshBAN" pitchFamily="2" charset="0"/>
              <a:cs typeface="NikoshBAN" pitchFamily="2" charset="0"/>
            </a:endParaRPr>
          </a:p>
        </p:txBody>
      </p:sp>
      <p:sp>
        <p:nvSpPr>
          <p:cNvPr id="8" name="Flowchart: Document 7"/>
          <p:cNvSpPr/>
          <p:nvPr/>
        </p:nvSpPr>
        <p:spPr>
          <a:xfrm>
            <a:off x="381000" y="2895600"/>
            <a:ext cx="8077200" cy="32004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rgbClr val="000818"/>
                </a:solidFill>
                <a:latin typeface="NikoshBAN" pitchFamily="2" charset="0"/>
                <a:cs typeface="NikoshBAN" pitchFamily="2" charset="0"/>
              </a:rPr>
              <a:t> </a:t>
            </a:r>
          </a:p>
          <a:p>
            <a:pPr algn="ctr"/>
            <a:r>
              <a:rPr lang="bn-IN" sz="2800" dirty="0" smtClean="0">
                <a:solidFill>
                  <a:srgbClr val="000818"/>
                </a:solidFill>
                <a:latin typeface="NikoshBAN" pitchFamily="2" charset="0"/>
                <a:cs typeface="NikoshBAN" pitchFamily="2" charset="0"/>
              </a:rPr>
              <a:t> কৃষিখাতে আপাত দষ্টিতে অনেক লোক কাজ করছে বলে মনে হয় কিন্তু প্রকৃত পক্ষে কৃষি কাজে নিযুক্ত ঐসব লোকের মধ্যে অনেকেরই প্রান্তিক উৎপাদনশীলতা শুন্য, এই প্রান্তিক উৎপাদনশীলতা শুন্য বিশিষ্ট লোককে প্রছন্ন বা ছদ্মবেশী বেকার বলে। </a:t>
            </a:r>
            <a:r>
              <a:rPr lang="bn-IN" sz="2800" b="1" dirty="0" smtClean="0">
                <a:solidFill>
                  <a:srgbClr val="000818"/>
                </a:solidFill>
                <a:latin typeface="NikoshBAN" pitchFamily="2" charset="0"/>
                <a:cs typeface="NikoshBAN" pitchFamily="2" charset="0"/>
              </a:rPr>
              <a:t>যেমন=</a:t>
            </a:r>
            <a:r>
              <a:rPr lang="bn-IN" sz="2800" dirty="0" smtClean="0">
                <a:solidFill>
                  <a:srgbClr val="000818"/>
                </a:solidFill>
                <a:latin typeface="NikoshBAN" pitchFamily="2" charset="0"/>
                <a:cs typeface="NikoshBAN" pitchFamily="2" charset="0"/>
              </a:rPr>
              <a:t> বাবার সথে ছেলেরা কাজ করে বিধায়, মনেহয়  তিনজন কিন্তু বাস্তবে বাবার কাজটাকেই ভাগ করে করা হয়।</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62000" y="1905000"/>
            <a:ext cx="7620000" cy="4648200"/>
          </a:xfrm>
          <a:prstGeom prst="flowChartMultidocumen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C00000"/>
                </a:solidFill>
                <a:latin typeface="NikoshBAN" pitchFamily="2" charset="0"/>
                <a:cs typeface="NikoshBAN" pitchFamily="2" charset="0"/>
              </a:rPr>
              <a:t>পেশা পরিবর্তনের কারণে যে বেকারত্ব তৈরি হয় তাকে সাময়িক বেকার বলে। </a:t>
            </a:r>
            <a:r>
              <a:rPr lang="bn-IN" sz="3600" b="1" dirty="0" smtClean="0">
                <a:solidFill>
                  <a:srgbClr val="C00000"/>
                </a:solidFill>
                <a:latin typeface="NikoshBAN" pitchFamily="2" charset="0"/>
                <a:cs typeface="NikoshBAN" pitchFamily="2" charset="0"/>
              </a:rPr>
              <a:t>যেমনঃ</a:t>
            </a:r>
            <a:r>
              <a:rPr lang="bn-IN" sz="3600" dirty="0" smtClean="0">
                <a:solidFill>
                  <a:srgbClr val="C00000"/>
                </a:solidFill>
                <a:latin typeface="NikoshBAN" pitchFamily="2" charset="0"/>
                <a:cs typeface="NikoshBAN" pitchFamily="2" charset="0"/>
              </a:rPr>
              <a:t>= একজন গার্মেন্টস শ্রমিক পেশা পরিবর্তন করে ব্যবসায় আত্মনিয়োগ করার জন্য সে তিন মাস কর্মহীন থাকে , এ সময়টাকে সাময়িক বেকার বলে।</a:t>
            </a:r>
            <a:endParaRPr lang="en-US" sz="3600" dirty="0">
              <a:solidFill>
                <a:srgbClr val="C00000"/>
              </a:solidFill>
              <a:latin typeface="NikoshBAN" pitchFamily="2" charset="0"/>
              <a:cs typeface="NikoshBAN" pitchFamily="2" charset="0"/>
            </a:endParaRPr>
          </a:p>
        </p:txBody>
      </p:sp>
      <p:sp>
        <p:nvSpPr>
          <p:cNvPr id="3" name="Flowchart: Terminator 2"/>
          <p:cNvSpPr/>
          <p:nvPr/>
        </p:nvSpPr>
        <p:spPr>
          <a:xfrm>
            <a:off x="2362200" y="76200"/>
            <a:ext cx="4572000" cy="4572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4000" dirty="0" smtClean="0">
              <a:solidFill>
                <a:srgbClr val="C00000"/>
              </a:solidFill>
              <a:latin typeface="NikoshBAN" pitchFamily="2" charset="0"/>
              <a:cs typeface="NikoshBAN" pitchFamily="2" charset="0"/>
            </a:endParaRPr>
          </a:p>
          <a:p>
            <a:pPr algn="ctr"/>
            <a:r>
              <a:rPr lang="bn-IN" sz="4000" dirty="0" smtClean="0">
                <a:solidFill>
                  <a:srgbClr val="C00000"/>
                </a:solidFill>
                <a:latin typeface="NikoshBAN" pitchFamily="2" charset="0"/>
                <a:cs typeface="NikoshBAN" pitchFamily="2" charset="0"/>
              </a:rPr>
              <a:t>বেকারত্বের প্রকারভেদ</a:t>
            </a:r>
            <a:endParaRPr lang="en-US" sz="4000" dirty="0" smtClean="0">
              <a:solidFill>
                <a:srgbClr val="C00000"/>
              </a:solidFill>
              <a:latin typeface="NikoshBAN" pitchFamily="2" charset="0"/>
              <a:cs typeface="NikoshBAN" pitchFamily="2" charset="0"/>
            </a:endParaRPr>
          </a:p>
          <a:p>
            <a:pPr algn="ctr"/>
            <a:endParaRPr lang="en-US" sz="4000" dirty="0"/>
          </a:p>
        </p:txBody>
      </p:sp>
      <p:sp>
        <p:nvSpPr>
          <p:cNvPr id="4" name="Flowchart: Terminator 3"/>
          <p:cNvSpPr/>
          <p:nvPr/>
        </p:nvSpPr>
        <p:spPr>
          <a:xfrm>
            <a:off x="2743200" y="914400"/>
            <a:ext cx="3886200" cy="6096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C00000"/>
                </a:solidFill>
                <a:latin typeface="NikoshBAN" pitchFamily="2" charset="0"/>
                <a:cs typeface="NikoshBAN" pitchFamily="2" charset="0"/>
              </a:rPr>
              <a:t>সাময়িক বেকারত্বঃ-</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cision 3"/>
          <p:cNvSpPr/>
          <p:nvPr/>
        </p:nvSpPr>
        <p:spPr>
          <a:xfrm>
            <a:off x="685800" y="76200"/>
            <a:ext cx="7086600" cy="10668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FFFF00"/>
                </a:solidFill>
                <a:latin typeface="NikoshBAN" pitchFamily="2" charset="0"/>
                <a:cs typeface="NikoshBAN" pitchFamily="2" charset="0"/>
              </a:rPr>
              <a:t>জোড়ায় জোড়ায় কাজ</a:t>
            </a:r>
            <a:endParaRPr lang="en-US" sz="3600" dirty="0"/>
          </a:p>
        </p:txBody>
      </p:sp>
      <p:sp>
        <p:nvSpPr>
          <p:cNvPr id="5" name="Left-Right Arrow 4"/>
          <p:cNvSpPr/>
          <p:nvPr/>
        </p:nvSpPr>
        <p:spPr>
          <a:xfrm>
            <a:off x="0" y="1981200"/>
            <a:ext cx="9144000" cy="4800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2400" dirty="0" smtClean="0">
              <a:solidFill>
                <a:srgbClr val="FFFF00"/>
              </a:solidFill>
              <a:latin typeface="NikoshBAN" pitchFamily="2" charset="0"/>
              <a:cs typeface="NikoshBAN" pitchFamily="2" charset="0"/>
            </a:endParaRPr>
          </a:p>
          <a:p>
            <a:pPr algn="ctr"/>
            <a:r>
              <a:rPr lang="bn-IN" sz="2400" dirty="0" smtClean="0">
                <a:solidFill>
                  <a:srgbClr val="7030A0"/>
                </a:solidFill>
                <a:latin typeface="NikoshBAN" pitchFamily="2" charset="0"/>
                <a:cs typeface="NikoshBAN" pitchFamily="2" charset="0"/>
              </a:rPr>
              <a:t>কৃষিখাতে আপাত দষ্টিতে অনেক লোক কাজ করছে বলে মনে হয় কিন্তু প্রকৃত পক্ষে কৃষি কাজে নিযুক্ত ঐসব লোকের মধ্যে অনেকেরই প্রান্তিক উৎপাদনশীলতা শুন্য, এইপ্রান্তিক উৎপাদনশীলতা শুন্য বিশিষ্ট লোককে প্রছন্ন বা ছদ্মবেশী বেকার বলে। </a:t>
            </a:r>
            <a:r>
              <a:rPr lang="bn-IN" sz="2400" b="1" dirty="0" smtClean="0">
                <a:solidFill>
                  <a:srgbClr val="7030A0"/>
                </a:solidFill>
                <a:latin typeface="NikoshBAN" pitchFamily="2" charset="0"/>
                <a:cs typeface="NikoshBAN" pitchFamily="2" charset="0"/>
              </a:rPr>
              <a:t>যেমন=</a:t>
            </a:r>
            <a:r>
              <a:rPr lang="bn-IN" sz="2400" dirty="0" smtClean="0">
                <a:solidFill>
                  <a:srgbClr val="7030A0"/>
                </a:solidFill>
                <a:latin typeface="NikoshBAN" pitchFamily="2" charset="0"/>
                <a:cs typeface="NikoshBAN" pitchFamily="2" charset="0"/>
              </a:rPr>
              <a:t> বাবার সথে ছেলেরা কাজ করে বিধায়, মনেহয়  তিনজন কিন্তু বাস্তবে বাবার কাজটাকেই ভাগ করে করা হয়।</a:t>
            </a:r>
            <a:endParaRPr lang="en-US" sz="2400" dirty="0" smtClean="0">
              <a:solidFill>
                <a:srgbClr val="7030A0"/>
              </a:solidFill>
              <a:latin typeface="NikoshBAN" pitchFamily="2" charset="0"/>
              <a:cs typeface="NikoshBAN" pitchFamily="2" charset="0"/>
            </a:endParaRPr>
          </a:p>
          <a:p>
            <a:pPr algn="ctr"/>
            <a:endParaRPr lang="en-US" sz="2400" dirty="0">
              <a:solidFill>
                <a:srgbClr val="FFFF00"/>
              </a:solidFill>
              <a:latin typeface="NikoshBAN" pitchFamily="2" charset="0"/>
              <a:cs typeface="NikoshBAN" pitchFamily="2" charset="0"/>
            </a:endParaRPr>
          </a:p>
        </p:txBody>
      </p:sp>
      <p:sp>
        <p:nvSpPr>
          <p:cNvPr id="6" name="Flowchart: Terminator 5"/>
          <p:cNvSpPr/>
          <p:nvPr/>
        </p:nvSpPr>
        <p:spPr>
          <a:xfrm>
            <a:off x="1295400" y="1219200"/>
            <a:ext cx="6096000" cy="6096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rgbClr val="FF0000"/>
                </a:solidFill>
              </a:rPr>
              <a:t>ছদ্মবেশী/প্রচ্ছন্ন বেকার বলতে কী বুঝ?</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295400" y="304800"/>
            <a:ext cx="4876800" cy="990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800" dirty="0" smtClean="0">
                <a:solidFill>
                  <a:srgbClr val="FF0000"/>
                </a:solidFill>
                <a:latin typeface="NikoshBAN" pitchFamily="2" charset="0"/>
                <a:cs typeface="NikoshBAN" pitchFamily="2" charset="0"/>
              </a:rPr>
              <a:t>মানব সম্পদ</a:t>
            </a:r>
            <a:endParaRPr lang="en-US" sz="8800" dirty="0">
              <a:solidFill>
                <a:srgbClr val="FF0000"/>
              </a:solidFill>
              <a:latin typeface="NikoshBAN" pitchFamily="2" charset="0"/>
              <a:cs typeface="NikoshBAN" pitchFamily="2" charset="0"/>
            </a:endParaRPr>
          </a:p>
        </p:txBody>
      </p:sp>
      <p:sp>
        <p:nvSpPr>
          <p:cNvPr id="3" name="Flowchart: Direct Access Storage 2"/>
          <p:cNvSpPr/>
          <p:nvPr/>
        </p:nvSpPr>
        <p:spPr>
          <a:xfrm>
            <a:off x="228600" y="1371600"/>
            <a:ext cx="8534400" cy="5257800"/>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002060"/>
                </a:solidFill>
                <a:latin typeface="NikoshBAN" pitchFamily="2" charset="0"/>
                <a:cs typeface="NikoshBAN" pitchFamily="2" charset="0"/>
              </a:rPr>
              <a:t>জনসংখার কোন অংশ যখন শিক্ষা ও দক্ষতার ভিত্তিতে শ্রমশক্তিতে পরিণত হয়, তখন তাদেরকে মানব সম্পদ বলে। অর্থাত কোন দেশের ভুমি ও মূলধনকে বস্তুগত সম্পদ এবং শিক্ষায় দক্ষ ও কর্মক্ষম শ্রমশক্তিকে মানব সম্পদ বলে।</a:t>
            </a:r>
            <a:endParaRPr lang="en-US" sz="36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SHIK RAHMAN N C\Desktop\Mohiuddin sir  (2).jpg"/>
          <p:cNvPicPr>
            <a:picLocks noChangeAspect="1" noChangeArrowheads="1"/>
          </p:cNvPicPr>
          <p:nvPr/>
        </p:nvPicPr>
        <p:blipFill>
          <a:blip r:embed="rId2"/>
          <a:srcRect/>
          <a:stretch>
            <a:fillRect/>
          </a:stretch>
        </p:blipFill>
        <p:spPr bwMode="auto">
          <a:xfrm>
            <a:off x="533400" y="1752600"/>
            <a:ext cx="2438400" cy="2667000"/>
          </a:xfrm>
          <a:prstGeom prst="rect">
            <a:avLst/>
          </a:prstGeom>
          <a:noFill/>
        </p:spPr>
      </p:pic>
      <p:sp>
        <p:nvSpPr>
          <p:cNvPr id="3" name="TextBox 2"/>
          <p:cNvSpPr txBox="1"/>
          <p:nvPr/>
        </p:nvSpPr>
        <p:spPr>
          <a:xfrm>
            <a:off x="1143000" y="457200"/>
            <a:ext cx="4419600" cy="1107996"/>
          </a:xfrm>
          <a:prstGeom prst="rect">
            <a:avLst/>
          </a:prstGeom>
          <a:noFill/>
        </p:spPr>
        <p:txBody>
          <a:bodyPr wrap="square" rtlCol="0">
            <a:spAutoFit/>
          </a:bodyPr>
          <a:lstStyle/>
          <a:p>
            <a:r>
              <a:rPr lang="bn-IN" sz="6600" dirty="0" smtClean="0">
                <a:latin typeface="NikoshBAN" pitchFamily="2" charset="0"/>
                <a:cs typeface="NikoshBAN" pitchFamily="2" charset="0"/>
              </a:rPr>
              <a:t>শিক্ষক পরিচিতি </a:t>
            </a:r>
            <a:endParaRPr lang="en-US" sz="6600" dirty="0">
              <a:latin typeface="NikoshBAN" pitchFamily="2" charset="0"/>
              <a:cs typeface="NikoshBAN" pitchFamily="2" charset="0"/>
            </a:endParaRPr>
          </a:p>
        </p:txBody>
      </p:sp>
      <p:sp>
        <p:nvSpPr>
          <p:cNvPr id="4" name="TextBox 3"/>
          <p:cNvSpPr txBox="1"/>
          <p:nvPr/>
        </p:nvSpPr>
        <p:spPr>
          <a:xfrm>
            <a:off x="3962400" y="2133600"/>
            <a:ext cx="3810000" cy="236988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মোঃ মহিউদ্দিন</a:t>
            </a:r>
          </a:p>
          <a:p>
            <a:pPr algn="ctr"/>
            <a:r>
              <a:rPr lang="bn-IN" sz="2000" dirty="0" smtClean="0">
                <a:latin typeface="NikoshBAN" pitchFamily="2" charset="0"/>
                <a:cs typeface="NikoshBAN" pitchFamily="2" charset="0"/>
              </a:rPr>
              <a:t>প্রধান শিক্ষক</a:t>
            </a:r>
          </a:p>
          <a:p>
            <a:pPr algn="ctr"/>
            <a:r>
              <a:rPr lang="bn-IN" sz="2000" dirty="0" smtClean="0">
                <a:latin typeface="NikoshBAN" pitchFamily="2" charset="0"/>
                <a:cs typeface="NikoshBAN" pitchFamily="2" charset="0"/>
              </a:rPr>
              <a:t>শিশুপল্লী একাডেমী</a:t>
            </a:r>
          </a:p>
          <a:p>
            <a:pPr algn="ctr"/>
            <a:r>
              <a:rPr lang="bn-IN" sz="2000" dirty="0" smtClean="0">
                <a:latin typeface="NikoshBAN" pitchFamily="2" charset="0"/>
                <a:cs typeface="NikoshBAN" pitchFamily="2" charset="0"/>
              </a:rPr>
              <a:t>কলাপাড়া, পটুয়াখালী।</a:t>
            </a:r>
          </a:p>
          <a:p>
            <a:pPr algn="ctr"/>
            <a:r>
              <a:rPr lang="bn-IN" sz="2000" dirty="0" smtClean="0">
                <a:latin typeface="NikoshBAN" pitchFamily="2" charset="0"/>
                <a:cs typeface="NikoshBAN" pitchFamily="2" charset="0"/>
              </a:rPr>
              <a:t>মোহাইলঃ ০১৭১৬১১৫৩৪৭৭</a:t>
            </a:r>
          </a:p>
          <a:p>
            <a:pPr algn="ctr"/>
            <a:r>
              <a:rPr lang="en-US" sz="2000" dirty="0" smtClean="0">
                <a:latin typeface="NikoshBAN" pitchFamily="2" charset="0"/>
                <a:cs typeface="NikoshBAN" pitchFamily="2" charset="0"/>
              </a:rPr>
              <a:t>E-mail:= Mmvhuiyan@gmail.com</a:t>
            </a:r>
            <a:endParaRPr lang="en-US" sz="2000" dirty="0">
              <a:latin typeface="NikoshBAN" pitchFamily="2" charset="0"/>
              <a:cs typeface="NikoshBAN" pitchFamily="2" charset="0"/>
            </a:endParaRPr>
          </a:p>
        </p:txBody>
      </p:sp>
      <p:sp>
        <p:nvSpPr>
          <p:cNvPr id="8" name="Curved Down Ribbon 7"/>
          <p:cNvSpPr/>
          <p:nvPr/>
        </p:nvSpPr>
        <p:spPr>
          <a:xfrm>
            <a:off x="228600" y="4800600"/>
            <a:ext cx="9144000" cy="1825752"/>
          </a:xfrm>
          <a:prstGeom prst="ellipseRibbon">
            <a:avLst>
              <a:gd name="adj1" fmla="val 25000"/>
              <a:gd name="adj2" fmla="val 72154"/>
              <a:gd name="adj3"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b="1" dirty="0" smtClean="0">
                <a:solidFill>
                  <a:srgbClr val="002060"/>
                </a:solidFill>
              </a:rPr>
              <a:t>বিষয়ঃ নবম ও দশম শ্রেনির অর্থনীতি</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381000" y="228600"/>
            <a:ext cx="7391400" cy="5334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rgbClr val="FF0000"/>
                </a:solidFill>
                <a:latin typeface="NikoshBAN" pitchFamily="2" charset="0"/>
                <a:cs typeface="NikoshBAN" pitchFamily="2" charset="0"/>
              </a:rPr>
              <a:t>মানব সম্পদ উন্নয়নের পদ্ধতি</a:t>
            </a:r>
            <a:endParaRPr lang="en-US" sz="4800" dirty="0">
              <a:solidFill>
                <a:srgbClr val="FF0000"/>
              </a:solidFill>
              <a:latin typeface="NikoshBAN" pitchFamily="2" charset="0"/>
              <a:cs typeface="NikoshBAN" pitchFamily="2" charset="0"/>
            </a:endParaRPr>
          </a:p>
        </p:txBody>
      </p:sp>
      <p:sp>
        <p:nvSpPr>
          <p:cNvPr id="3" name="Rounded Rectangle 2"/>
          <p:cNvSpPr/>
          <p:nvPr/>
        </p:nvSpPr>
        <p:spPr>
          <a:xfrm>
            <a:off x="685800" y="914400"/>
            <a:ext cx="7772400" cy="548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rgbClr val="C00000"/>
                </a:solidFill>
                <a:latin typeface="NikoshBAN" pitchFamily="2" charset="0"/>
                <a:cs typeface="NikoshBAN" pitchFamily="2" charset="0"/>
              </a:rPr>
              <a:t>১। শিক্ষা</a:t>
            </a:r>
            <a:r>
              <a:rPr lang="bn-IN" sz="4800" dirty="0" smtClean="0">
                <a:solidFill>
                  <a:srgbClr val="FF0000"/>
                </a:solidFill>
                <a:latin typeface="NikoshBAN" pitchFamily="2" charset="0"/>
                <a:cs typeface="NikoshBAN" pitchFamily="2" charset="0"/>
              </a:rPr>
              <a:t>, </a:t>
            </a:r>
          </a:p>
          <a:p>
            <a:pPr algn="ctr"/>
            <a:r>
              <a:rPr lang="bn-IN" sz="4800" dirty="0" smtClean="0">
                <a:solidFill>
                  <a:schemeClr val="tx1"/>
                </a:solidFill>
                <a:latin typeface="NikoshBAN" pitchFamily="2" charset="0"/>
                <a:cs typeface="NikoshBAN" pitchFamily="2" charset="0"/>
              </a:rPr>
              <a:t>২। প্রশিক্ষন</a:t>
            </a:r>
            <a:r>
              <a:rPr lang="bn-IN" sz="4800" dirty="0" smtClean="0">
                <a:latin typeface="NikoshBAN" pitchFamily="2" charset="0"/>
                <a:cs typeface="NikoshBAN" pitchFamily="2" charset="0"/>
              </a:rPr>
              <a:t>, </a:t>
            </a:r>
          </a:p>
          <a:p>
            <a:pPr algn="ctr"/>
            <a:r>
              <a:rPr lang="bn-IN" sz="4800" dirty="0" smtClean="0">
                <a:solidFill>
                  <a:schemeClr val="accent6">
                    <a:lumMod val="50000"/>
                  </a:schemeClr>
                </a:solidFill>
                <a:latin typeface="NikoshBAN" pitchFamily="2" charset="0"/>
                <a:cs typeface="NikoshBAN" pitchFamily="2" charset="0"/>
              </a:rPr>
              <a:t>৩। জনসাস্থের উন্নয়ন,  </a:t>
            </a:r>
          </a:p>
          <a:p>
            <a:pPr algn="ctr"/>
            <a:r>
              <a:rPr lang="bn-IN" sz="4800" dirty="0" smtClean="0">
                <a:solidFill>
                  <a:srgbClr val="002060"/>
                </a:solidFill>
                <a:latin typeface="NikoshBAN" pitchFamily="2" charset="0"/>
                <a:cs typeface="NikoshBAN" pitchFamily="2" charset="0"/>
              </a:rPr>
              <a:t>৪। খাদ্য ও পুষ্টি </a:t>
            </a:r>
          </a:p>
          <a:p>
            <a:pPr algn="ctr"/>
            <a:r>
              <a:rPr lang="bn-IN" sz="4800" dirty="0" smtClean="0">
                <a:solidFill>
                  <a:srgbClr val="FF0000"/>
                </a:solidFill>
                <a:latin typeface="NikoshBAN" pitchFamily="2" charset="0"/>
                <a:cs typeface="NikoshBAN" pitchFamily="2" charset="0"/>
              </a:rPr>
              <a:t>৫। উপযুক্ত বাসস্থান, </a:t>
            </a:r>
          </a:p>
          <a:p>
            <a:pPr algn="ctr"/>
            <a:r>
              <a:rPr lang="bn-IN" sz="4800" dirty="0" smtClean="0">
                <a:solidFill>
                  <a:srgbClr val="FFFF00"/>
                </a:solidFill>
                <a:latin typeface="NikoshBAN" pitchFamily="2" charset="0"/>
                <a:cs typeface="NikoshBAN" pitchFamily="2" charset="0"/>
              </a:rPr>
              <a:t>৬। নারীর ক্ষমতায়ন, </a:t>
            </a:r>
          </a:p>
          <a:p>
            <a:pPr algn="ctr"/>
            <a:r>
              <a:rPr lang="bn-IN" sz="4800" dirty="0" smtClean="0">
                <a:solidFill>
                  <a:srgbClr val="7030A0"/>
                </a:solidFill>
                <a:latin typeface="NikoshBAN" pitchFamily="2" charset="0"/>
                <a:cs typeface="NikoshBAN" pitchFamily="2" charset="0"/>
              </a:rPr>
              <a:t>৭। মানবসম্পদ উন্নয়ন পরিকল্পনা,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0" dur="5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iterate type="lt">
                                    <p:tmPct val="10000"/>
                                  </p:iterate>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anim calcmode="lin" valueType="num">
                                      <p:cBhvr>
                                        <p:cTn id="33"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9" presetClass="entr" presetSubtype="1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0" dur="5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linds(horizontal)">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752600" y="228600"/>
            <a:ext cx="5410200" cy="914400"/>
          </a:xfrm>
          <a:prstGeom prst="ribbon">
            <a:avLst>
              <a:gd name="adj1" fmla="val 16667"/>
              <a:gd name="adj2" fmla="val 510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000" b="1" dirty="0" smtClean="0">
                <a:solidFill>
                  <a:srgbClr val="7030A0"/>
                </a:solidFill>
              </a:rPr>
              <a:t>মূল্যায়নঃ-</a:t>
            </a:r>
            <a:endParaRPr lang="en-US" sz="4000" b="1" dirty="0">
              <a:solidFill>
                <a:srgbClr val="7030A0"/>
              </a:solidFill>
            </a:endParaRPr>
          </a:p>
        </p:txBody>
      </p:sp>
      <p:sp>
        <p:nvSpPr>
          <p:cNvPr id="5" name="Rounded Rectangle 4"/>
          <p:cNvSpPr/>
          <p:nvPr/>
        </p:nvSpPr>
        <p:spPr>
          <a:xfrm>
            <a:off x="304800" y="1371600"/>
            <a:ext cx="84582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000" dirty="0" smtClean="0">
                <a:solidFill>
                  <a:schemeClr val="bg1"/>
                </a:solidFill>
              </a:rPr>
              <a:t>করিম একটি ভাড়াকরা স্কুটার চালান।তিনি এর মাধ্যমে যা আয় করেন তাতে তার সংসার চালিয়ে কোন অর্থ জমা থাকে না। দীর্ঘদিন ধরে একটি স্কুটার কিনতে অর্থ সঞ্চয়ে তিনি ব্যর্থ হয়েছেন। অবশেষে ব্যাংক ঋণের মাধ্যমে তিনি নিজের জন্য নতুন একটি স্কুটার ক্রয় করেন।</a:t>
            </a:r>
          </a:p>
        </p:txBody>
      </p:sp>
      <p:sp>
        <p:nvSpPr>
          <p:cNvPr id="6" name="Oval 5"/>
          <p:cNvSpPr/>
          <p:nvPr/>
        </p:nvSpPr>
        <p:spPr>
          <a:xfrm>
            <a:off x="457200" y="3048000"/>
            <a:ext cx="8458200"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000" b="1" dirty="0" smtClean="0">
                <a:solidFill>
                  <a:srgbClr val="FFFF00"/>
                </a:solidFill>
              </a:rPr>
              <a:t>## করিমের অবস্থাটি অর্থনীতির কোন ধরণার সাথে সম্পর্কিত?</a:t>
            </a:r>
          </a:p>
          <a:p>
            <a:endParaRPr lang="bn-IN" sz="1050" dirty="0" smtClean="0">
              <a:solidFill>
                <a:schemeClr val="bg1"/>
              </a:solidFill>
            </a:endParaRPr>
          </a:p>
          <a:p>
            <a:r>
              <a:rPr lang="bn-IN" dirty="0" smtClean="0">
                <a:solidFill>
                  <a:srgbClr val="FFFF00"/>
                </a:solidFill>
              </a:rPr>
              <a:t>ক) </a:t>
            </a:r>
            <a:r>
              <a:rPr lang="bn-IN" dirty="0" smtClean="0">
                <a:solidFill>
                  <a:schemeClr val="bg1"/>
                </a:solidFill>
              </a:rPr>
              <a:t>দারি্দ্র্যের গতিধারা   </a:t>
            </a:r>
            <a:r>
              <a:rPr lang="bn-IN" dirty="0" smtClean="0">
                <a:solidFill>
                  <a:srgbClr val="FFFF00"/>
                </a:solidFill>
              </a:rPr>
              <a:t> খ) </a:t>
            </a:r>
            <a:r>
              <a:rPr lang="bn-IN" dirty="0" smtClean="0">
                <a:solidFill>
                  <a:schemeClr val="bg1"/>
                </a:solidFill>
              </a:rPr>
              <a:t>দারিদ্র্য বিমোচন</a:t>
            </a:r>
          </a:p>
          <a:p>
            <a:r>
              <a:rPr lang="bn-IN" dirty="0" smtClean="0">
                <a:solidFill>
                  <a:srgbClr val="FFFF00"/>
                </a:solidFill>
              </a:rPr>
              <a:t>গ) </a:t>
            </a:r>
            <a:r>
              <a:rPr lang="bn-IN" dirty="0" smtClean="0">
                <a:solidFill>
                  <a:schemeClr val="bg1"/>
                </a:solidFill>
              </a:rPr>
              <a:t>দারিদ্র্যের দুষ্টচক্র    </a:t>
            </a:r>
            <a:r>
              <a:rPr lang="bn-IN" dirty="0" smtClean="0">
                <a:solidFill>
                  <a:srgbClr val="FFFF00"/>
                </a:solidFill>
              </a:rPr>
              <a:t> ঘ) </a:t>
            </a:r>
            <a:r>
              <a:rPr lang="bn-IN" dirty="0" smtClean="0">
                <a:solidFill>
                  <a:schemeClr val="bg1"/>
                </a:solidFill>
              </a:rPr>
              <a:t>দারিদ্র্য হ্রাস</a:t>
            </a:r>
            <a:endParaRPr lang="en-US" dirty="0"/>
          </a:p>
        </p:txBody>
      </p:sp>
      <p:sp>
        <p:nvSpPr>
          <p:cNvPr id="7" name="TextBox 6"/>
          <p:cNvSpPr txBox="1"/>
          <p:nvPr/>
        </p:nvSpPr>
        <p:spPr>
          <a:xfrm>
            <a:off x="1905000" y="5486400"/>
            <a:ext cx="5638800" cy="830997"/>
          </a:xfrm>
          <a:prstGeom prst="rect">
            <a:avLst/>
          </a:prstGeom>
          <a:solidFill>
            <a:schemeClr val="accent5">
              <a:lumMod val="60000"/>
              <a:lumOff val="40000"/>
            </a:schemeClr>
          </a:solidFill>
        </p:spPr>
        <p:txBody>
          <a:bodyPr wrap="square" rtlCol="0">
            <a:spAutoFit/>
          </a:bodyPr>
          <a:lstStyle/>
          <a:p>
            <a:r>
              <a:rPr lang="bn-IN" sz="4800" dirty="0" smtClean="0">
                <a:solidFill>
                  <a:srgbClr val="0070C0"/>
                </a:solidFill>
              </a:rPr>
              <a:t>## দারিদ্র্যের দুষ্টচক্র</a:t>
            </a:r>
            <a:endParaRPr lang="en-US" sz="48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4)">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2209800" y="76200"/>
            <a:ext cx="3657600" cy="7620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solidFill>
                  <a:srgbClr val="FF0000"/>
                </a:solidFill>
                <a:latin typeface="NikoshBAN" pitchFamily="2" charset="0"/>
                <a:cs typeface="NikoshBAN" pitchFamily="2" charset="0"/>
              </a:rPr>
              <a:t>বাড়ির কাজ</a:t>
            </a:r>
            <a:endParaRPr lang="en-US" sz="5400" dirty="0">
              <a:solidFill>
                <a:srgbClr val="FF0000"/>
              </a:solidFill>
              <a:latin typeface="NikoshBAN" pitchFamily="2" charset="0"/>
              <a:cs typeface="NikoshBAN" pitchFamily="2" charset="0"/>
            </a:endParaRPr>
          </a:p>
        </p:txBody>
      </p:sp>
      <p:sp>
        <p:nvSpPr>
          <p:cNvPr id="4" name="Rectangle 3"/>
          <p:cNvSpPr/>
          <p:nvPr/>
        </p:nvSpPr>
        <p:spPr>
          <a:xfrm>
            <a:off x="1219200" y="1828800"/>
            <a:ext cx="6705600" cy="3416320"/>
          </a:xfrm>
          <a:prstGeom prst="rect">
            <a:avLst/>
          </a:prstGeom>
          <a:solidFill>
            <a:schemeClr val="accent1">
              <a:lumMod val="75000"/>
            </a:schemeClr>
          </a:solidFill>
        </p:spPr>
        <p:txBody>
          <a:bodyPr wrap="square">
            <a:spAutoFit/>
          </a:bodyPr>
          <a:lstStyle/>
          <a:p>
            <a:pPr algn="ctr"/>
            <a:r>
              <a:rPr lang="bn-IN" sz="3600" dirty="0" smtClean="0">
                <a:solidFill>
                  <a:srgbClr val="000818"/>
                </a:solidFill>
                <a:latin typeface="NikoshBAN" pitchFamily="2" charset="0"/>
                <a:cs typeface="NikoshBAN" pitchFamily="2" charset="0"/>
              </a:rPr>
              <a:t>১।</a:t>
            </a:r>
            <a:r>
              <a:rPr lang="bn-IN" sz="3600" dirty="0" smtClean="0">
                <a:solidFill>
                  <a:srgbClr val="C00000"/>
                </a:solidFill>
                <a:latin typeface="NikoshBAN" pitchFamily="2" charset="0"/>
                <a:cs typeface="NikoshBAN" pitchFamily="2" charset="0"/>
              </a:rPr>
              <a:t>তোমার এলাকার বেকারত্বের সরিস্থিতির উপর একটি প্রতিবেদন তৈরি করে আনবে।</a:t>
            </a:r>
          </a:p>
          <a:p>
            <a:pPr algn="ctr"/>
            <a:r>
              <a:rPr lang="bn-IN" sz="3600" dirty="0" smtClean="0">
                <a:solidFill>
                  <a:srgbClr val="C00000"/>
                </a:solidFill>
                <a:latin typeface="NikoshBAN" pitchFamily="2" charset="0"/>
                <a:cs typeface="NikoshBAN" pitchFamily="2" charset="0"/>
              </a:rPr>
              <a:t>অথবা</a:t>
            </a:r>
          </a:p>
          <a:p>
            <a:pPr algn="ctr"/>
            <a:r>
              <a:rPr lang="bn-IN" sz="3600" dirty="0" smtClean="0">
                <a:solidFill>
                  <a:srgbClr val="C00000"/>
                </a:solidFill>
                <a:latin typeface="NikoshBAN" pitchFamily="2" charset="0"/>
                <a:cs typeface="NikoshBAN" pitchFamily="2" charset="0"/>
              </a:rPr>
              <a:t>২। </a:t>
            </a:r>
            <a:r>
              <a:rPr lang="bn-IN" sz="3600" dirty="0" smtClean="0">
                <a:solidFill>
                  <a:schemeClr val="accent5">
                    <a:lumMod val="50000"/>
                  </a:schemeClr>
                </a:solidFill>
                <a:latin typeface="NikoshBAN" pitchFamily="2" charset="0"/>
                <a:cs typeface="NikoshBAN" pitchFamily="2" charset="0"/>
              </a:rPr>
              <a:t>বাংলাদেশের অর্থনীতি কোন ধরনের এবং এর উন্নয়নের প্রধান অন্তরায় সমুহের একটি তালিকা তৈরি করে আনবে।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a:xfrm>
            <a:off x="381000" y="609600"/>
            <a:ext cx="8382000" cy="59436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1500" dirty="0" smtClean="0">
                <a:solidFill>
                  <a:srgbClr val="FF0000"/>
                </a:solidFill>
                <a:latin typeface="NikoshBAN" pitchFamily="2" charset="0"/>
                <a:cs typeface="NikoshBAN" pitchFamily="2" charset="0"/>
              </a:rPr>
              <a:t>সকলকে</a:t>
            </a:r>
            <a:r>
              <a:rPr lang="bn-IN" sz="11500" dirty="0" smtClean="0">
                <a:latin typeface="NikoshBAN" pitchFamily="2" charset="0"/>
                <a:cs typeface="NikoshBAN" pitchFamily="2" charset="0"/>
              </a:rPr>
              <a:t> </a:t>
            </a:r>
            <a:r>
              <a:rPr lang="bn-IN" sz="11500" dirty="0" smtClean="0">
                <a:solidFill>
                  <a:srgbClr val="FFFF00"/>
                </a:solidFill>
                <a:latin typeface="NikoshBAN" pitchFamily="2" charset="0"/>
                <a:cs typeface="NikoshBAN" pitchFamily="2" charset="0"/>
              </a:rPr>
              <a:t>ধন্যবাদ</a:t>
            </a:r>
            <a:endParaRPr lang="en-US" sz="11500" dirty="0">
              <a:solidFill>
                <a:srgbClr val="FFFF00"/>
              </a:solidFill>
              <a:latin typeface="NikoshBAN" pitchFamily="2" charset="0"/>
              <a:cs typeface="NikoshBAN" pitchFamily="2" charset="0"/>
            </a:endParaRPr>
          </a:p>
        </p:txBody>
      </p:sp>
      <p:pic>
        <p:nvPicPr>
          <p:cNvPr id="3" name="j0214098.wav">
            <a:hlinkClick r:id="" action="ppaction://media"/>
          </p:cNvPr>
          <p:cNvPicPr>
            <a:picLocks noRot="1" noChangeAspect="1"/>
          </p:cNvPicPr>
          <p:nvPr>
            <a:wavAudioFile r:embed="rId1" name="j0214098.wav"/>
          </p:nvPr>
        </p:nvPicPr>
        <p:blipFill>
          <a:blip r:embed="rId3"/>
          <a:stretch>
            <a:fillRect/>
          </a:stretch>
        </p:blipFill>
        <p:spPr>
          <a:xfrm>
            <a:off x="2743200" y="19050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819400" y="457200"/>
            <a:ext cx="3962400" cy="13716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rgbClr val="002060"/>
                </a:solidFill>
              </a:rPr>
              <a:t>আজকের পাঠ</a:t>
            </a:r>
            <a:endParaRPr lang="en-US" sz="4800" b="1" dirty="0">
              <a:solidFill>
                <a:srgbClr val="002060"/>
              </a:solidFill>
            </a:endParaRPr>
          </a:p>
        </p:txBody>
      </p:sp>
      <p:sp>
        <p:nvSpPr>
          <p:cNvPr id="6" name="Flowchart: Multidocument 5"/>
          <p:cNvSpPr/>
          <p:nvPr/>
        </p:nvSpPr>
        <p:spPr>
          <a:xfrm>
            <a:off x="0" y="2057400"/>
            <a:ext cx="8763000" cy="44196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solidFill>
                  <a:srgbClr val="FF0000"/>
                </a:solidFill>
              </a:rPr>
              <a:t>বাংলাদেশের গুরুত্বপুর্ন অর্থনৈতিক প্রসঙ্গ।  </a:t>
            </a:r>
          </a:p>
          <a:p>
            <a:pPr algn="ctr"/>
            <a:r>
              <a:rPr lang="bn-IN" sz="5400" dirty="0" smtClean="0">
                <a:solidFill>
                  <a:srgbClr val="7030A0"/>
                </a:solidFill>
              </a:rPr>
              <a:t>“নবম অধ্যায়” </a:t>
            </a:r>
            <a:endParaRPr lang="en-US" sz="54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RAFAT\Desktop\images.jpg"/>
          <p:cNvPicPr>
            <a:picLocks noChangeAspect="1" noChangeArrowheads="1"/>
          </p:cNvPicPr>
          <p:nvPr/>
        </p:nvPicPr>
        <p:blipFill>
          <a:blip r:embed="rId2"/>
          <a:srcRect/>
          <a:stretch>
            <a:fillRect/>
          </a:stretch>
        </p:blipFill>
        <p:spPr bwMode="auto">
          <a:xfrm>
            <a:off x="4724400" y="1524000"/>
            <a:ext cx="4114800" cy="5105400"/>
          </a:xfrm>
          <a:prstGeom prst="rect">
            <a:avLst/>
          </a:prstGeom>
          <a:noFill/>
        </p:spPr>
      </p:pic>
      <p:pic>
        <p:nvPicPr>
          <p:cNvPr id="4098" name="Picture 2" descr="C:\Users\ASHIK RAHMAN N C\Desktop\1.jpg"/>
          <p:cNvPicPr>
            <a:picLocks noChangeAspect="1" noChangeArrowheads="1"/>
          </p:cNvPicPr>
          <p:nvPr/>
        </p:nvPicPr>
        <p:blipFill>
          <a:blip r:embed="rId3"/>
          <a:srcRect/>
          <a:stretch>
            <a:fillRect/>
          </a:stretch>
        </p:blipFill>
        <p:spPr bwMode="auto">
          <a:xfrm>
            <a:off x="0" y="1524000"/>
            <a:ext cx="4495800" cy="5105400"/>
          </a:xfrm>
          <a:prstGeom prst="rect">
            <a:avLst/>
          </a:prstGeom>
          <a:noFill/>
        </p:spPr>
      </p:pic>
      <p:sp>
        <p:nvSpPr>
          <p:cNvPr id="3" name="TextBox 2"/>
          <p:cNvSpPr txBox="1"/>
          <p:nvPr/>
        </p:nvSpPr>
        <p:spPr>
          <a:xfrm>
            <a:off x="1295400" y="304800"/>
            <a:ext cx="5867400" cy="400110"/>
          </a:xfrm>
          <a:prstGeom prst="rect">
            <a:avLst/>
          </a:prstGeom>
          <a:noFill/>
        </p:spPr>
        <p:txBody>
          <a:bodyPr wrap="square" rtlCol="0">
            <a:spAutoFit/>
          </a:bodyPr>
          <a:lstStyle/>
          <a:p>
            <a:r>
              <a:rPr lang="bn-IN" sz="2000" b="1" dirty="0" smtClean="0">
                <a:solidFill>
                  <a:srgbClr val="FFFF00"/>
                </a:solidFill>
              </a:rPr>
              <a:t>ছবিটি মনোযোগ সহকারে দেখি এবং বুজতে চেস্টা করি</a:t>
            </a:r>
            <a:endParaRPr lang="en-US" sz="2000" b="1" dirty="0">
              <a:solidFill>
                <a:srgbClr val="FFFF00"/>
              </a:solidFill>
            </a:endParaRPr>
          </a:p>
        </p:txBody>
      </p:sp>
      <p:sp>
        <p:nvSpPr>
          <p:cNvPr id="5" name="TextBox 4"/>
          <p:cNvSpPr txBox="1"/>
          <p:nvPr/>
        </p:nvSpPr>
        <p:spPr>
          <a:xfrm>
            <a:off x="5105400" y="914400"/>
            <a:ext cx="3657600" cy="461665"/>
          </a:xfrm>
          <a:prstGeom prst="rect">
            <a:avLst/>
          </a:prstGeom>
          <a:solidFill>
            <a:schemeClr val="bg2">
              <a:lumMod val="90000"/>
            </a:schemeClr>
          </a:solidFill>
        </p:spPr>
        <p:txBody>
          <a:bodyPr wrap="square" rtlCol="0">
            <a:spAutoFit/>
          </a:bodyPr>
          <a:lstStyle/>
          <a:p>
            <a:r>
              <a:rPr lang="bn-IN" sz="2400" dirty="0">
                <a:solidFill>
                  <a:srgbClr val="FF0000"/>
                </a:solidFill>
              </a:rPr>
              <a:t>২</a:t>
            </a:r>
            <a:r>
              <a:rPr lang="bn-IN" sz="2400" dirty="0" smtClean="0">
                <a:solidFill>
                  <a:srgbClr val="FF0000"/>
                </a:solidFill>
              </a:rPr>
              <a:t>নং ছবিটি দেকে কি বুঝলে</a:t>
            </a:r>
            <a:endParaRPr lang="en-US" sz="2400" dirty="0">
              <a:solidFill>
                <a:srgbClr val="FF0000"/>
              </a:solidFill>
            </a:endParaRPr>
          </a:p>
        </p:txBody>
      </p:sp>
      <p:sp>
        <p:nvSpPr>
          <p:cNvPr id="8" name="TextBox 7"/>
          <p:cNvSpPr txBox="1"/>
          <p:nvPr/>
        </p:nvSpPr>
        <p:spPr>
          <a:xfrm>
            <a:off x="304800" y="914400"/>
            <a:ext cx="3657600" cy="461665"/>
          </a:xfrm>
          <a:prstGeom prst="rect">
            <a:avLst/>
          </a:prstGeom>
          <a:solidFill>
            <a:schemeClr val="bg2">
              <a:lumMod val="90000"/>
            </a:schemeClr>
          </a:solidFill>
        </p:spPr>
        <p:txBody>
          <a:bodyPr wrap="square" rtlCol="0">
            <a:spAutoFit/>
          </a:bodyPr>
          <a:lstStyle/>
          <a:p>
            <a:r>
              <a:rPr lang="bn-IN" sz="2400" dirty="0" smtClean="0">
                <a:solidFill>
                  <a:srgbClr val="FF0000"/>
                </a:solidFill>
              </a:rPr>
              <a:t>১নং ছবিটি দেকে কি বুঝলে</a:t>
            </a:r>
            <a:endParaRPr lang="en-US" sz="2400" dirty="0">
              <a:solidFill>
                <a:srgbClr val="FF0000"/>
              </a:solidFill>
            </a:endParaRPr>
          </a:p>
        </p:txBody>
      </p:sp>
      <p:sp>
        <p:nvSpPr>
          <p:cNvPr id="9" name="TextBox 8"/>
          <p:cNvSpPr txBox="1"/>
          <p:nvPr/>
        </p:nvSpPr>
        <p:spPr>
          <a:xfrm>
            <a:off x="304800" y="1905000"/>
            <a:ext cx="3810000" cy="646331"/>
          </a:xfrm>
          <a:prstGeom prst="rect">
            <a:avLst/>
          </a:prstGeom>
          <a:noFill/>
        </p:spPr>
        <p:txBody>
          <a:bodyPr wrap="square" rtlCol="0">
            <a:spAutoFit/>
          </a:bodyPr>
          <a:lstStyle/>
          <a:p>
            <a:r>
              <a:rPr lang="bn-IN" sz="3600" dirty="0" smtClean="0">
                <a:solidFill>
                  <a:srgbClr val="FFFF00"/>
                </a:solidFill>
              </a:rPr>
              <a:t>অনুন্নত দেশের ছবি</a:t>
            </a:r>
            <a:endParaRPr lang="en-US" sz="3600" dirty="0">
              <a:solidFill>
                <a:srgbClr val="FFFF00"/>
              </a:solidFill>
            </a:endParaRPr>
          </a:p>
        </p:txBody>
      </p:sp>
      <p:sp>
        <p:nvSpPr>
          <p:cNvPr id="10" name="TextBox 9"/>
          <p:cNvSpPr txBox="1"/>
          <p:nvPr/>
        </p:nvSpPr>
        <p:spPr>
          <a:xfrm>
            <a:off x="5410200" y="1752600"/>
            <a:ext cx="3124200" cy="584775"/>
          </a:xfrm>
          <a:prstGeom prst="rect">
            <a:avLst/>
          </a:prstGeom>
          <a:noFill/>
        </p:spPr>
        <p:txBody>
          <a:bodyPr wrap="square" rtlCol="0">
            <a:spAutoFit/>
          </a:bodyPr>
          <a:lstStyle/>
          <a:p>
            <a:r>
              <a:rPr lang="bn-IN" sz="3200" dirty="0">
                <a:solidFill>
                  <a:srgbClr val="FFFF00"/>
                </a:solidFill>
              </a:rPr>
              <a:t>উ</a:t>
            </a:r>
            <a:r>
              <a:rPr lang="bn-IN" sz="3200" dirty="0" smtClean="0">
                <a:solidFill>
                  <a:srgbClr val="FFFF00"/>
                </a:solidFill>
              </a:rPr>
              <a:t>ন্নত দেশের ছবি</a:t>
            </a:r>
            <a:endParaRPr lang="en-US" sz="3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4)">
                                      <p:cBhvr>
                                        <p:cTn id="19" dur="2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heel(4)">
                                      <p:cBhvr>
                                        <p:cTn id="2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RAFAT\Desktop\images.jpg"/>
          <p:cNvPicPr>
            <a:picLocks noChangeAspect="1" noChangeArrowheads="1"/>
          </p:cNvPicPr>
          <p:nvPr/>
        </p:nvPicPr>
        <p:blipFill>
          <a:blip r:embed="rId2"/>
          <a:srcRect/>
          <a:stretch>
            <a:fillRect/>
          </a:stretch>
        </p:blipFill>
        <p:spPr bwMode="auto">
          <a:xfrm>
            <a:off x="4648200" y="1447800"/>
            <a:ext cx="4343400" cy="5105400"/>
          </a:xfrm>
          <a:prstGeom prst="rect">
            <a:avLst/>
          </a:prstGeom>
          <a:noFill/>
        </p:spPr>
      </p:pic>
      <p:pic>
        <p:nvPicPr>
          <p:cNvPr id="4098" name="Picture 2" descr="C:\Users\ASHIK RAHMAN N C\Desktop\1.jpg"/>
          <p:cNvPicPr>
            <a:picLocks noChangeAspect="1" noChangeArrowheads="1"/>
          </p:cNvPicPr>
          <p:nvPr/>
        </p:nvPicPr>
        <p:blipFill>
          <a:blip r:embed="rId3"/>
          <a:srcRect/>
          <a:stretch>
            <a:fillRect/>
          </a:stretch>
        </p:blipFill>
        <p:spPr bwMode="auto">
          <a:xfrm>
            <a:off x="0" y="1447800"/>
            <a:ext cx="4495800" cy="5105400"/>
          </a:xfrm>
          <a:prstGeom prst="rect">
            <a:avLst/>
          </a:prstGeom>
          <a:noFill/>
        </p:spPr>
      </p:pic>
      <p:sp>
        <p:nvSpPr>
          <p:cNvPr id="5" name="TextBox 4"/>
          <p:cNvSpPr txBox="1"/>
          <p:nvPr/>
        </p:nvSpPr>
        <p:spPr>
          <a:xfrm>
            <a:off x="1981200" y="1676400"/>
            <a:ext cx="6553200" cy="461665"/>
          </a:xfrm>
          <a:prstGeom prst="rect">
            <a:avLst/>
          </a:prstGeom>
          <a:solidFill>
            <a:schemeClr val="bg2">
              <a:lumMod val="90000"/>
            </a:schemeClr>
          </a:solidFill>
        </p:spPr>
        <p:txBody>
          <a:bodyPr wrap="square" rtlCol="0">
            <a:spAutoFit/>
          </a:bodyPr>
          <a:lstStyle/>
          <a:p>
            <a:r>
              <a:rPr lang="bn-IN" sz="2400" dirty="0" smtClean="0">
                <a:solidFill>
                  <a:srgbClr val="000818"/>
                </a:solidFill>
                <a:latin typeface="NikoshBAN" pitchFamily="2" charset="0"/>
                <a:cs typeface="NikoshBAN" pitchFamily="2" charset="0"/>
              </a:rPr>
              <a:t>উন্নত, অনুন্নত ও উন্নয়নশীল দেশের বৈশিষ্ট্যগুলো বর্ণনা করতে পারবে।</a:t>
            </a:r>
            <a:endParaRPr lang="en-US" sz="2400" dirty="0">
              <a:solidFill>
                <a:srgbClr val="000818"/>
              </a:solidFill>
              <a:latin typeface="NikoshBAN" pitchFamily="2" charset="0"/>
              <a:cs typeface="NikoshBAN" pitchFamily="2" charset="0"/>
            </a:endParaRPr>
          </a:p>
        </p:txBody>
      </p:sp>
      <p:sp>
        <p:nvSpPr>
          <p:cNvPr id="8" name="TextBox 7"/>
          <p:cNvSpPr txBox="1"/>
          <p:nvPr/>
        </p:nvSpPr>
        <p:spPr>
          <a:xfrm>
            <a:off x="228600" y="914400"/>
            <a:ext cx="8458200" cy="461665"/>
          </a:xfrm>
          <a:prstGeom prst="rect">
            <a:avLst/>
          </a:prstGeom>
          <a:solidFill>
            <a:schemeClr val="bg2">
              <a:lumMod val="90000"/>
            </a:schemeClr>
          </a:solidFill>
        </p:spPr>
        <p:txBody>
          <a:bodyPr wrap="square" rtlCol="0">
            <a:spAutoFit/>
          </a:bodyPr>
          <a:lstStyle/>
          <a:p>
            <a:r>
              <a:rPr lang="bn-IN" sz="2400" dirty="0" smtClean="0">
                <a:solidFill>
                  <a:srgbClr val="000818"/>
                </a:solidFill>
                <a:latin typeface="NikoshBAN" pitchFamily="2" charset="0"/>
                <a:cs typeface="NikoshBAN" pitchFamily="2" charset="0"/>
              </a:rPr>
              <a:t> আজকের পাঠ শেষে শিক্ষার্থীরা অর্থনৈতিক প্রবৃদ্ধি ও উন্নয়ন সম্পর্কে ব্যাখ্যা করতে পারবে।</a:t>
            </a:r>
            <a:endParaRPr lang="en-US" sz="2400" dirty="0">
              <a:solidFill>
                <a:srgbClr val="000818"/>
              </a:solidFill>
              <a:latin typeface="NikoshBAN" pitchFamily="2" charset="0"/>
              <a:cs typeface="NikoshBAN" pitchFamily="2" charset="0"/>
            </a:endParaRPr>
          </a:p>
        </p:txBody>
      </p:sp>
      <p:sp>
        <p:nvSpPr>
          <p:cNvPr id="9" name="TextBox 8"/>
          <p:cNvSpPr txBox="1"/>
          <p:nvPr/>
        </p:nvSpPr>
        <p:spPr>
          <a:xfrm>
            <a:off x="228600" y="2357735"/>
            <a:ext cx="7239000" cy="461665"/>
          </a:xfrm>
          <a:prstGeom prst="rect">
            <a:avLst/>
          </a:prstGeom>
          <a:solidFill>
            <a:schemeClr val="bg1">
              <a:lumMod val="50000"/>
              <a:lumOff val="50000"/>
            </a:schemeClr>
          </a:solidFill>
        </p:spPr>
        <p:txBody>
          <a:bodyPr wrap="square" rtlCol="0">
            <a:spAutoFit/>
          </a:bodyPr>
          <a:lstStyle/>
          <a:p>
            <a:r>
              <a:rPr lang="bn-IN" sz="2400" dirty="0" smtClean="0">
                <a:solidFill>
                  <a:srgbClr val="FFFF00"/>
                </a:solidFill>
                <a:latin typeface="NikoshBAN" pitchFamily="2" charset="0"/>
                <a:cs typeface="NikoshBAN" pitchFamily="2" charset="0"/>
              </a:rPr>
              <a:t>বেকারত্বের প্রকৃতি ,কারণ এবং এর নিরসনের উপায় বিশ্লষণ করতে পারবে। </a:t>
            </a:r>
            <a:endParaRPr lang="en-US" sz="2400" dirty="0">
              <a:solidFill>
                <a:srgbClr val="FFFF00"/>
              </a:solidFill>
              <a:latin typeface="NikoshBAN" pitchFamily="2" charset="0"/>
              <a:cs typeface="NikoshBAN" pitchFamily="2" charset="0"/>
            </a:endParaRPr>
          </a:p>
        </p:txBody>
      </p:sp>
      <p:sp>
        <p:nvSpPr>
          <p:cNvPr id="10" name="TextBox 9"/>
          <p:cNvSpPr txBox="1"/>
          <p:nvPr/>
        </p:nvSpPr>
        <p:spPr>
          <a:xfrm>
            <a:off x="1524000" y="3200400"/>
            <a:ext cx="7162800" cy="830997"/>
          </a:xfrm>
          <a:prstGeom prst="rect">
            <a:avLst/>
          </a:prstGeom>
          <a:solidFill>
            <a:schemeClr val="accent5">
              <a:lumMod val="75000"/>
            </a:schemeClr>
          </a:solidFill>
        </p:spPr>
        <p:txBody>
          <a:bodyPr wrap="square" rtlCol="0">
            <a:spAutoFit/>
          </a:bodyPr>
          <a:lstStyle/>
          <a:p>
            <a:r>
              <a:rPr lang="bn-IN" sz="2400" dirty="0" smtClean="0">
                <a:solidFill>
                  <a:srgbClr val="FFFF00"/>
                </a:solidFill>
                <a:latin typeface="NikoshBAN" pitchFamily="2" charset="0"/>
                <a:cs typeface="NikoshBAN" pitchFamily="2" charset="0"/>
              </a:rPr>
              <a:t>জনসংখ্যা কীভাবে মানব সম্পদে পরিনত হতে পারে তা ব্যাখ্যা করতে পারবে।</a:t>
            </a:r>
            <a:endParaRPr lang="en-US" sz="2400" dirty="0">
              <a:solidFill>
                <a:srgbClr val="FFFF00"/>
              </a:solidFill>
              <a:latin typeface="NikoshBAN" pitchFamily="2" charset="0"/>
              <a:cs typeface="NikoshBAN" pitchFamily="2" charset="0"/>
            </a:endParaRPr>
          </a:p>
        </p:txBody>
      </p:sp>
      <p:sp>
        <p:nvSpPr>
          <p:cNvPr id="11" name="Rectangle 10"/>
          <p:cNvSpPr/>
          <p:nvPr/>
        </p:nvSpPr>
        <p:spPr>
          <a:xfrm>
            <a:off x="838200" y="0"/>
            <a:ext cx="7104830" cy="830997"/>
          </a:xfrm>
          <a:prstGeom prst="rect">
            <a:avLst/>
          </a:prstGeom>
        </p:spPr>
        <p:txBody>
          <a:bodyPr wrap="none">
            <a:spAutoFit/>
          </a:bodyPr>
          <a:lstStyle/>
          <a:p>
            <a:r>
              <a:rPr lang="bn-IN" sz="4800" dirty="0" smtClean="0">
                <a:solidFill>
                  <a:srgbClr val="FF0000"/>
                </a:solidFill>
                <a:latin typeface="NikoshBAN" pitchFamily="2" charset="0"/>
                <a:cs typeface="NikoshBAN" pitchFamily="2" charset="0"/>
              </a:rPr>
              <a:t>আজকের পাঠ থেকে শিক্ষার্থীর শিখবে</a:t>
            </a:r>
            <a:endParaRPr lang="en-US" sz="48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066800" y="457200"/>
            <a:ext cx="7086600" cy="13716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latin typeface="NikoshBAN" pitchFamily="2" charset="0"/>
                <a:cs typeface="NikoshBAN" pitchFamily="2" charset="0"/>
              </a:rPr>
              <a:t>অর্থনৈতিক প্রবৃদ্ধি ও উন্নয়ন</a:t>
            </a:r>
            <a:endParaRPr lang="en-US" sz="6000" dirty="0">
              <a:latin typeface="NikoshBAN" pitchFamily="2" charset="0"/>
              <a:cs typeface="NikoshBAN" pitchFamily="2" charset="0"/>
            </a:endParaRPr>
          </a:p>
        </p:txBody>
      </p:sp>
      <p:sp>
        <p:nvSpPr>
          <p:cNvPr id="6" name="Flowchart: Multidocument 5"/>
          <p:cNvSpPr/>
          <p:nvPr/>
        </p:nvSpPr>
        <p:spPr>
          <a:xfrm>
            <a:off x="1219200" y="2057400"/>
            <a:ext cx="6324600" cy="37338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rgbClr val="FF0000"/>
                </a:solidFill>
                <a:latin typeface="NikoshBAN" pitchFamily="2" charset="0"/>
                <a:cs typeface="NikoshBAN" pitchFamily="2" charset="0"/>
              </a:rPr>
              <a:t>অর্থনৈতি উন্নয়ন ও অর্থনৈতি প্রবৃদ্ধি ধারণা দুটি এক মনে হলেও আসলে এক নয়। </a:t>
            </a:r>
            <a:endParaRPr lang="en-US" sz="44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981200" y="0"/>
            <a:ext cx="5029200" cy="13716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latin typeface="NikoshBAN" pitchFamily="2" charset="0"/>
                <a:cs typeface="NikoshBAN" pitchFamily="2" charset="0"/>
              </a:rPr>
              <a:t>অর্থনৈতিক প্রবৃদ্ধি</a:t>
            </a:r>
            <a:endParaRPr lang="en-US" sz="6000" dirty="0">
              <a:latin typeface="NikoshBAN" pitchFamily="2" charset="0"/>
              <a:cs typeface="NikoshBAN" pitchFamily="2" charset="0"/>
            </a:endParaRPr>
          </a:p>
        </p:txBody>
      </p:sp>
      <p:sp>
        <p:nvSpPr>
          <p:cNvPr id="6" name="Flowchart: Multidocument 5"/>
          <p:cNvSpPr/>
          <p:nvPr/>
        </p:nvSpPr>
        <p:spPr>
          <a:xfrm>
            <a:off x="381000" y="1828800"/>
            <a:ext cx="8382000" cy="46482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4000" dirty="0" smtClean="0">
                <a:solidFill>
                  <a:srgbClr val="FF0000"/>
                </a:solidFill>
                <a:latin typeface="NikoshBAN" pitchFamily="2" charset="0"/>
                <a:cs typeface="NikoshBAN" pitchFamily="2" charset="0"/>
              </a:rPr>
              <a:t>একটি নির্দিষ্ট সময়ে কোন দেশে উৎপাদিত দ্রব্য ও সেবার বাজার মূল্যের সমষ্টির বৃদ্ধির হারকে   অর্থনৈতি প্রবৃদ্ধি বলা হয়। সাধারণত জিডিপি বৃদ্ধির বর্ষিক হারকে অথবা মাথাপিছু আয় বৃদ্ধির হার দ্বারাও অর্থনৈতি প্রবৃদ্ধি  পরিমাপ করা হয়।</a:t>
            </a:r>
            <a:endParaRPr lang="en-US" sz="40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981200" y="0"/>
            <a:ext cx="5029200" cy="13716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latin typeface="NikoshBAN" pitchFamily="2" charset="0"/>
                <a:cs typeface="NikoshBAN" pitchFamily="2" charset="0"/>
              </a:rPr>
              <a:t>অর্থনৈতিক উন্নয়ন</a:t>
            </a:r>
            <a:endParaRPr lang="en-US" sz="6000" dirty="0">
              <a:latin typeface="NikoshBAN" pitchFamily="2" charset="0"/>
              <a:cs typeface="NikoshBAN" pitchFamily="2" charset="0"/>
            </a:endParaRPr>
          </a:p>
        </p:txBody>
      </p:sp>
      <p:sp>
        <p:nvSpPr>
          <p:cNvPr id="6" name="Flowchart: Multidocument 5"/>
          <p:cNvSpPr/>
          <p:nvPr/>
        </p:nvSpPr>
        <p:spPr>
          <a:xfrm>
            <a:off x="381000" y="1828800"/>
            <a:ext cx="8382000" cy="46482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4000" dirty="0" smtClean="0">
                <a:solidFill>
                  <a:srgbClr val="FF0000"/>
                </a:solidFill>
                <a:latin typeface="NikoshBAN" pitchFamily="2" charset="0"/>
                <a:cs typeface="NikoshBAN" pitchFamily="2" charset="0"/>
              </a:rPr>
              <a:t>অর্থনৈতিক উন্নয়ন বলতে এমন একটি চলমান গতিধারাকে বুঝায় যা কতগুলো শক্তির সংযোগ, যার ফলে জনগনের মাথাপিছু আয় ক্রমাগত বৃদ্ধি পায়। শক্তি সমুহ হচ্ছে, উৎপাদন, ভোগ, বিনিয়োগ, জীবনযাত্রার মান বৃদ্ধি ইত্যাদি।</a:t>
            </a:r>
            <a:endParaRPr lang="en-US" sz="40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066800" y="76200"/>
            <a:ext cx="7086600" cy="13716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latin typeface="NikoshBAN" pitchFamily="2" charset="0"/>
                <a:cs typeface="NikoshBAN" pitchFamily="2" charset="0"/>
              </a:rPr>
              <a:t>অর্থনৈতিক প্রবৃদ্ধি ও উন্নয়ন</a:t>
            </a:r>
            <a:endParaRPr lang="en-US" sz="6000" dirty="0">
              <a:latin typeface="NikoshBAN" pitchFamily="2" charset="0"/>
              <a:cs typeface="NikoshBAN" pitchFamily="2" charset="0"/>
            </a:endParaRPr>
          </a:p>
        </p:txBody>
      </p:sp>
      <p:sp>
        <p:nvSpPr>
          <p:cNvPr id="6" name="Flowchart: Multidocument 5"/>
          <p:cNvSpPr/>
          <p:nvPr/>
        </p:nvSpPr>
        <p:spPr>
          <a:xfrm>
            <a:off x="381000" y="1600200"/>
            <a:ext cx="8382000" cy="52578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600" dirty="0" smtClean="0">
                <a:solidFill>
                  <a:srgbClr val="FF0000"/>
                </a:solidFill>
                <a:latin typeface="NikoshBAN" pitchFamily="2" charset="0"/>
                <a:cs typeface="NikoshBAN" pitchFamily="2" charset="0"/>
              </a:rPr>
              <a:t>অতএব বলাযায় অর্থনৈতিক প্রবৃদ্ধির জন্য মোট জাতীয় আয় বৃদ্ধিই যথেষ্ট। কিন্তু অর্থনৈতিক উন্নয়ন হলে বুঝতে হবে প্রবৃদ্ধির সাথে অর্থনৈতিক অবস্থার গুনগত পরিবর্তন হয়েছে। </a:t>
            </a:r>
            <a:r>
              <a:rPr lang="bn-IN" sz="3600" b="1" dirty="0" smtClean="0">
                <a:solidFill>
                  <a:srgbClr val="FF0000"/>
                </a:solidFill>
                <a:latin typeface="NikoshBAN" pitchFamily="2" charset="0"/>
                <a:cs typeface="NikoshBAN" pitchFamily="2" charset="0"/>
              </a:rPr>
              <a:t>তাই বলা যায় যে= </a:t>
            </a:r>
            <a:r>
              <a:rPr lang="bn-IN" sz="3600" dirty="0" smtClean="0">
                <a:solidFill>
                  <a:srgbClr val="002060"/>
                </a:solidFill>
                <a:latin typeface="NikoshBAN" pitchFamily="2" charset="0"/>
                <a:cs typeface="NikoshBAN" pitchFamily="2" charset="0"/>
              </a:rPr>
              <a:t>অর্থনৈতিক উন্নয়ন = অর্থনৈতিক প্রবৃদ্ধি</a:t>
            </a:r>
          </a:p>
          <a:p>
            <a:pPr algn="just"/>
            <a:r>
              <a:rPr lang="bn-IN" sz="3600" dirty="0" smtClean="0">
                <a:solidFill>
                  <a:srgbClr val="002060"/>
                </a:solidFill>
                <a:latin typeface="NikoshBAN" pitchFamily="2" charset="0"/>
                <a:cs typeface="NikoshBAN" pitchFamily="2" charset="0"/>
              </a:rPr>
              <a:t>+অর্থনৈতির গুনগত পরিবর্তন।</a:t>
            </a:r>
            <a:endParaRPr lang="en-US" sz="36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506</TotalTime>
  <Words>1066</Words>
  <Application>Microsoft Office PowerPoint</Application>
  <PresentationFormat>On-screen Show (4:3)</PresentationFormat>
  <Paragraphs>106</Paragraphs>
  <Slides>23</Slides>
  <Notes>0</Notes>
  <HiddenSlides>0</HiddenSlides>
  <MMClips>1</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 Mohiuddin</dc:creator>
  <cp:lastModifiedBy>ARAFAT</cp:lastModifiedBy>
  <cp:revision>118</cp:revision>
  <dcterms:created xsi:type="dcterms:W3CDTF">2019-07-26T23:04:39Z</dcterms:created>
  <dcterms:modified xsi:type="dcterms:W3CDTF">2020-06-06T17:16:02Z</dcterms:modified>
</cp:coreProperties>
</file>