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av" ContentType="audio/x-wav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1" r:id="rId6"/>
    <p:sldId id="260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5" d="100"/>
          <a:sy n="65" d="100"/>
        </p:scale>
        <p:origin x="912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0DBEB6-D2B3-4FA7-8F11-B77D7C5FCC6E}" type="datetimeFigureOut">
              <a:rPr lang="en-US" smtClean="0"/>
              <a:t>5/5/2020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B64804-2D42-4A86-A526-8EF537C8E7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79894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0DBEB6-D2B3-4FA7-8F11-B77D7C5FCC6E}" type="datetimeFigureOut">
              <a:rPr lang="en-US" smtClean="0"/>
              <a:t>5/5/2020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B64804-2D42-4A86-A526-8EF537C8E7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16608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0DBEB6-D2B3-4FA7-8F11-B77D7C5FCC6E}" type="datetimeFigureOut">
              <a:rPr lang="en-US" smtClean="0"/>
              <a:t>5/5/2020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B64804-2D42-4A86-A526-8EF537C8E7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65882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0DBEB6-D2B3-4FA7-8F11-B77D7C5FCC6E}" type="datetimeFigureOut">
              <a:rPr lang="en-US" smtClean="0"/>
              <a:t>5/5/2020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B64804-2D42-4A86-A526-8EF537C8E7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32514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0DBEB6-D2B3-4FA7-8F11-B77D7C5FCC6E}" type="datetimeFigureOut">
              <a:rPr lang="en-US" smtClean="0"/>
              <a:t>5/5/2020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B64804-2D42-4A86-A526-8EF537C8E7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30829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0DBEB6-D2B3-4FA7-8F11-B77D7C5FCC6E}" type="datetimeFigureOut">
              <a:rPr lang="en-US" smtClean="0"/>
              <a:t>5/5/2020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B64804-2D42-4A86-A526-8EF537C8E7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65686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0DBEB6-D2B3-4FA7-8F11-B77D7C5FCC6E}" type="datetimeFigureOut">
              <a:rPr lang="en-US" smtClean="0"/>
              <a:t>5/5/2020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B64804-2D42-4A86-A526-8EF537C8E7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04197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0DBEB6-D2B3-4FA7-8F11-B77D7C5FCC6E}" type="datetimeFigureOut">
              <a:rPr lang="en-US" smtClean="0"/>
              <a:t>5/5/2020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B64804-2D42-4A86-A526-8EF537C8E7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72429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0DBEB6-D2B3-4FA7-8F11-B77D7C5FCC6E}" type="datetimeFigureOut">
              <a:rPr lang="en-US" smtClean="0"/>
              <a:t>5/5/2020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B64804-2D42-4A86-A526-8EF537C8E7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78973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0DBEB6-D2B3-4FA7-8F11-B77D7C5FCC6E}" type="datetimeFigureOut">
              <a:rPr lang="en-US" smtClean="0"/>
              <a:t>5/5/2020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B64804-2D42-4A86-A526-8EF537C8E7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28427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0DBEB6-D2B3-4FA7-8F11-B77D7C5FCC6E}" type="datetimeFigureOut">
              <a:rPr lang="en-US" smtClean="0"/>
              <a:t>5/5/2020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B64804-2D42-4A86-A526-8EF537C8E7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67977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0DBEB6-D2B3-4FA7-8F11-B77D7C5FCC6E}" type="datetimeFigureOut">
              <a:rPr lang="en-US" smtClean="0"/>
              <a:t>5/5/2020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B64804-2D42-4A86-A526-8EF537C8E7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11669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4" Type="http://schemas.openxmlformats.org/officeDocument/2006/relationships/audio" Target="../media/audio1.wav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jpg"/><Relationship Id="rId5" Type="http://schemas.openxmlformats.org/officeDocument/2006/relationships/image" Target="../media/image20.jpg"/><Relationship Id="rId4" Type="http://schemas.openxmlformats.org/officeDocument/2006/relationships/image" Target="../media/image1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4" Type="http://schemas.openxmlformats.org/officeDocument/2006/relationships/audio" Target="../media/audio2.wav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jp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Relationship Id="rId4" Type="http://schemas.openxmlformats.org/officeDocument/2006/relationships/audio" Target="../media/audio3.wav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3.png"/><Relationship Id="rId7" Type="http://schemas.openxmlformats.org/officeDocument/2006/relationships/image" Target="../media/image8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7.png"/><Relationship Id="rId5" Type="http://schemas.openxmlformats.org/officeDocument/2006/relationships/image" Target="../media/image6.wmf"/><Relationship Id="rId4" Type="http://schemas.openxmlformats.org/officeDocument/2006/relationships/oleObject" Target="../embeddings/oleObject1.bin"/><Relationship Id="rId9" Type="http://schemas.openxmlformats.org/officeDocument/2006/relationships/image" Target="../media/image10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4" Type="http://schemas.openxmlformats.org/officeDocument/2006/relationships/audio" Target="../media/audio2.wav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909" y="180108"/>
            <a:ext cx="11152909" cy="65532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47325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>
        <p:sndAc>
          <p:stSnd>
            <p:snd r:embed="rId2" name="chimes.wav"/>
          </p:stSnd>
        </p:sndAc>
      </p:transition>
    </mc:Choice>
    <mc:Fallback xmlns="">
      <p:transition>
        <p:sndAc>
          <p:stSnd>
            <p:snd r:embed="rId4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964" y="165508"/>
            <a:ext cx="11790218" cy="652698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604654" y="415636"/>
            <a:ext cx="7633855" cy="521732"/>
          </a:xfrm>
          <a:prstGeom prst="rect">
            <a:avLst/>
          </a:prstGeom>
          <a:noFill/>
        </p:spPr>
        <p:txBody>
          <a:bodyPr wrap="square" rtlCol="0">
            <a:prstTxWarp prst="textWave2">
              <a:avLst/>
            </a:prstTxWarp>
            <a:spAutoFit/>
          </a:bodyPr>
          <a:lstStyle/>
          <a:p>
            <a:r>
              <a:rPr lang="bn-BD" u="sng" dirty="0" smtClean="0"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ছবিগুলো দেখে  চিন্তা করি -</a:t>
            </a:r>
            <a:endParaRPr lang="en-US" u="sng" dirty="0">
              <a:effectLst>
                <a:glow rad="101600">
                  <a:schemeClr val="accent1">
                    <a:satMod val="175000"/>
                    <a:alpha val="40000"/>
                  </a:schemeClr>
                </a:glo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1444" y="3019277"/>
            <a:ext cx="6150585" cy="3283527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1445" y="1066801"/>
            <a:ext cx="6150585" cy="1562788"/>
          </a:xfrm>
          <a:prstGeom prst="rect">
            <a:avLst/>
          </a:prstGeom>
          <a:ln w="9525">
            <a:solidFill>
              <a:schemeClr val="tx1"/>
            </a:solidFill>
          </a:ln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7381" y="1066801"/>
            <a:ext cx="4599709" cy="172129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7380" y="3019277"/>
            <a:ext cx="4599710" cy="3283527"/>
          </a:xfrm>
          <a:prstGeom prst="rect">
            <a:avLst/>
          </a:prstGeom>
          <a:ln w="9525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832841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381" y="110090"/>
            <a:ext cx="11762509" cy="652698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355279" y="484909"/>
            <a:ext cx="6054436" cy="452459"/>
          </a:xfrm>
          <a:prstGeom prst="rect">
            <a:avLst/>
          </a:prstGeom>
          <a:noFill/>
        </p:spPr>
        <p:txBody>
          <a:bodyPr wrap="square" rtlCol="0">
            <a:prstTxWarp prst="textDeflate">
              <a:avLst/>
            </a:prstTxWarp>
            <a:spAutoFit/>
          </a:bodyPr>
          <a:lstStyle/>
          <a:p>
            <a:r>
              <a:rPr lang="bn-BD" u="sng" dirty="0" smtClean="0">
                <a:ln>
                  <a:solidFill>
                    <a:schemeClr val="tx1"/>
                  </a:solidFill>
                  <a:prstDash val="dash"/>
                </a:ln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চলো  ভিডিও  ও ছবি গুলো  দেখি</a:t>
            </a:r>
            <a:endParaRPr lang="en-US" u="sng" dirty="0">
              <a:ln>
                <a:solidFill>
                  <a:schemeClr val="tx1"/>
                </a:solidFill>
                <a:prstDash val="dash"/>
              </a:ln>
              <a:effectLst>
                <a:glow rad="228600">
                  <a:schemeClr val="accent4">
                    <a:satMod val="175000"/>
                    <a:alpha val="40000"/>
                  </a:schemeClr>
                </a:glo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06788" y="1836169"/>
            <a:ext cx="5008952" cy="3902101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0633" y="1836170"/>
            <a:ext cx="5501987" cy="3902101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9457691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2945" y="75717"/>
            <a:ext cx="10861963" cy="6380497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765964" y="1620982"/>
            <a:ext cx="3422072" cy="775854"/>
          </a:xfrm>
          <a:prstGeom prst="rect">
            <a:avLst/>
          </a:prstGeom>
          <a:noFill/>
        </p:spPr>
        <p:txBody>
          <a:bodyPr wrap="square" rtlCol="0">
            <a:prstTxWarp prst="textDeflate">
              <a:avLst/>
            </a:prstTxWarp>
            <a:spAutoFit/>
          </a:bodyPr>
          <a:lstStyle/>
          <a:p>
            <a:r>
              <a:rPr lang="bn-BD" u="sng" dirty="0" smtClean="0">
                <a:ln>
                  <a:solidFill>
                    <a:schemeClr val="tx1"/>
                  </a:solidFill>
                  <a:prstDash val="sysDash"/>
                </a:ln>
                <a:solidFill>
                  <a:srgbClr val="0070C0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জোড়ায় কাজ</a:t>
            </a:r>
            <a:endParaRPr lang="en-US" u="sng" dirty="0">
              <a:ln>
                <a:solidFill>
                  <a:schemeClr val="tx1"/>
                </a:solidFill>
                <a:prstDash val="sysDash"/>
              </a:ln>
              <a:solidFill>
                <a:srgbClr val="0070C0"/>
              </a:solidFill>
              <a:effectLst>
                <a:glow rad="101600">
                  <a:schemeClr val="accent1">
                    <a:satMod val="175000"/>
                    <a:alpha val="40000"/>
                  </a:schemeClr>
                </a:glo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726873" y="2937160"/>
            <a:ext cx="5250872" cy="762004"/>
          </a:xfrm>
          <a:prstGeom prst="rect">
            <a:avLst/>
          </a:prstGeom>
          <a:noFill/>
        </p:spPr>
        <p:txBody>
          <a:bodyPr wrap="square" rtlCol="0">
            <a:prstTxWarp prst="textStop">
              <a:avLst/>
            </a:prstTxWarp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bn-BD" dirty="0" smtClean="0"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বৃহৎ শিল্পের  ৬ টি  বৈশিষ্ট্য এর নাম লিখ ।</a:t>
            </a:r>
            <a:endParaRPr lang="en-US" dirty="0">
              <a:effectLst>
                <a:glow rad="228600">
                  <a:schemeClr val="accent4">
                    <a:satMod val="175000"/>
                    <a:alpha val="40000"/>
                  </a:schemeClr>
                </a:glo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1310152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  <p:sndAc>
          <p:stSnd>
            <p:snd r:embed="rId2" name="breeze.wav"/>
          </p:stSnd>
        </p:sndAc>
      </p:transition>
    </mc:Choice>
    <mc:Fallback xmlns="">
      <p:transition spd="slow">
        <p:fade/>
        <p:sndAc>
          <p:stSnd>
            <p:snd r:embed="rId4" name="breeze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382" y="0"/>
            <a:ext cx="11762509" cy="652698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8351" y="3337390"/>
            <a:ext cx="4787322" cy="2837927"/>
          </a:xfrm>
          <a:prstGeom prst="rect">
            <a:avLst/>
          </a:prstGeom>
          <a:ln w="9525">
            <a:solidFill>
              <a:schemeClr val="tx1"/>
            </a:solidFill>
          </a:ln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93427" y="3337390"/>
            <a:ext cx="4980709" cy="2837927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68352" y="346363"/>
            <a:ext cx="4787322" cy="278918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3427" y="346363"/>
            <a:ext cx="4980709" cy="2789182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06533940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927" y="180109"/>
            <a:ext cx="11443855" cy="6553200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sp>
        <p:nvSpPr>
          <p:cNvPr id="5" name="TextBox 4"/>
          <p:cNvSpPr txBox="1"/>
          <p:nvPr/>
        </p:nvSpPr>
        <p:spPr>
          <a:xfrm>
            <a:off x="665018" y="180109"/>
            <a:ext cx="10584873" cy="886691"/>
          </a:xfrm>
          <a:prstGeom prst="rect">
            <a:avLst/>
          </a:prstGeom>
          <a:noFill/>
        </p:spPr>
        <p:txBody>
          <a:bodyPr wrap="square" rtlCol="0">
            <a:prstTxWarp prst="textWave2">
              <a:avLst/>
            </a:prstTxWarp>
            <a:spAutoFit/>
          </a:bodyPr>
          <a:lstStyle/>
          <a:p>
            <a:r>
              <a:rPr lang="bn-BD" u="sng" dirty="0" smtClean="0">
                <a:ln w="19050">
                  <a:solidFill>
                    <a:schemeClr val="tx1"/>
                  </a:solidFill>
                  <a:prstDash val="dashDot"/>
                </a:ln>
                <a:solidFill>
                  <a:srgbClr val="92D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দলীয় কাজ</a:t>
            </a:r>
            <a:endParaRPr lang="en-US" u="sng" dirty="0">
              <a:ln w="19050">
                <a:solidFill>
                  <a:schemeClr val="tx1"/>
                </a:solidFill>
                <a:prstDash val="dashDot"/>
              </a:ln>
              <a:solidFill>
                <a:srgbClr val="92D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72836" y="2272149"/>
            <a:ext cx="10210799" cy="1191491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bn-BD" b="1" dirty="0" smtClean="0"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বাংলাদেশের আর্থ-সামাজিক অবস্থায় বিবেচনায় বৃহৎ শিল্পের  গুরুত্ব ব্যাখ্যা কর।</a:t>
            </a:r>
            <a:endParaRPr lang="en-US" b="1" dirty="0">
              <a:effectLst>
                <a:glow rad="228600">
                  <a:schemeClr val="accent4">
                    <a:satMod val="175000"/>
                    <a:alpha val="40000"/>
                  </a:schemeClr>
                </a:glo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9233518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165508"/>
            <a:ext cx="11623964" cy="652698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316182" y="803563"/>
            <a:ext cx="8451273" cy="2119745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en-US" dirty="0" smtClean="0">
                <a:solidFill>
                  <a:srgbClr val="00206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প্রশ্নঃ</a:t>
            </a:r>
          </a:p>
          <a:p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১/</a:t>
            </a:r>
            <a:r>
              <a:rPr lang="bn-BD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dirty="0" smtClean="0">
                <a:latin typeface="NikoshBAN" panose="02000000000000000000" pitchFamily="2" charset="0"/>
                <a:cs typeface="NikoshBAN" panose="02000000000000000000" pitchFamily="2" charset="0"/>
              </a:rPr>
              <a:t>জাতীয় শিল্পনীতি  ২০১০  অনুযায়ী  বাংলাদেশের শিল্প সমূহের  নাম লিখ ?</a:t>
            </a:r>
          </a:p>
          <a:p>
            <a:r>
              <a:rPr lang="bn-BD" dirty="0" smtClean="0">
                <a:latin typeface="NikoshBAN" panose="02000000000000000000" pitchFamily="2" charset="0"/>
                <a:cs typeface="NikoshBAN" panose="02000000000000000000" pitchFamily="2" charset="0"/>
              </a:rPr>
              <a:t>২/ উৎপাদনমুখী বৃহৎ শিল্পে  বিনিয়োগের পরিমান  কত?</a:t>
            </a:r>
          </a:p>
          <a:p>
            <a:r>
              <a:rPr lang="bn-BD" dirty="0" smtClean="0">
                <a:solidFill>
                  <a:schemeClr val="accent1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৩/ বাংলাদেশের  সম্ভাবনাময়  ২টি  বৃহৎ শিল্পের নাম লিখ ।</a:t>
            </a:r>
          </a:p>
          <a:p>
            <a:r>
              <a:rPr lang="bn-BD" dirty="0">
                <a:solidFill>
                  <a:schemeClr val="accent1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৪/ </a:t>
            </a:r>
            <a:r>
              <a:rPr lang="bn-BD" dirty="0" smtClean="0">
                <a:solidFill>
                  <a:schemeClr val="accent1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dirty="0">
                <a:solidFill>
                  <a:schemeClr val="accent1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উৎপাদনমুখী বৃহৎ </a:t>
            </a:r>
            <a:r>
              <a:rPr lang="bn-BD" dirty="0" smtClean="0">
                <a:solidFill>
                  <a:schemeClr val="accent1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শিল্পে  কত জনের বেশি শ্রমিক  নিয়োজিত থাকে ?</a:t>
            </a:r>
          </a:p>
          <a:p>
            <a:r>
              <a:rPr lang="bn-BD" dirty="0" smtClean="0">
                <a:solidFill>
                  <a:schemeClr val="accent1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৫/  সেবা শিল্পের ২ টির  নাম লিখ ।</a:t>
            </a:r>
            <a:endParaRPr lang="en-US" dirty="0">
              <a:solidFill>
                <a:schemeClr val="accent1">
                  <a:lumMod val="5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07077" y="3241970"/>
            <a:ext cx="5015082" cy="2794783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sp>
        <p:nvSpPr>
          <p:cNvPr id="3" name="TextBox 2"/>
          <p:cNvSpPr txBox="1"/>
          <p:nvPr/>
        </p:nvSpPr>
        <p:spPr>
          <a:xfrm>
            <a:off x="1316182" y="3713018"/>
            <a:ext cx="4114800" cy="369332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6</a:t>
            </a:r>
            <a:r>
              <a:rPr lang="en-US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/ </a:t>
            </a:r>
            <a:r>
              <a:rPr lang="bn-BD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চিত্রে</a:t>
            </a:r>
            <a:r>
              <a:rPr lang="en-US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নিদের্শিত</a:t>
            </a:r>
            <a:r>
              <a:rPr lang="en-US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শিল্পটি</a:t>
            </a:r>
            <a:r>
              <a:rPr lang="en-US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lang="en-US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ধরণের</a:t>
            </a:r>
            <a:r>
              <a:rPr lang="en-US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? </a:t>
            </a:r>
            <a:endParaRPr lang="en-US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1646652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509" y="249381"/>
            <a:ext cx="11526982" cy="6416925"/>
          </a:xfrm>
          <a:prstGeom prst="rect">
            <a:avLst/>
          </a:prstGeom>
          <a:ln w="6350">
            <a:solidFill>
              <a:schemeClr val="tx1"/>
            </a:solidFill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528" y="355889"/>
            <a:ext cx="3586307" cy="215178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TextBox 5"/>
          <p:cNvSpPr txBox="1"/>
          <p:nvPr/>
        </p:nvSpPr>
        <p:spPr>
          <a:xfrm>
            <a:off x="734291" y="2881749"/>
            <a:ext cx="10723418" cy="969815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bn-BD" b="1" dirty="0" smtClean="0">
                <a:solidFill>
                  <a:schemeClr val="accent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বাংলাদেশের  সম্ভাবনাময়  উৎপাদনমুখী  শিল্প  ও সেবামূলক শিল্পের ৫ টি করে নাম লিখে আনবে।</a:t>
            </a:r>
            <a:endParaRPr lang="en-US" b="1" dirty="0">
              <a:solidFill>
                <a:schemeClr val="accent2">
                  <a:lumMod val="5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2233559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110" y="647093"/>
            <a:ext cx="11085708" cy="5746468"/>
          </a:xfrm>
          <a:prstGeom prst="rect">
            <a:avLst/>
          </a:prstGeom>
          <a:ln w="38100">
            <a:solidFill>
              <a:schemeClr val="accent4">
                <a:lumMod val="50000"/>
              </a:schemeClr>
            </a:solidFill>
            <a:prstDash val="dash"/>
          </a:ln>
        </p:spPr>
      </p:pic>
      <p:sp>
        <p:nvSpPr>
          <p:cNvPr id="5" name="TextBox 4"/>
          <p:cNvSpPr txBox="1"/>
          <p:nvPr/>
        </p:nvSpPr>
        <p:spPr>
          <a:xfrm>
            <a:off x="1662546" y="1399309"/>
            <a:ext cx="9074727" cy="3422073"/>
          </a:xfrm>
          <a:prstGeom prst="rect">
            <a:avLst/>
          </a:prstGeom>
          <a:noFill/>
        </p:spPr>
        <p:txBody>
          <a:bodyPr wrap="square" rtlCol="0">
            <a:prstTxWarp prst="textInflate">
              <a:avLst/>
            </a:prstTxWarp>
            <a:spAutoFit/>
          </a:bodyPr>
          <a:lstStyle/>
          <a:p>
            <a:r>
              <a:rPr lang="bn-BD" b="1" dirty="0" smtClean="0">
                <a:ln w="57150">
                  <a:solidFill>
                    <a:srgbClr val="FFC000"/>
                  </a:solidFill>
                  <a:prstDash val="sysDash"/>
                </a:ln>
                <a:solidFill>
                  <a:schemeClr val="accent6">
                    <a:lumMod val="75000"/>
                  </a:schemeClr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ধন্যবাদ</a:t>
            </a:r>
            <a:endParaRPr lang="en-US" b="1" dirty="0">
              <a:ln w="57150">
                <a:solidFill>
                  <a:srgbClr val="FFC000"/>
                </a:solidFill>
                <a:prstDash val="sysDash"/>
              </a:ln>
              <a:solidFill>
                <a:schemeClr val="accent6">
                  <a:lumMod val="75000"/>
                </a:schemeClr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689562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ndAc>
          <p:stSnd>
            <p:snd r:embed="rId2" name="explode.wav"/>
          </p:stSnd>
        </p:sndAc>
      </p:transition>
    </mc:Choice>
    <mc:Fallback xmlns="">
      <p:transition spd="slow">
        <p:sndAc>
          <p:stSnd>
            <p:snd r:embed="rId4" name="explode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478" y="346365"/>
            <a:ext cx="11315740" cy="6192980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sp>
        <p:nvSpPr>
          <p:cNvPr id="7" name="TextBox 6"/>
          <p:cNvSpPr txBox="1"/>
          <p:nvPr/>
        </p:nvSpPr>
        <p:spPr>
          <a:xfrm>
            <a:off x="1260763" y="1025236"/>
            <a:ext cx="9892145" cy="3948546"/>
          </a:xfrm>
          <a:prstGeom prst="rect">
            <a:avLst/>
          </a:prstGeom>
          <a:noFill/>
        </p:spPr>
        <p:txBody>
          <a:bodyPr wrap="square" rtlCol="0">
            <a:prstTxWarp prst="textStop">
              <a:avLst/>
            </a:prstTxWarp>
            <a:spAutoFit/>
          </a:bodyPr>
          <a:lstStyle/>
          <a:p>
            <a:r>
              <a:rPr lang="bn-BD" dirty="0" smtClean="0"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আজকের  পাঠে  সবাইকে স্বাগতম  </a:t>
            </a:r>
            <a:endParaRPr lang="en-US" dirty="0">
              <a:effectLst>
                <a:glow rad="228600">
                  <a:schemeClr val="accent4">
                    <a:satMod val="175000"/>
                    <a:alpha val="40000"/>
                  </a:schemeClr>
                </a:glo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5979726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repeatCount="indefinite" fill="hold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945" y="165508"/>
            <a:ext cx="11610109" cy="6526984"/>
          </a:xfrm>
          <a:prstGeom prst="rect">
            <a:avLst/>
          </a:prstGeom>
        </p:spPr>
      </p:pic>
      <p:pic>
        <p:nvPicPr>
          <p:cNvPr id="3" name="Picture 2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29055" y="581892"/>
            <a:ext cx="4253345" cy="5777344"/>
          </a:xfrm>
          <a:prstGeom prst="rect">
            <a:avLst/>
          </a:prstGeom>
          <a:noFill/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073" y="755073"/>
            <a:ext cx="2036618" cy="271549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extBox 4"/>
          <p:cNvSpPr txBox="1"/>
          <p:nvPr/>
        </p:nvSpPr>
        <p:spPr>
          <a:xfrm>
            <a:off x="789709" y="3144982"/>
            <a:ext cx="6068291" cy="2474578"/>
          </a:xfrm>
          <a:prstGeom prst="rect">
            <a:avLst/>
          </a:prstGeom>
          <a:noFill/>
        </p:spPr>
        <p:txBody>
          <a:bodyPr wrap="square" rtlCol="0">
            <a:prstTxWarp prst="textStop">
              <a:avLst/>
            </a:prstTxWarp>
            <a:spAutoFit/>
            <a:scene3d>
              <a:camera prst="perspectiveRelaxedModerately"/>
              <a:lightRig rig="threePt" dir="t"/>
            </a:scene3d>
          </a:bodyPr>
          <a:lstStyle/>
          <a:p>
            <a:pPr algn="ctr"/>
            <a:r>
              <a:rPr lang="en-US" sz="2800" dirty="0" err="1" smtClean="0"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পথিক</a:t>
            </a:r>
            <a:r>
              <a:rPr lang="en-US" sz="2800" dirty="0" smtClean="0"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চন্দ্র</a:t>
            </a:r>
            <a:r>
              <a:rPr lang="en-US" sz="2800" dirty="0" smtClean="0"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2800" dirty="0" err="1" smtClean="0"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দাস</a:t>
            </a:r>
            <a:r>
              <a:rPr lang="en-US" sz="2800" dirty="0" smtClean="0"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bn-BD" sz="2800" dirty="0" smtClean="0">
              <a:effectLst>
                <a:glow rad="228600">
                  <a:schemeClr val="accent2">
                    <a:satMod val="175000"/>
                    <a:alpha val="40000"/>
                  </a:schemeClr>
                </a:glo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সহকারী শিক্ষক (ব্যবসা শিক্ষা )</a:t>
            </a:r>
            <a:endParaRPr lang="en-US" sz="28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28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কৃষ্ণপুর</a:t>
            </a:r>
            <a:r>
              <a:rPr lang="en-US" sz="28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বহুমুখী</a:t>
            </a:r>
            <a:r>
              <a:rPr lang="en-US" sz="28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28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উচ্চ</a:t>
            </a:r>
            <a:r>
              <a:rPr lang="en-US" sz="28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বিদ্যালয়</a:t>
            </a:r>
            <a:r>
              <a:rPr lang="en-US" sz="28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8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ধোবাউড়া ।</a:t>
            </a:r>
          </a:p>
          <a:p>
            <a:pPr algn="ctr"/>
            <a:r>
              <a:rPr lang="bn-BD" sz="28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মোবাইল নং – ০১৭১১৭০৬৮৩০ </a:t>
            </a:r>
          </a:p>
          <a:p>
            <a:pPr algn="ctr"/>
            <a:r>
              <a:rPr lang="bn-BD" sz="28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ই-মেইলঃ</a:t>
            </a:r>
            <a:r>
              <a:rPr lang="en-US" sz="28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pathiquedas.kbhs@gmail.com</a:t>
            </a:r>
          </a:p>
          <a:p>
            <a:pPr algn="ctr"/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492836" y="2285996"/>
            <a:ext cx="1953491" cy="1015663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bn-BD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অধ্যায়ঃ ৭ম</a:t>
            </a:r>
          </a:p>
          <a:p>
            <a:r>
              <a:rPr lang="bn-BD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সময়ঃ ৪৫ মিনিট</a:t>
            </a:r>
          </a:p>
          <a:p>
            <a:r>
              <a:rPr lang="bn-BD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পিরিয়ডঃ ষষ্ঠ</a:t>
            </a:r>
            <a:endParaRPr lang="en-US" sz="2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089565" y="443345"/>
            <a:ext cx="3768435" cy="623455"/>
          </a:xfrm>
          <a:prstGeom prst="rect">
            <a:avLst/>
          </a:prstGeom>
          <a:noFill/>
        </p:spPr>
        <p:txBody>
          <a:bodyPr wrap="square" rtlCol="0">
            <a:prstTxWarp prst="textTriangleInverted">
              <a:avLst/>
            </a:prstTxWarp>
            <a:spAutoFit/>
          </a:bodyPr>
          <a:lstStyle/>
          <a:p>
            <a:r>
              <a:rPr lang="bn-BD" u="sng" dirty="0" smtClean="0"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পরিচয়</a:t>
            </a:r>
            <a:endParaRPr lang="en-US" u="sng" dirty="0">
              <a:effectLst>
                <a:glow rad="101600">
                  <a:schemeClr val="accent4">
                    <a:satMod val="175000"/>
                    <a:alpha val="40000"/>
                  </a:schemeClr>
                </a:glo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947451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182" y="193217"/>
            <a:ext cx="11859489" cy="6526984"/>
          </a:xfrm>
          <a:prstGeom prst="rect">
            <a:avLst/>
          </a:prstGeom>
        </p:spPr>
      </p:pic>
      <p:graphicFrame>
        <p:nvGraphicFramePr>
          <p:cNvPr id="5" name="Object 4">
            <a:hlinkClick r:id="" action="ppaction://ole?verb=0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77720634"/>
              </p:ext>
            </p:extLst>
          </p:nvPr>
        </p:nvGraphicFramePr>
        <p:xfrm>
          <a:off x="7548563" y="2030413"/>
          <a:ext cx="3689350" cy="438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3" name="Packager Shell Object" showAsIcon="1" r:id="rId4" imgW="3688920" imgH="437760" progId="Package">
                  <p:embed/>
                </p:oleObj>
              </mc:Choice>
              <mc:Fallback>
                <p:oleObj name="Packager Shell Object" showAsIcon="1" r:id="rId4" imgW="3688920" imgH="437760" progId="Packag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7548563" y="2030413"/>
                        <a:ext cx="3689350" cy="4381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3810000" y="581891"/>
            <a:ext cx="4585855" cy="369332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bn-BD" dirty="0" smtClean="0"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চলো  ভিডিও   ও   ছবি  গুলো  দেখি -</a:t>
            </a:r>
            <a:endParaRPr lang="en-US" dirty="0">
              <a:effectLst>
                <a:glow rad="101600">
                  <a:schemeClr val="accent4">
                    <a:satMod val="175000"/>
                    <a:alpha val="40000"/>
                  </a:schemeClr>
                </a:glo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548562" y="3186545"/>
            <a:ext cx="3992273" cy="983673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bn-BD" b="1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বাংলাদেশের অর্থনীতিতে কোনটির  ভুমিকা ক্রমেই বৃদ্ধি পাচ্ছে ?</a:t>
            </a:r>
            <a:endParaRPr lang="en-US" b="1" dirty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95312" y="1814512"/>
            <a:ext cx="6677026" cy="4357687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71488" y="1814511"/>
            <a:ext cx="6938367" cy="4357687"/>
          </a:xfrm>
          <a:prstGeom prst="rect">
            <a:avLst/>
          </a:prstGeom>
          <a:ln w="9525">
            <a:solidFill>
              <a:schemeClr val="tx1"/>
            </a:solidFill>
          </a:ln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71488" y="1814510"/>
            <a:ext cx="6938368" cy="4435078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487" y="1814508"/>
            <a:ext cx="6969015" cy="4435080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8886741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xit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9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1782" y="374073"/>
            <a:ext cx="11526982" cy="6262254"/>
          </a:xfrm>
          <a:prstGeom prst="rect">
            <a:avLst/>
          </a:prstGeom>
          <a:ln w="6350">
            <a:solidFill>
              <a:schemeClr val="tx1"/>
            </a:solidFill>
          </a:ln>
        </p:spPr>
      </p:pic>
      <p:sp>
        <p:nvSpPr>
          <p:cNvPr id="5" name="TextBox 4"/>
          <p:cNvSpPr txBox="1"/>
          <p:nvPr/>
        </p:nvSpPr>
        <p:spPr>
          <a:xfrm>
            <a:off x="692727" y="928254"/>
            <a:ext cx="10792691" cy="3893127"/>
          </a:xfrm>
          <a:prstGeom prst="rect">
            <a:avLst/>
          </a:prstGeom>
          <a:noFill/>
        </p:spPr>
        <p:txBody>
          <a:bodyPr wrap="square" rtlCol="0">
            <a:prstTxWarp prst="textStop">
              <a:avLst/>
            </a:prstTxWarp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r>
              <a:rPr lang="bn-BD" b="1" dirty="0" smtClean="0">
                <a:ln/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বৃহৎ শিল্প</a:t>
            </a:r>
            <a:endParaRPr lang="en-US" b="1" dirty="0">
              <a:ln/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3559647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  <p:sndAc>
          <p:stSnd>
            <p:snd r:embed="rId2" name="breeze.wav"/>
          </p:stSnd>
        </p:sndAc>
      </p:transition>
    </mc:Choice>
    <mc:Fallback xmlns="">
      <p:transition spd="slow">
        <p:fade/>
        <p:sndAc>
          <p:stSnd>
            <p:snd r:embed="rId4" name="breeze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218" y="166254"/>
            <a:ext cx="11596255" cy="652549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505200" y="1468585"/>
            <a:ext cx="5624946" cy="568036"/>
          </a:xfrm>
          <a:prstGeom prst="rect">
            <a:avLst/>
          </a:prstGeom>
          <a:noFill/>
        </p:spPr>
        <p:txBody>
          <a:bodyPr wrap="square" rtlCol="0">
            <a:prstTxWarp prst="textStop">
              <a:avLst/>
            </a:prstTxWarp>
            <a:spAutoFit/>
          </a:bodyPr>
          <a:lstStyle/>
          <a:p>
            <a:r>
              <a:rPr lang="bn-BD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এই পাঠ শেষে শিক্ষার্থীরা -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230581" y="2618508"/>
            <a:ext cx="8007927" cy="1801091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bn-BD" b="1" dirty="0" smtClean="0"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বৃহৎ শিল্পের  ধারণা   বলতে পারবে ।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bn-BD" b="1" dirty="0" smtClean="0"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বৃহৎ শিল্পের বৈশিষ্ট্য বর্ণনা  করতে পারবে।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bn-BD" b="1" dirty="0" smtClean="0"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বাংলাদেশের  আর্থ-সামাজিক অবস্থা বিবেচনায় বৃহৎ  শিল্পের গুরুত্ব ব্যাখ্যা করতে পারবে।</a:t>
            </a:r>
            <a:endParaRPr lang="en-US" b="1" dirty="0">
              <a:effectLst>
                <a:glow rad="139700">
                  <a:schemeClr val="accent4">
                    <a:satMod val="175000"/>
                    <a:alpha val="40000"/>
                  </a:schemeClr>
                </a:glo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3616843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092" y="165508"/>
            <a:ext cx="11720944" cy="652698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911938" y="498761"/>
            <a:ext cx="7398327" cy="480168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bn-BD" u="sng" dirty="0" smtClean="0"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ছবিগুলো লক্ষ্য কর -</a:t>
            </a:r>
            <a:endParaRPr lang="en-US" u="sng" dirty="0">
              <a:effectLst>
                <a:glow rad="101600">
                  <a:schemeClr val="accent2">
                    <a:satMod val="175000"/>
                    <a:alpha val="40000"/>
                  </a:schemeClr>
                </a:glo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3928" y="1800534"/>
            <a:ext cx="5056908" cy="3595801"/>
          </a:xfrm>
          <a:prstGeom prst="rect">
            <a:avLst/>
          </a:prstGeom>
          <a:ln w="9525">
            <a:solidFill>
              <a:schemeClr val="tx1"/>
            </a:solidFill>
          </a:ln>
        </p:spPr>
      </p:pic>
      <p:sp>
        <p:nvSpPr>
          <p:cNvPr id="9" name="TextBox 8"/>
          <p:cNvSpPr txBox="1"/>
          <p:nvPr/>
        </p:nvSpPr>
        <p:spPr>
          <a:xfrm>
            <a:off x="6844145" y="5735782"/>
            <a:ext cx="422563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উইন্ড মিল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5720" y="1800534"/>
            <a:ext cx="5428825" cy="3595801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sp>
        <p:nvSpPr>
          <p:cNvPr id="11" name="TextBox 10"/>
          <p:cNvSpPr txBox="1"/>
          <p:nvPr/>
        </p:nvSpPr>
        <p:spPr>
          <a:xfrm>
            <a:off x="1399309" y="5735782"/>
            <a:ext cx="42117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চা শিল্প</a:t>
            </a:r>
            <a:endParaRPr lang="en-US" sz="2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384694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091" y="165508"/>
            <a:ext cx="11790217" cy="652698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5055" y="1316182"/>
            <a:ext cx="5209382" cy="4225636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/>
          <a:srcRect r="3772" b="8071"/>
          <a:stretch/>
        </p:blipFill>
        <p:spPr>
          <a:xfrm>
            <a:off x="6403398" y="1316182"/>
            <a:ext cx="5220566" cy="4225636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sp>
        <p:nvSpPr>
          <p:cNvPr id="8" name="TextBox 7"/>
          <p:cNvSpPr txBox="1"/>
          <p:nvPr/>
        </p:nvSpPr>
        <p:spPr>
          <a:xfrm>
            <a:off x="1136073" y="5971309"/>
            <a:ext cx="465512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চিনি শিল্প</a:t>
            </a:r>
            <a:endParaRPr lang="en-US" sz="2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567055" y="5805055"/>
            <a:ext cx="443345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নিটার শিল্প</a:t>
            </a:r>
            <a:endParaRPr lang="en-US" sz="2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754742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074" y="207818"/>
            <a:ext cx="11346872" cy="633845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616035" y="2992593"/>
            <a:ext cx="5237020" cy="1177649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pPr marL="285750" indent="-285750">
              <a:buFont typeface="Courier New" panose="02070309020205020404" pitchFamily="49" charset="0"/>
              <a:buChar char="o"/>
            </a:pPr>
            <a:r>
              <a:rPr lang="bn-BD" dirty="0" smtClean="0"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উৎপাদনমুখী শিল্প কী?</a:t>
            </a:r>
            <a:endParaRPr lang="en-US" dirty="0" smtClean="0">
              <a:effectLst>
                <a:glow rad="139700">
                  <a:schemeClr val="accent4">
                    <a:satMod val="175000"/>
                    <a:alpha val="40000"/>
                  </a:schemeClr>
                </a:glo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dirty="0" smtClean="0"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৪টি উৎপাদনমুখী </a:t>
            </a:r>
            <a:r>
              <a:rPr lang="bn-BD" dirty="0" smtClean="0"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শিল্পের নাম </a:t>
            </a:r>
            <a:r>
              <a:rPr lang="en-US" dirty="0" smtClean="0"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লিখ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?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114798" y="2133608"/>
            <a:ext cx="3366654" cy="374073"/>
          </a:xfrm>
          <a:prstGeom prst="rect">
            <a:avLst/>
          </a:prstGeom>
          <a:noFill/>
        </p:spPr>
        <p:txBody>
          <a:bodyPr wrap="square" rtlCol="0">
            <a:prstTxWarp prst="textWave2">
              <a:avLst/>
            </a:prstTxWarp>
            <a:spAutoFit/>
          </a:bodyPr>
          <a:lstStyle/>
          <a:p>
            <a:r>
              <a:rPr lang="bn-BD" u="sng" dirty="0" smtClean="0">
                <a:ln w="19050">
                  <a:solidFill>
                    <a:schemeClr val="tx1"/>
                  </a:solidFill>
                  <a:prstDash val="lgDashDotDot"/>
                </a:ln>
                <a:solidFill>
                  <a:schemeClr val="accent1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একক কাজ</a:t>
            </a:r>
            <a:endParaRPr lang="en-US" u="sng" dirty="0">
              <a:ln w="19050">
                <a:solidFill>
                  <a:schemeClr val="tx1"/>
                </a:solidFill>
                <a:prstDash val="lgDashDotDot"/>
              </a:ln>
              <a:solidFill>
                <a:schemeClr val="accent1">
                  <a:lumMod val="5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646687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501</TotalTime>
  <Words>216</Words>
  <Application>Microsoft Office PowerPoint</Application>
  <PresentationFormat>Widescreen</PresentationFormat>
  <Paragraphs>40</Paragraphs>
  <Slides>17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5" baseType="lpstr">
      <vt:lpstr>Arial</vt:lpstr>
      <vt:lpstr>Calibri</vt:lpstr>
      <vt:lpstr>Calibri Light</vt:lpstr>
      <vt:lpstr>Courier New</vt:lpstr>
      <vt:lpstr>NikoshBAN</vt:lpstr>
      <vt:lpstr>Wingdings</vt:lpstr>
      <vt:lpstr>Office Theme</vt:lpstr>
      <vt:lpstr>Package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PARSONAL</dc:creator>
  <cp:lastModifiedBy>PARSONAL</cp:lastModifiedBy>
  <cp:revision>68</cp:revision>
  <dcterms:created xsi:type="dcterms:W3CDTF">2018-09-07T05:13:27Z</dcterms:created>
  <dcterms:modified xsi:type="dcterms:W3CDTF">2020-05-05T15:35:39Z</dcterms:modified>
</cp:coreProperties>
</file>