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1" r:id="rId2"/>
    <p:sldId id="369" r:id="rId3"/>
    <p:sldId id="284" r:id="rId4"/>
    <p:sldId id="364" r:id="rId5"/>
    <p:sldId id="331" r:id="rId6"/>
    <p:sldId id="374" r:id="rId7"/>
    <p:sldId id="334" r:id="rId8"/>
    <p:sldId id="388" r:id="rId9"/>
    <p:sldId id="379" r:id="rId10"/>
    <p:sldId id="398" r:id="rId11"/>
    <p:sldId id="386" r:id="rId12"/>
    <p:sldId id="387" r:id="rId13"/>
    <p:sldId id="409" r:id="rId14"/>
    <p:sldId id="383" r:id="rId15"/>
    <p:sldId id="407" r:id="rId16"/>
    <p:sldId id="408" r:id="rId17"/>
    <p:sldId id="389" r:id="rId18"/>
    <p:sldId id="390" r:id="rId19"/>
    <p:sldId id="410" r:id="rId20"/>
    <p:sldId id="392" r:id="rId21"/>
    <p:sldId id="411" r:id="rId22"/>
    <p:sldId id="396" r:id="rId23"/>
    <p:sldId id="412" r:id="rId24"/>
    <p:sldId id="393" r:id="rId25"/>
    <p:sldId id="413" r:id="rId26"/>
    <p:sldId id="384" r:id="rId27"/>
    <p:sldId id="385" r:id="rId28"/>
    <p:sldId id="308" r:id="rId29"/>
    <p:sldId id="335" r:id="rId30"/>
    <p:sldId id="377" r:id="rId31"/>
    <p:sldId id="328" r:id="rId32"/>
    <p:sldId id="378" r:id="rId33"/>
  </p:sldIdLst>
  <p:sldSz cx="12161838" cy="6858000"/>
  <p:notesSz cx="6858000" cy="9144000"/>
  <p:defaultTextStyle>
    <a:defPPr>
      <a:defRPr lang="en-US"/>
    </a:defPPr>
    <a:lvl1pPr marL="0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662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3324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985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6647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3309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9971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6632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3294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3172"/>
    <a:srgbClr val="DC30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7" autoAdjust="0"/>
    <p:restoredTop sz="94660"/>
  </p:normalViewPr>
  <p:slideViewPr>
    <p:cSldViewPr>
      <p:cViewPr varScale="1">
        <p:scale>
          <a:sx n="61" d="100"/>
          <a:sy n="61" d="100"/>
        </p:scale>
        <p:origin x="-954" y="-78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9" y="2130427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6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8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8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1" y="4406900"/>
            <a:ext cx="10337562" cy="136207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1" y="2906715"/>
            <a:ext cx="10337562" cy="150018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6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33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9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66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33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99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66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32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4" y="1600201"/>
            <a:ext cx="5371477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7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4"/>
            <a:ext cx="5373591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662" indent="0">
              <a:buNone/>
              <a:defRPr sz="2200" b="1"/>
            </a:lvl2pPr>
            <a:lvl3pPr marL="993324" indent="0">
              <a:buNone/>
              <a:defRPr sz="2000" b="1"/>
            </a:lvl3pPr>
            <a:lvl4pPr marL="1489985" indent="0">
              <a:buNone/>
              <a:defRPr sz="1700" b="1"/>
            </a:lvl4pPr>
            <a:lvl5pPr marL="1986647" indent="0">
              <a:buNone/>
              <a:defRPr sz="1700" b="1"/>
            </a:lvl5pPr>
            <a:lvl6pPr marL="2483309" indent="0">
              <a:buNone/>
              <a:defRPr sz="1700" b="1"/>
            </a:lvl6pPr>
            <a:lvl7pPr marL="2979971" indent="0">
              <a:buNone/>
              <a:defRPr sz="1700" b="1"/>
            </a:lvl7pPr>
            <a:lvl8pPr marL="3476632" indent="0">
              <a:buNone/>
              <a:defRPr sz="1700" b="1"/>
            </a:lvl8pPr>
            <a:lvl9pPr marL="397329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4"/>
            <a:ext cx="5375702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662" indent="0">
              <a:buNone/>
              <a:defRPr sz="2200" b="1"/>
            </a:lvl2pPr>
            <a:lvl3pPr marL="993324" indent="0">
              <a:buNone/>
              <a:defRPr sz="2000" b="1"/>
            </a:lvl3pPr>
            <a:lvl4pPr marL="1489985" indent="0">
              <a:buNone/>
              <a:defRPr sz="1700" b="1"/>
            </a:lvl4pPr>
            <a:lvl5pPr marL="1986647" indent="0">
              <a:buNone/>
              <a:defRPr sz="1700" b="1"/>
            </a:lvl5pPr>
            <a:lvl6pPr marL="2483309" indent="0">
              <a:buNone/>
              <a:defRPr sz="1700" b="1"/>
            </a:lvl6pPr>
            <a:lvl7pPr marL="2979971" indent="0">
              <a:buNone/>
              <a:defRPr sz="1700" b="1"/>
            </a:lvl7pPr>
            <a:lvl8pPr marL="3476632" indent="0">
              <a:buNone/>
              <a:defRPr sz="1700" b="1"/>
            </a:lvl8pPr>
            <a:lvl9pPr marL="397329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2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2" y="273051"/>
            <a:ext cx="6798806" cy="585311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96662" indent="0">
              <a:buNone/>
              <a:defRPr sz="1300"/>
            </a:lvl2pPr>
            <a:lvl3pPr marL="993324" indent="0">
              <a:buNone/>
              <a:defRPr sz="1100"/>
            </a:lvl3pPr>
            <a:lvl4pPr marL="1489985" indent="0">
              <a:buNone/>
              <a:defRPr sz="900"/>
            </a:lvl4pPr>
            <a:lvl5pPr marL="1986647" indent="0">
              <a:buNone/>
              <a:defRPr sz="900"/>
            </a:lvl5pPr>
            <a:lvl6pPr marL="2483309" indent="0">
              <a:buNone/>
              <a:defRPr sz="900"/>
            </a:lvl6pPr>
            <a:lvl7pPr marL="2979971" indent="0">
              <a:buNone/>
              <a:defRPr sz="900"/>
            </a:lvl7pPr>
            <a:lvl8pPr marL="3476632" indent="0">
              <a:buNone/>
              <a:defRPr sz="900"/>
            </a:lvl8pPr>
            <a:lvl9pPr marL="397329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6" y="4800600"/>
            <a:ext cx="7297103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6" y="612776"/>
            <a:ext cx="7297103" cy="4114800"/>
          </a:xfrm>
        </p:spPr>
        <p:txBody>
          <a:bodyPr/>
          <a:lstStyle>
            <a:lvl1pPr marL="0" indent="0">
              <a:buNone/>
              <a:defRPr sz="3500"/>
            </a:lvl1pPr>
            <a:lvl2pPr marL="496662" indent="0">
              <a:buNone/>
              <a:defRPr sz="3000"/>
            </a:lvl2pPr>
            <a:lvl3pPr marL="993324" indent="0">
              <a:buNone/>
              <a:defRPr sz="2600"/>
            </a:lvl3pPr>
            <a:lvl4pPr marL="1489985" indent="0">
              <a:buNone/>
              <a:defRPr sz="2200"/>
            </a:lvl4pPr>
            <a:lvl5pPr marL="1986647" indent="0">
              <a:buNone/>
              <a:defRPr sz="2200"/>
            </a:lvl5pPr>
            <a:lvl6pPr marL="2483309" indent="0">
              <a:buNone/>
              <a:defRPr sz="2200"/>
            </a:lvl6pPr>
            <a:lvl7pPr marL="2979971" indent="0">
              <a:buNone/>
              <a:defRPr sz="2200"/>
            </a:lvl7pPr>
            <a:lvl8pPr marL="3476632" indent="0">
              <a:buNone/>
              <a:defRPr sz="2200"/>
            </a:lvl8pPr>
            <a:lvl9pPr marL="3973294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6" y="5367340"/>
            <a:ext cx="7297103" cy="804862"/>
          </a:xfrm>
        </p:spPr>
        <p:txBody>
          <a:bodyPr/>
          <a:lstStyle>
            <a:lvl1pPr marL="0" indent="0">
              <a:buNone/>
              <a:defRPr sz="1500"/>
            </a:lvl1pPr>
            <a:lvl2pPr marL="496662" indent="0">
              <a:buNone/>
              <a:defRPr sz="1300"/>
            </a:lvl2pPr>
            <a:lvl3pPr marL="993324" indent="0">
              <a:buNone/>
              <a:defRPr sz="1100"/>
            </a:lvl3pPr>
            <a:lvl4pPr marL="1489985" indent="0">
              <a:buNone/>
              <a:defRPr sz="900"/>
            </a:lvl4pPr>
            <a:lvl5pPr marL="1986647" indent="0">
              <a:buNone/>
              <a:defRPr sz="900"/>
            </a:lvl5pPr>
            <a:lvl6pPr marL="2483309" indent="0">
              <a:buNone/>
              <a:defRPr sz="900"/>
            </a:lvl6pPr>
            <a:lvl7pPr marL="2979971" indent="0">
              <a:buNone/>
              <a:defRPr sz="900"/>
            </a:lvl7pPr>
            <a:lvl8pPr marL="3476632" indent="0">
              <a:buNone/>
              <a:defRPr sz="900"/>
            </a:lvl8pPr>
            <a:lvl9pPr marL="397329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5" cy="1143000"/>
          </a:xfrm>
          <a:prstGeom prst="rect">
            <a:avLst/>
          </a:prstGeom>
        </p:spPr>
        <p:txBody>
          <a:bodyPr vert="horz" lIns="99332" tIns="49667" rIns="99332" bIns="4966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5" cy="4525963"/>
          </a:xfrm>
          <a:prstGeom prst="rect">
            <a:avLst/>
          </a:prstGeom>
        </p:spPr>
        <p:txBody>
          <a:bodyPr vert="horz" lIns="99332" tIns="49667" rIns="99332" bIns="496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0"/>
            <a:ext cx="2837762" cy="365125"/>
          </a:xfrm>
          <a:prstGeom prst="rect">
            <a:avLst/>
          </a:prstGeom>
        </p:spPr>
        <p:txBody>
          <a:bodyPr vert="horz" lIns="99332" tIns="49667" rIns="99332" bIns="4966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79B8D-C1AA-41CE-AF80-AB3A5893AEAA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0"/>
            <a:ext cx="3851249" cy="365125"/>
          </a:xfrm>
          <a:prstGeom prst="rect">
            <a:avLst/>
          </a:prstGeom>
        </p:spPr>
        <p:txBody>
          <a:bodyPr vert="horz" lIns="99332" tIns="49667" rIns="99332" bIns="4966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0"/>
            <a:ext cx="2837762" cy="365125"/>
          </a:xfrm>
          <a:prstGeom prst="rect">
            <a:avLst/>
          </a:prstGeom>
        </p:spPr>
        <p:txBody>
          <a:bodyPr vert="horz" lIns="99332" tIns="49667" rIns="99332" bIns="4966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332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496" indent="-372496" algn="l" defTabSz="99332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7075" indent="-310413" algn="l" defTabSz="9933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1654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8316" indent="-248331" algn="l" defTabSz="9933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4978" indent="-248331" algn="l" defTabSz="9933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1640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8301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4963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1625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662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3324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985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6647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3309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9971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6632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3294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1e4\college picture\DSC04251.JPG"/>
          <p:cNvPicPr>
            <a:picLocks noChangeAspect="1" noChangeArrowheads="1"/>
          </p:cNvPicPr>
          <p:nvPr/>
        </p:nvPicPr>
        <p:blipFill>
          <a:blip r:embed="rId2"/>
          <a:srcRect b="17371"/>
          <a:stretch>
            <a:fillRect/>
          </a:stretch>
        </p:blipFill>
        <p:spPr bwMode="auto">
          <a:xfrm>
            <a:off x="594519" y="188890"/>
            <a:ext cx="10515600" cy="6516709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2042319" y="685800"/>
            <a:ext cx="6553200" cy="1524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3519" y="2209800"/>
            <a:ext cx="3581400" cy="4419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দ্বৈতশাসনের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অর্থ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দু’জনের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শাসন। এ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ব্যবস্থায়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নিজামতি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বাংলার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আইন-শৃঙ্খলা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রক্ষা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ফৌজদারি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বিচার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শান্তিরক্ষা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দৈনন্দিন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প্রশাসন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পরিচালনার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দায়িত্ব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ছিল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বাংলার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নবাবের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হাতে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8062119" y="2133600"/>
            <a:ext cx="3733800" cy="4419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অন্যদিকে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বাংলার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রাজস্ব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আদায়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দিউয়ানি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সংক্রান্ত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বিচার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জমি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জায়গার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বিবাদ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সম্পর্কিত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কোম্পানির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ওপর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ন্যস্ত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অর্থা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বাংলা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শাসনের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দায়িত্ব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দুটি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পৃথক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সংস্থার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হাতে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চলে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যাওয়াই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হচ্ছে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দ্বৈতশাসন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সিংহাসনের ছব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320" y="2724150"/>
            <a:ext cx="4038600" cy="38290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566319" y="228600"/>
            <a:ext cx="3962400" cy="22860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বাংলার নবাব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+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কোম্পানি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=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দ্বৈত শাসন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endParaRPr lang="en-US" sz="3600" b="1" dirty="0"/>
          </a:p>
        </p:txBody>
      </p:sp>
      <p:pic>
        <p:nvPicPr>
          <p:cNvPr id="8" name="Picture 7" descr="সিংহাসনের ছবি.jpg"/>
          <p:cNvPicPr>
            <a:picLocks noChangeAspect="1"/>
          </p:cNvPicPr>
          <p:nvPr/>
        </p:nvPicPr>
        <p:blipFill>
          <a:blip r:embed="rId4"/>
          <a:srcRect r="52830"/>
          <a:stretch>
            <a:fillRect/>
          </a:stretch>
        </p:blipFill>
        <p:spPr>
          <a:xfrm>
            <a:off x="1432719" y="228600"/>
            <a:ext cx="1905000" cy="1905000"/>
          </a:xfrm>
          <a:prstGeom prst="rect">
            <a:avLst/>
          </a:prstGeom>
        </p:spPr>
      </p:pic>
      <p:pic>
        <p:nvPicPr>
          <p:cNvPr id="9" name="Picture 8" descr="সিংহাসনের ছবি.jpg"/>
          <p:cNvPicPr>
            <a:picLocks noChangeAspect="1"/>
          </p:cNvPicPr>
          <p:nvPr/>
        </p:nvPicPr>
        <p:blipFill>
          <a:blip r:embed="rId4"/>
          <a:srcRect l="43396"/>
          <a:stretch>
            <a:fillRect/>
          </a:stretch>
        </p:blipFill>
        <p:spPr>
          <a:xfrm>
            <a:off x="7681119" y="304800"/>
            <a:ext cx="22860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719" y="304800"/>
            <a:ext cx="8610600" cy="6248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একটু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গভীরভাবে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পর্যবেক্ষণ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দেখা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দ্বৈত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শাসনব্যবস্থা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ছিল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‘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সাংবিধানিক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মুখোশ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’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প্রকৃতপক্ষে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পূর্ণ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ক্ষমতাই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চলে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ব্রিটিশ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ইস্ট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ইন্ডিয়া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কোম্পানির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হাতে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কারণ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কোম্পানি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দিউয়ানি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পেলেও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নিজ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হাতে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রাজস্ব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আদায়ের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দায়িত্ব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রেখে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নায়েবে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নাযিম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রেখা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খানের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হাতে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দেয়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অন্যদিকে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নবাবের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কাগজে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নিজামতি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দায়িত্ব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থাকলেও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হাতেকলমে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নায়েবে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নাযিম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রেজা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খানের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হাতে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চলে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রেজা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খান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ছিলেন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কোম্পানির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অনুগত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কর্মকর্তা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সেবাদাস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কাজেই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মূল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ক্ষমতা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ছিল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কোম্পানির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হাতেই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837238" y="0"/>
            <a:ext cx="6324600" cy="609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ক।  দ্বৈত শাসন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বুঝায়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mukhu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519" y="1905000"/>
            <a:ext cx="3185319" cy="407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242719" y="228600"/>
            <a:ext cx="6477000" cy="6324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দ্বৈতশাসন</a:t>
            </a:r>
            <a:r>
              <a:rPr lang="en-US" sz="3200" b="1" u="sng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প্রবর্তনের</a:t>
            </a:r>
            <a:r>
              <a:rPr lang="en-US" sz="3200" b="1" u="sng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প্রেক্ষাপট</a:t>
            </a:r>
            <a:r>
              <a:rPr lang="en-US" sz="3200" b="1" u="sng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১৭৬৫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খ্রিষ্টাব্দে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ইস্ট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ইন্ডিয়া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কোম্পানির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ডিরেক্টরেস্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কাউন্সিল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দ্বিতীয়বার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বাংলার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গভর্নর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নিযুক্ত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রবার্ট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ক্লাইভকে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এদেশে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পাঠায়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এবার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কোম্পানি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যাতে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মৌলিক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বাণিজ্যিক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সাম্রাজ্যবাদ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(Commercial Imperialism)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চরিত্র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হারায়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সেদিকে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তিনি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দৃষ্টি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তিনি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বুঝতে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পারেন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যদি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কোম্পানি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সরাসরি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অযোধ্যা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দিল্লির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ওপর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আধিপত্য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স্থাপন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তাহলে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কোম্পানিকে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ভৌগোলিক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সাম্রাজ্যবাদের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 (Territorial Imperialism)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পথে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পাড়াতে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719" y="1066800"/>
            <a:ext cx="4800600" cy="4953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719" y="304800"/>
            <a:ext cx="10896600" cy="6324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দ্বৈতশাসন</a:t>
            </a:r>
            <a:r>
              <a:rPr lang="en-US" sz="3200" b="1" u="sng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প্রবর্তনের</a:t>
            </a:r>
            <a:r>
              <a:rPr lang="en-US" sz="3200" b="1" u="sng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প্রেক্ষাপট</a:t>
            </a:r>
            <a:r>
              <a:rPr lang="en-US" sz="3200" b="1" u="sng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কোম্পানির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তৎকালীন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পরিস্থিতিতে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ক্লাইভ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ভৌগোলিক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সাম্র্রাজ্যবাদের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পক্ষপাতী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ছিলেন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তাই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তিনি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আপাতত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শুধু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বাংলা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বিহার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উড়িষ্যায়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কোম্পানির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আধিপত্যকে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সুপ্রষ্ঠিত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লক্ষ্যে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নবাব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সুজাউদ্দৌলাহর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সন্ধি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স্বাক্ষর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সন্ধির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শর্তানুযায়ী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নবাব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সুজাউদ্দৌলাহকে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তাঁর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রাজ্য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ফিরিয়ে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দেওয়া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বিনিময়ে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নবাব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কোম্পানিকে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৫০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লক্ষ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টাকা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যুদ্ধের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ক্ষতিপূরণ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কারা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এলাহাবাদ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জেলা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দুটি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কোম্পানিকে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ছেড়ে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এ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চুক্তির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শর্তানুসারে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কোম্পানি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এখন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রাজস্ব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আদায়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 বাংলার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নাবালক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নবাব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নাজিম-উদ-দৌলাকে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শাসনকার্য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চালানোর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বার্র্ষিক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৫৩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লক্ষ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টাকা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এছাড়া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১৭৬৫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খ্রিষ্টাব্দে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এলাহাবাদ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চুক্তির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মুঘল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সম্র্রাট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দ্বিতীয়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শাহ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আলমকে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বার্ষিক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২৬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লক্ষ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টাকা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সম্মত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কোম্পানি বাংলার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দিউয়ানি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লাভ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.।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919" y="304800"/>
            <a:ext cx="501411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২নং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3119" y="1676400"/>
            <a:ext cx="9906000" cy="1371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খ। দ্বৈত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ফলাফল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বিবরণ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4518" y="3200400"/>
            <a:ext cx="10363201" cy="2895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রাজনৈতিক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প্রভাব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: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দ্বৈত শাসন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ছিল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বাস্তবতাবিবর্জিত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অভিনব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শাসনব্যবস্থা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এ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শাসনব্যবস্থা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তৎকালীন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বাংলার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মানুষের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রাজনৈতিক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অর্থনৈতিক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জীবনকে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বিপর্যস্ত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তুলেছিল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যার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ফলে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বাংলা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তথা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ভারতবর্ষের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জনজীবনে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নানা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পড়েছিল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-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2119" y="304800"/>
            <a:ext cx="6172200" cy="6096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প্রথমত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: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ক্লাইভের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দ্বৈতশাসনে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নবাবের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হাতে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কোনো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ক্ষমতা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ছিল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অর্থের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নবাবকে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কোম্পানির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দিকে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তাকিয়ে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থাকতে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হতো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অন্যদিকে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কোম্পানির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হাতে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প্রচুর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টাকা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ছিল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কিন্তু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কোম্পানির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স্বার্থপর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কর্মচারীরা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প্রয়োজনীয়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দায়িত্ব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পালন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যথারীতি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বিরত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থাকার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সাধারন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মানুষ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তাদের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অধিকার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বঞ্চিত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হতো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arence pic.jpg"/>
          <p:cNvPicPr>
            <a:picLocks noChangeAspect="1"/>
          </p:cNvPicPr>
          <p:nvPr/>
        </p:nvPicPr>
        <p:blipFill>
          <a:blip r:embed="rId2"/>
          <a:srcRect r="24030"/>
          <a:stretch>
            <a:fillRect/>
          </a:stretch>
        </p:blipFill>
        <p:spPr>
          <a:xfrm>
            <a:off x="6766719" y="228600"/>
            <a:ext cx="3581400" cy="3141016"/>
          </a:xfrm>
          <a:prstGeom prst="roundRect">
            <a:avLst/>
          </a:prstGeom>
        </p:spPr>
      </p:pic>
      <p:pic>
        <p:nvPicPr>
          <p:cNvPr id="4" name="Picture 3" descr="robat claive.jpg"/>
          <p:cNvPicPr>
            <a:picLocks noChangeAspect="1"/>
          </p:cNvPicPr>
          <p:nvPr/>
        </p:nvPicPr>
        <p:blipFill>
          <a:blip r:embed="rId3"/>
          <a:srcRect l="17000" r="22000"/>
          <a:stretch>
            <a:fillRect/>
          </a:stretch>
        </p:blipFill>
        <p:spPr>
          <a:xfrm>
            <a:off x="7071519" y="3462572"/>
            <a:ext cx="3276600" cy="3243028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57319" y="1219200"/>
            <a:ext cx="3962400" cy="5105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দ্বিতীয়ত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: দ্বৈত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শাসনব্যবস্থা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অনুযায়ী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কোম্পানির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কোনো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দায়িত্ব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ছিল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কোম্পানির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দুর্নীতিপরায়ণ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কর্মচারীদের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দায়িত্বহীনতার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কারণে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প্রশাসন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সম্পূর্ণভাবে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মুখ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থুবড়ে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পড়েছিল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519" y="0"/>
            <a:ext cx="463311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২নং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319" y="1371600"/>
            <a:ext cx="7162800" cy="5029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9719" y="381000"/>
            <a:ext cx="7620000" cy="6248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তৃতীয়ত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: দ্বৈত শাসন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অনুসারে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বাংলা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বিহার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উড়িষ্যার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অর্থনৈতিক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দায়-দায়িত্ব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হাতে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ন্যস্ত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হওয়ায়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কোম্পানির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কর্মচারী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বণিকেরা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রাতারাতি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প্রশাসক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হিসেবে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আবির্ভূত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এসব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তথাকথিত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প্রশাসকদের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ভারতীয়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রাজস্ব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রীতিনীতি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সম্পর্কে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কোনো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ধারণা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না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থাকায়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ইংল্যান্ডের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রীতিনীতি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ভারতে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প্রয়োগ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করতে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থাকেন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এতে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প্রশাসনিক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জটিলতা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মারাত্মক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আকার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ধারণ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এর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ফলে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কোম্পানির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সাথে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নবাবের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দূরত্ব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বেড়ে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যায়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পিই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রবার্টস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বলেন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“বাংলার নবাব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এবং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ইস্ট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ইন্ডিয়া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কোম্পানির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মধ্যকার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প্রাতিষ্ঠানিক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সম্পর্ক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ছিল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খুবই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জটিল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এবং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দুর্বোধ্য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”।</a:t>
            </a:r>
            <a:endParaRPr lang="en-US" sz="3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38319" y="76200"/>
            <a:ext cx="3718719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২নং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ap ভারত দখলে ইংরেজদে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919" y="1752600"/>
            <a:ext cx="404495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38119" y="228600"/>
            <a:ext cx="5181600" cy="3124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চতুর্থত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দ্বৈতশাসনের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ফলে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রাজনৈতিক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পরোক্ষভাবে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প্রশাসনিক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ক্ষমতা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লাভের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কোম্পানির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কর্মচারীদের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অবৈধ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ব্যবসায়-বাণিজ্য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ব্যপকভাবে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প্রসার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লাভ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একই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দুর্নীতি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9719" y="1143000"/>
            <a:ext cx="6096000" cy="54102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পঞ্চমত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দ্বৈতশাসন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বাংলায়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কোম্পানির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চরম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কর্তৃত্ব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প্রতিষ্ঠা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বৈদেশিক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নিরাপত্তা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অভ্যান্তরীণ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শান্তি-শৃঙ্খলার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নবাবকে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কোম্পানির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সাহায্যের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ওপর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নির্ভরশীল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রাখা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দিওয়ানি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লাভের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কোম্পানি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বাংলা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বিহার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উড়িষ্যার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রাজস্ব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সরাসরি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আদায়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ক্ষমতা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অর্জন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তাছড়া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নায়েব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সুবাদার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নিয়োগ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ক্ষমতা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কোম্পানির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হাতে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থাকায়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নিযামতের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সাধারণ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প্রশাসনের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ওপর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কোম্পানির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চরম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কর্তৃত্ব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প্রতিষ্ঠিত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519" y="228600"/>
            <a:ext cx="32004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২নং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42919" y="3810000"/>
            <a:ext cx="4724400" cy="28194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85719" y="457200"/>
            <a:ext cx="5334000" cy="5791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ষষ্ঠত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দ্বৈতশাসনে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নবাবের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পক্ষে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রেখা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খান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নিজামতের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দায়িত্ব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লাভ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করলেও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কোম্পানির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নির্দেশ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ছাড়া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তিনি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কোনো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তাছাড়া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রেজা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খান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রাজস্ব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আদায়ের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ব্যাপারে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তৎপরতা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দেখালেও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আইন-শৃঙ্খলা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রক্ষায়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চরম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অবহেলা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প্রদর্শন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দেশে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চুরি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ডাকাতি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ছিনতাই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পেয়ে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জনজীবনে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চরম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অরাজকতা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নিরাপত্তাহীনতা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নেমে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আসে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320" y="304801"/>
            <a:ext cx="2743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২নং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23119" y="1524000"/>
            <a:ext cx="5257800" cy="4800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46804251708144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319" y="114300"/>
            <a:ext cx="8991600" cy="67437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956719" y="0"/>
            <a:ext cx="28955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অর্থনৈতিক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প্রভাব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: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94519" y="685800"/>
            <a:ext cx="6781800" cy="5867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প্রথমত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: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দেশের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সম্পদ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কমতে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থাকেঃ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ইস্ট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ইন্ডিয়া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কোম্পানির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দিউয়ানি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লাভ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দ্বৈতশাসনের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নির্মম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বলি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এদেশের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অর্থনৈতিক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জীবন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রাজস্ব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আদায়ের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ব্যাপারে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নায়েব-সুবাদারদের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উৎপীড়ন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অত্যাচার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ভয়াবহ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পরিস্থিতির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পলাশির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যুদ্ধের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দেশের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সম্পদ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কমতে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থাকে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এদেশের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সম্পদ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বিদেশে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পাচার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থাকে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14519" y="152400"/>
            <a:ext cx="2743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২নং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909719" y="1447800"/>
            <a:ext cx="3733800" cy="4495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56919" y="685800"/>
            <a:ext cx="7086600" cy="5867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দ্বিতীয়ত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: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অর্থনৈতিক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বিপর্যয়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সৃষ্টিঃ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রাজস্বের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বছর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বৃদ্ধি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পেতে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থাকে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আলীবর্দী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খানের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আমলে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পূর্ণিমা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জেলার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বাৎসরিক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রাজস্ব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সেখানে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চার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লক্ষ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টাকা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ছিল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সেখানে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১৭৬৯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খ্রিষ্টাব্দে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বৃদ্ধি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পেয়ে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২৫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লক্ষ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টাকায়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উন্নীত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দিনাজপুর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জেলার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রাজস্ব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১২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লক্ষ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টাকা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বৃদ্ধি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পেয়ে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১৭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লক্ষ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টাকার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উন্নীত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এভাবে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জোর-জবরদস্তি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রাজস্ব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আদায়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অত্যাচার-উৎপীড়ন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বাংলার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মানুষের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জীবনে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চরম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অর্থনৈতিক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বিপর্যয়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919" y="228600"/>
            <a:ext cx="2743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২নং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arence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28" y="2286000"/>
            <a:ext cx="4142391" cy="2760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70719" y="685800"/>
            <a:ext cx="11125200" cy="2362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দ্বিতীয়ত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: দ্বৈত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শাসনব্যবস্থার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ফলে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ব্যবসায়-বাণিজ্যের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বণিকদের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একচেটিয়া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প্রতিষ্ঠিত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ইংরেজ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বণিকরা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দস্তকের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ব্যাপক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অপব্যবহার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প্রতিযোগিতায়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দেশীয়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বণিকরা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পরাজিত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বাধা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ফলে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তারা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আস্তে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আস্তে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ব্যবসা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গুটিয়ে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নিতে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থাকে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14519" y="152400"/>
            <a:ext cx="2743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২নং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 l="54545" t="29353"/>
          <a:stretch>
            <a:fillRect/>
          </a:stretch>
        </p:blipFill>
        <p:spPr>
          <a:xfrm>
            <a:off x="4023519" y="3276600"/>
            <a:ext cx="4267200" cy="3218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5919" y="914400"/>
            <a:ext cx="11353800" cy="3048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তৃতীয়ত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: দ্বৈত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শাসনব্যবস্থা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প্রবর্তনের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ফলে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বাংলার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ঐতিহ্যবাহী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রেশমশিল্প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মারাত্নকভাবে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ক্ষতিগ্রস্ত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ইংল্যান্ডের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বেশি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দামের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রেশম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বস্ত্রশিল্পকে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বাংলার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প্রতিযোগিতা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রক্ষা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ব্রিটিশ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সরকার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বাংলা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কেনা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সস্তা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দামের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মুর্শিদাবাদী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রেশমের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কাপড়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ইংল্যান্ডে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আমদানি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নিষিদ্ধি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এভাবে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রেশম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শিল্পকে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পরিকল্পিতভাবে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ধ্বংস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3119" y="228600"/>
            <a:ext cx="2743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২নং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65919" y="609600"/>
            <a:ext cx="11430000" cy="2362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চতুর্থত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ক্লাইভ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প্রবর্তিত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দ্বৈত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শাসনব্যস্থার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ফলে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বাংলায়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কুখ্যাত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আমিলদারি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প্রথার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উদ্ভব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ঘটে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কোম্পানি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নায়েবে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নাযিম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অথবা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আলিমদের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রাজস্ব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আদায়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আলিমরা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আবার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জেলার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জমিদার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সর্বাধিক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রাজস্ব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দিতেরাজি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হতো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দায়িত্ব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আমিলরা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খাতে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বাড়তি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আদায়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জীবন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চরমভাবে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বিপর্যস্ত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14519" y="152400"/>
            <a:ext cx="2743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২নং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519" y="1066800"/>
            <a:ext cx="11430000" cy="2362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পঞ্চমত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: দ্বৈত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শাসনব্যবস্থার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নেতিবাচক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প্রভাব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বাংলার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তাঁতশিল্পের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ওপরও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পড়ে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কোম্পানির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কর্মচারীদের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গোমস্তা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পেয়াদারের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নির্যাতনের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ফলে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বাংলার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তাঁতিরা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কোম্পানির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কর্মচারীদের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কাছে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মূল্যে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কাপড়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বিক্রি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বাধ্য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অত্যাচার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নির্যাতনের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কারণে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ক্রমান্বয়ে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তাঁতশিল্পও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ধ্বংসপ্রাপ্ত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319" y="228600"/>
            <a:ext cx="2743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২নং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23119" y="3810000"/>
            <a:ext cx="3657600" cy="2743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014119" y="3657600"/>
            <a:ext cx="3505200" cy="28194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31891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৩নং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70438" y="0"/>
            <a:ext cx="7391400" cy="1371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ছিয়াত্তরের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মন্বন্তর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071519" y="1524000"/>
            <a:ext cx="4724400" cy="510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ছিয়াত্তরের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মন্বন্তরঃ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ক্লাইভ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প্রবর্তিত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দ্বৈতশাসনের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ফলে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প্রাকৃতিক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কারণে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বাংলার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মহাদুর্ভিক্ষ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ছিয়াত্তরের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মন্বন্তর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হয়েছিল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মারাত্নক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মানবিক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বিপর্যয়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হয়েছিল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লক্ষ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লক্ষ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লোক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দুর্ভিক্ষ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মহামারিতে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মৃত্যুবণর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করেছিল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233319" y="5791200"/>
            <a:ext cx="6858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65919" y="1524000"/>
            <a:ext cx="5181600" cy="48006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6919" y="228600"/>
            <a:ext cx="356631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42119" y="228600"/>
            <a:ext cx="6248400" cy="640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ঐতিহাসিক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মজুমদারের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দেশ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যখন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নানা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অত্যাচার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উৎপীড়ন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দুর্নীতি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হতাশায়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জর্জরিত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তখন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১৭৭০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খ্রিষ্টাব্দে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(১১৭৬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বাংলা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সনে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বাংলায়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মারাত্নক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দুর্ভিক্ষ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ঘটেছিল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ছিয়াত্তরের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মন্বন্তর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নামে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ইতিহাসে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আখ্যায়িত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হয়েছে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ডব্লিউ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উব্লিউ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হান্টারের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“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ইস্ট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ইন্ডিয়া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কোম্পানির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কর্মচারীদের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দুর্নীতির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কারণে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দুর্ভিক্ষের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প্রকোপ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বৃদ্ধিপ্রাপ্ত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হয়েছিল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।”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মোটকথা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ক্লাইভের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দ্বৈতশাসন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ইংরেজ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স্বার্থের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অনুকূলে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হলেও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ভারতবর্ষের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দুঃখ-দুর্দশা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বহুগুণে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বাড়িয়ে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দিয়েছিল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376319" y="1981200"/>
            <a:ext cx="4343400" cy="41910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38719" y="5334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41087" y="527405"/>
            <a:ext cx="5719956" cy="911230"/>
            <a:chOff x="641087" y="527405"/>
            <a:chExt cx="5719956" cy="911230"/>
          </a:xfrm>
        </p:grpSpPr>
        <p:pic>
          <p:nvPicPr>
            <p:cNvPr id="12" name="Picture 7" descr="cubo_rosso_architetto_fr_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1087" y="527405"/>
              <a:ext cx="1447800" cy="91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1861211" y="541693"/>
              <a:ext cx="4499832" cy="882654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>
                <a:spcBef>
                  <a:spcPct val="20000"/>
                </a:spcBef>
              </a:pPr>
              <a:r>
                <a:rPr lang="en-US" sz="8000" b="1" dirty="0" err="1">
                  <a:latin typeface="NikoshBAN" pitchFamily="2" charset="0"/>
                  <a:ea typeface="Calibri" pitchFamily="34" charset="0"/>
                  <a:cs typeface="NikoshBAN" pitchFamily="2" charset="0"/>
                </a:rPr>
                <a:t>একক</a:t>
              </a:r>
              <a:r>
                <a:rPr lang="en-US" sz="8000" b="1" dirty="0"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r>
                <a:rPr lang="en-US" sz="8000" b="1" dirty="0" err="1">
                  <a:latin typeface="NikoshBAN" pitchFamily="2" charset="0"/>
                  <a:ea typeface="Calibri" pitchFamily="34" charset="0"/>
                  <a:cs typeface="NikoshBAN" pitchFamily="2" charset="0"/>
                </a:rPr>
                <a:t>কাজ</a:t>
              </a:r>
              <a:endParaRPr lang="en-GB" sz="8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975519" y="1752600"/>
            <a:ext cx="67056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দ্বৈত শাসন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বলতে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বোঝায়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?</a:t>
            </a:r>
            <a:endParaRPr lang="en-US" sz="4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46919" y="3276600"/>
            <a:ext cx="10363200" cy="2590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১৭৬৫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খ্রিষ্টাব্দে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লর্ড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ক্লাইভ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বাংলার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দিউয়ানি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লাভ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বাংলার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নবাবকে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বৃত্তিভোগীতে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পরিণত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অদ্ভুত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শাসনব্যবস্থা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প্রবর্তন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ইতিহাসে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লর্ড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ক্লাইভের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এ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শাসনকেই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দ্বৈতশাসন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নামে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অভিহিত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719" y="1524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সংক্ষেপ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4519" y="914400"/>
            <a:ext cx="11049000" cy="5638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পলাশীর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বিজয়ের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বেনিয়ারা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এদেশে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আধিপত্য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বিস্তারের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প্রয়াস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শুরু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করেছিল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তাদের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দিউয়ানী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দ্বৈত-শাসন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মধ্য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পূর্ণতা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লর্ড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ক্লাইভ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এদেশে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অভিনব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শাসন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ব্যবস্থা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চালু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মূল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উদ্দেশ্যই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শক্তিশালী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সম্রাট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নবাব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ক্ষমতাহীন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তোলা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দিউয়ানী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দেশরক্ষার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ব্যবস্থা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হাতে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বিচার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শাসনভার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হাতে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এরই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দ্বৈত শাসন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ব্যবস্থা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এ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ব্যবস্থায়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কোম্পানি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পেলো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দায়িত্বহীন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ক্ষমতা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পেলো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ক্ষমতাহীন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দায়িত্ব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দ্বৈত শাসন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ব্যবস্থা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এদেশের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কল্যাণের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চেয়ে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অকল্যাণই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এনেছে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বেশি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ক্ষমতা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পেয়েই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কর্মচারীরা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দেশের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রাজস্বের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নানাভাবে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অত্যাচার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উৎপীড়ন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কিন্তু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হাতে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ক্ষমতা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বিচার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সম্ভব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হয়নি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দেশের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কৃষি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শিল্পের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দারুন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সামগ্রীকভাবে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কৃষির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অবনতি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উপরন্তু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অনাবৃষ্টির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১৭৭০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খ্রিস্টাব্দে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১১৭৬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সনে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দেশে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ভয়াবহ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দুর্ভিক্ষ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দেখা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ইতিহাসে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ছিয়াত্তরের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মন্বন্তর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পরিচিত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অবশেষে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কুফলের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প্রেক্ষিতে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১৭৭২খ্রিস্টাব্দে দ্বৈত শাসন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ব্যবস্থা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বিলুপ্ত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1719" y="1219200"/>
            <a:ext cx="10134600" cy="45243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মান্নান</a:t>
            </a:r>
            <a:endParaRPr lang="bn-BD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প্রভাষক—ইসলামের ইতিহাস ও সংস্কৃতি</a:t>
            </a:r>
          </a:p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মেহনাজ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মীম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সরকারি কলেজ </a:t>
            </a:r>
          </a:p>
          <a:p>
            <a:pPr algn="ctr"/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মোবাইল-০১৭২</a:t>
            </a:r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২৮৮৭৭৫১</a:t>
            </a:r>
            <a:endParaRPr lang="en-US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a.mannan</a:t>
            </a:r>
            <a:r>
              <a:rPr lang="en-US" sz="5400" dirty="0" smtClean="0">
                <a:latin typeface="Algerian" pitchFamily="82" charset="0"/>
                <a:cs typeface="Aharoni" pitchFamily="2" charset="-79"/>
              </a:rPr>
              <a:t>12818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@gmail.com</a:t>
            </a:r>
            <a:r>
              <a:rPr lang="bn-IN" sz="7200" dirty="0" smtClean="0"/>
              <a:t> </a:t>
            </a:r>
            <a:endParaRPr 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etapercept.com/assets/img/images/Portfolio_Headings/education%29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919" y="193724"/>
            <a:ext cx="9220200" cy="6130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 rot="383229">
            <a:off x="499842" y="374726"/>
            <a:ext cx="3344390" cy="1464023"/>
          </a:xfrm>
          <a:prstGeom prst="cloudCallout">
            <a:avLst>
              <a:gd name="adj1" fmla="val -12511"/>
              <a:gd name="adj2" fmla="val 57905"/>
            </a:avLst>
          </a:prstGeom>
          <a:noFill/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7919" y="609600"/>
            <a:ext cx="2741373" cy="1107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BD" sz="4400" b="1" dirty="0">
                <a:ln w="1905"/>
                <a:gradFill>
                  <a:gsLst>
                    <a:gs pos="0">
                      <a:srgbClr val="7D3C4A">
                        <a:shade val="20000"/>
                        <a:satMod val="200000"/>
                      </a:srgbClr>
                    </a:gs>
                    <a:gs pos="78000">
                      <a:srgbClr val="7D3C4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D3C4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2781" t="16667" r="28728" b="54842"/>
          <a:stretch>
            <a:fillRect/>
          </a:stretch>
        </p:blipFill>
        <p:spPr bwMode="auto">
          <a:xfrm>
            <a:off x="6461919" y="4572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8443119" y="0"/>
            <a:ext cx="3352800" cy="2057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835481" y="50292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0925" y="609600"/>
            <a:ext cx="11550913" cy="3944085"/>
            <a:chOff x="641087" y="527405"/>
            <a:chExt cx="11550913" cy="3944085"/>
          </a:xfrm>
        </p:grpSpPr>
        <p:pic>
          <p:nvPicPr>
            <p:cNvPr id="10" name="Picture 9" descr="hom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6224" y="1215708"/>
              <a:ext cx="4755776" cy="32557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8"/>
            <p:cNvGrpSpPr/>
            <p:nvPr/>
          </p:nvGrpSpPr>
          <p:grpSpPr>
            <a:xfrm>
              <a:off x="641087" y="527405"/>
              <a:ext cx="5534427" cy="911230"/>
              <a:chOff x="641087" y="527405"/>
              <a:chExt cx="5534427" cy="911230"/>
            </a:xfrm>
          </p:grpSpPr>
          <p:pic>
            <p:nvPicPr>
              <p:cNvPr id="13" name="Picture 7" descr="cubo_rosso_architetto_fr_0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41087" y="527405"/>
                <a:ext cx="1447800" cy="911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AutoShape 8"/>
              <p:cNvSpPr>
                <a:spLocks noChangeArrowheads="1"/>
              </p:cNvSpPr>
              <p:nvPr/>
            </p:nvSpPr>
            <p:spPr bwMode="auto">
              <a:xfrm>
                <a:off x="1794950" y="555981"/>
                <a:ext cx="4380564" cy="882654"/>
              </a:xfrm>
              <a:prstGeom prst="chevron">
                <a:avLst>
                  <a:gd name="adj" fmla="val 39600"/>
                </a:avLst>
              </a:prstGeom>
              <a:gradFill rotWithShape="1">
                <a:gsLst>
                  <a:gs pos="0">
                    <a:srgbClr val="929200"/>
                  </a:gs>
                  <a:gs pos="50000">
                    <a:srgbClr val="FFFF00"/>
                  </a:gs>
                  <a:gs pos="100000">
                    <a:srgbClr val="9292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91418" tIns="45710" rIns="91418" bIns="45710" anchor="ctr"/>
              <a:lstStyle/>
              <a:p>
                <a:pPr algn="ctr">
                  <a:defRPr/>
                </a:pPr>
                <a:r>
                  <a:rPr lang="en-US" sz="7200" b="1" kern="10" dirty="0" err="1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>
                      <a:prstShdw prst="shdw13" dist="53882" dir="13500000">
                        <a:srgbClr val="868686">
                          <a:alpha val="50000"/>
                        </a:srgbClr>
                      </a:prstShdw>
                    </a:effectLst>
                    <a:latin typeface="NikoshBAN" pitchFamily="2" charset="0"/>
                    <a:cs typeface="NikoshBAN" pitchFamily="2" charset="0"/>
                  </a:rPr>
                  <a:t>বাড়ীর</a:t>
                </a:r>
                <a:r>
                  <a:rPr lang="bn-BD" sz="7200" b="1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>
                      <a:prstShdw prst="shdw13" dist="53882" dir="13500000">
                        <a:srgbClr val="868686">
                          <a:alpha val="50000"/>
                        </a:srgbClr>
                      </a:prstShdw>
                    </a:effectLst>
                    <a:latin typeface="NikoshBAN" pitchFamily="2" charset="0"/>
                    <a:cs typeface="NikoshBAN" pitchFamily="2" charset="0"/>
                  </a:rPr>
                  <a:t> কাজ</a:t>
                </a:r>
                <a:endParaRPr lang="en-US" sz="7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670719" y="3200400"/>
            <a:ext cx="7494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ইতিহাসে</a:t>
            </a:r>
            <a:r>
              <a:rPr lang="en-US" sz="40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ছিয়াত্তরের</a:t>
            </a:r>
            <a:r>
              <a:rPr lang="en-US" sz="40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মন্বন্তর</a:t>
            </a:r>
            <a:r>
              <a:rPr lang="en-US" sz="40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কেন</a:t>
            </a:r>
            <a:r>
              <a:rPr lang="en-US" sz="40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হয়েছিল</a:t>
            </a:r>
            <a:r>
              <a:rPr lang="en-US" sz="40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? 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919" y="1066800"/>
            <a:ext cx="6400800" cy="4780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5519" y="3429000"/>
            <a:ext cx="1714037" cy="1194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5319" y="990600"/>
            <a:ext cx="8763000" cy="449353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ইসলামের ইতিহাসও সংস্কৃতি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একাদশ-দ্বাদশ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অধ্যায়-চতুর্থ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4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কোম্পানি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ঔপনবেশিক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শাসন </a:t>
            </a:r>
          </a:p>
          <a:p>
            <a:pPr lvl="0"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৬০মিনিট</a:t>
            </a:r>
            <a:endParaRPr lang="bn-BD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05319" y="5029200"/>
            <a:ext cx="715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pic>
        <p:nvPicPr>
          <p:cNvPr id="7" name="Picture 2" descr="C:\Users\need\Desktop\Con Ju 2020\IMG_20200121_20541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7776" y="1296160"/>
            <a:ext cx="2938486" cy="3885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4119" y="457200"/>
            <a:ext cx="64008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05319" y="5029200"/>
            <a:ext cx="715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385722" y="71735"/>
            <a:ext cx="5429480" cy="999530"/>
            <a:chOff x="6004720" y="224135"/>
            <a:chExt cx="3687761" cy="999530"/>
          </a:xfrm>
        </p:grpSpPr>
        <p:sp>
          <p:nvSpPr>
            <p:cNvPr id="5" name="Rectangle 4"/>
            <p:cNvSpPr/>
            <p:nvPr/>
          </p:nvSpPr>
          <p:spPr>
            <a:xfrm>
              <a:off x="7071518" y="762000"/>
              <a:ext cx="2330200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ইস্ট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ইন্ডিয়া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কোম্পানির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দ্বৈত শাসন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04720" y="224135"/>
              <a:ext cx="2915088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বাংলায়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কোম্পানি ও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ঔপনিবেশিক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শাসন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930481" y="2286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Chiller" pitchFamily="82" charset="0"/>
                </a:rPr>
                <a:t>A</a:t>
              </a:r>
              <a:r>
                <a:rPr lang="en-US" sz="3200" dirty="0" smtClean="0">
                  <a:latin typeface="Chiller" pitchFamily="82" charset="0"/>
                </a:rPr>
                <a:t>M</a:t>
              </a:r>
              <a:r>
                <a:rPr lang="en-US" sz="3200" dirty="0" smtClean="0">
                  <a:solidFill>
                    <a:srgbClr val="00B0F0"/>
                  </a:solidFill>
                  <a:latin typeface="Chiller" pitchFamily="82" charset="0"/>
                </a:rPr>
                <a:t>S</a:t>
              </a:r>
              <a:endParaRPr lang="en-US" sz="3200" dirty="0">
                <a:solidFill>
                  <a:srgbClr val="00B0F0"/>
                </a:solidFill>
                <a:latin typeface="Chiller" pitchFamily="82" charset="0"/>
              </a:endParaRPr>
            </a:p>
          </p:txBody>
        </p:sp>
      </p:grpSp>
      <p:pic>
        <p:nvPicPr>
          <p:cNvPr id="8" name="Picture 7" descr="লর্ড ক্লাই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19" y="1752600"/>
            <a:ext cx="2786062" cy="4517938"/>
          </a:xfrm>
          <a:prstGeom prst="rect">
            <a:avLst/>
          </a:prstGeom>
        </p:spPr>
      </p:pic>
      <p:pic>
        <p:nvPicPr>
          <p:cNvPr id="9" name="Picture 8" descr="নবাব সুজা উদ দৌল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319" y="1524000"/>
            <a:ext cx="3866093" cy="4876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119519" y="2743200"/>
            <a:ext cx="1351652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9719" y="3048000"/>
            <a:ext cx="52450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1519" y="914400"/>
            <a:ext cx="5145961" cy="156966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05319" y="5029200"/>
            <a:ext cx="715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385722" y="71735"/>
            <a:ext cx="5429480" cy="999530"/>
            <a:chOff x="6004720" y="224135"/>
            <a:chExt cx="3687761" cy="999530"/>
          </a:xfrm>
        </p:grpSpPr>
        <p:sp>
          <p:nvSpPr>
            <p:cNvPr id="5" name="Rectangle 4"/>
            <p:cNvSpPr/>
            <p:nvPr/>
          </p:nvSpPr>
          <p:spPr>
            <a:xfrm>
              <a:off x="7071518" y="762000"/>
              <a:ext cx="2330199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ইস্ট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ইন্ডিয়া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কোম্পানির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দ্বৈত শাসন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04720" y="224135"/>
              <a:ext cx="2915088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বাংলায়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কোম্পানি ও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ঔপনিবেশিক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শাসন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930481" y="2286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Chiller" pitchFamily="82" charset="0"/>
                </a:rPr>
                <a:t>A</a:t>
              </a:r>
              <a:r>
                <a:rPr lang="en-US" sz="3200" dirty="0" smtClean="0">
                  <a:latin typeface="Chiller" pitchFamily="82" charset="0"/>
                </a:rPr>
                <a:t>M</a:t>
              </a:r>
              <a:r>
                <a:rPr lang="en-US" sz="3200" dirty="0" smtClean="0">
                  <a:solidFill>
                    <a:srgbClr val="00B0F0"/>
                  </a:solidFill>
                  <a:latin typeface="Chiller" pitchFamily="82" charset="0"/>
                </a:rPr>
                <a:t>S</a:t>
              </a:r>
              <a:endParaRPr lang="en-US" sz="3200" dirty="0">
                <a:solidFill>
                  <a:srgbClr val="00B0F0"/>
                </a:solidFill>
                <a:latin typeface="Chiller" pitchFamily="82" charset="0"/>
              </a:endParaRPr>
            </a:p>
          </p:txBody>
        </p:sp>
      </p:grp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3124200"/>
            <a:ext cx="12161838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ইস্ট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ইন্ডিয়া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কোম্পানির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দ্বৈত শাসন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1216183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05319" y="5029200"/>
            <a:ext cx="715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18319" y="2133600"/>
            <a:ext cx="10134600" cy="4343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ক।  দ্বৈত শাসন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বুঝায়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খ। দ্বৈত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ফলাফল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বিবরণ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ছিয়াত্তরের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মন্বন্তর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6319" y="1371600"/>
            <a:ext cx="459698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ইস্ট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ইন্ডিয়া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কোম্পানির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দ্বৈত শাসন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524271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1নং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547519" y="76200"/>
            <a:ext cx="5181600" cy="1219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ক। দ্বৈত শাসন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বুঝায়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519" y="2514600"/>
            <a:ext cx="3733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দ্বৈতশাসনের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হলো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দু’জানের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শাসন। 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18319" y="4419600"/>
            <a:ext cx="37338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দ্বৈত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শাসনব্যবস্থা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ছিল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‘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সাংবিধানিক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মুখোশ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’ 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5471319" y="2667000"/>
            <a:ext cx="2971800" cy="365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বাংলার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আইন-শৃঙ্খলা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রক্ষা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ফৌজদারি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বিচার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শান্তিরক্ষা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দৈনন্দিন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প্রশাসন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পরিচালনার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দায়িত্ব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ছিল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বাংলার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নবাবের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হাতে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8900319" y="2667000"/>
            <a:ext cx="2743200" cy="350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কারণ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কোম্পানি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দিউয়ানি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পেলেও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নিজ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হাতে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রাজস্ব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আদায়ের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দায়িত্ব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রেখে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নায়েবে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নাযিম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রেজা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খানের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হাতে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দেয়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365919" y="1447800"/>
            <a:ext cx="9448800" cy="990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বাংলার নবাব+ কোম্পানি=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দ্বৈত শাসন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440451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1নং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56919" y="152400"/>
            <a:ext cx="6934200" cy="1219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ক।  দ্বৈত শাসন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বুঝায়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75919" y="1524000"/>
            <a:ext cx="7696200" cy="5257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১৭৬৫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খ্রিষ্টাব্দে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লর্ড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ক্লাইভ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বাংলার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দিউয়ানি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লাভ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বাংলার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নবাবকে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বৃত্তিভোগীতে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পরিণত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অদ্ভুত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শাসনব্যবস্থা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প্রবর্তন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ইতিহাসে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লর্ড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ক্লাইভের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এ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শাসনকেই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দ্বৈতশাসন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নামে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অভিহিত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দ্বৈতশাসনের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অর্থ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দু’জনের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শাসন। এ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ব্যবস্থায়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নিজামতি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বাংলার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আইন-শৃঙ্খলা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রক্ষা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ফৌজদারি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বিচার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শান্তিরক্ষা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দৈনন্দিন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প্রশাসন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পরিচালনার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দায়িত্ব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ছিল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বাংলার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নবাবের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হাতে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lang="en-US" sz="3600" dirty="0"/>
          </a:p>
        </p:txBody>
      </p:sp>
      <p:pic>
        <p:nvPicPr>
          <p:cNvPr id="5" name="Picture 4" descr="monpura-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19" y="4248150"/>
            <a:ext cx="3810000" cy="2381250"/>
          </a:xfrm>
          <a:prstGeom prst="rect">
            <a:avLst/>
          </a:prstGeom>
        </p:spPr>
      </p:pic>
      <p:pic>
        <p:nvPicPr>
          <p:cNvPr id="8" name="Picture 7" descr="HABIB321-1548161202-ae326c7_xlarge.png"/>
          <p:cNvPicPr>
            <a:picLocks noChangeAspect="1"/>
          </p:cNvPicPr>
          <p:nvPr/>
        </p:nvPicPr>
        <p:blipFill>
          <a:blip r:embed="rId5"/>
          <a:srcRect l="4982" t="3800" r="2562" b="7039"/>
          <a:stretch>
            <a:fillRect/>
          </a:stretch>
        </p:blipFill>
        <p:spPr>
          <a:xfrm>
            <a:off x="289719" y="1295400"/>
            <a:ext cx="3810000" cy="2784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2383</TotalTime>
  <Words>1612</Words>
  <Application>Microsoft Office PowerPoint</Application>
  <PresentationFormat>Custom</PresentationFormat>
  <Paragraphs>97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 Net</dc:creator>
  <cp:lastModifiedBy>Pc Net</cp:lastModifiedBy>
  <cp:revision>270</cp:revision>
  <dcterms:created xsi:type="dcterms:W3CDTF">2019-07-14T12:34:24Z</dcterms:created>
  <dcterms:modified xsi:type="dcterms:W3CDTF">2020-06-07T06:08:36Z</dcterms:modified>
</cp:coreProperties>
</file>