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59" r:id="rId9"/>
    <p:sldId id="267" r:id="rId10"/>
    <p:sldId id="268" r:id="rId11"/>
    <p:sldId id="269" r:id="rId12"/>
    <p:sldId id="270" r:id="rId13"/>
    <p:sldId id="260" r:id="rId14"/>
    <p:sldId id="271" r:id="rId15"/>
    <p:sldId id="272" r:id="rId16"/>
    <p:sldId id="273" r:id="rId17"/>
    <p:sldId id="274" r:id="rId18"/>
    <p:sldId id="276" r:id="rId19"/>
    <p:sldId id="275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C754-6BDC-4C7A-BF74-F49051A2EE7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4FB86A4-5AAA-4707-94E7-3D8F19DCE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6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C754-6BDC-4C7A-BF74-F49051A2EE7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4FB86A4-5AAA-4707-94E7-3D8F19DCE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0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C754-6BDC-4C7A-BF74-F49051A2EE7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4FB86A4-5AAA-4707-94E7-3D8F19DCE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15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C754-6BDC-4C7A-BF74-F49051A2EE7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4FB86A4-5AAA-4707-94E7-3D8F19DCE04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2521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C754-6BDC-4C7A-BF74-F49051A2EE7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4FB86A4-5AAA-4707-94E7-3D8F19DCE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84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C754-6BDC-4C7A-BF74-F49051A2EE7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86A4-5AAA-4707-94E7-3D8F19DCE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58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C754-6BDC-4C7A-BF74-F49051A2EE7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86A4-5AAA-4707-94E7-3D8F19DCE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48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C754-6BDC-4C7A-BF74-F49051A2EE7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86A4-5AAA-4707-94E7-3D8F19DCE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83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EDCC754-6BDC-4C7A-BF74-F49051A2EE7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4FB86A4-5AAA-4707-94E7-3D8F19DCE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C754-6BDC-4C7A-BF74-F49051A2EE7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86A4-5AAA-4707-94E7-3D8F19DCE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C754-6BDC-4C7A-BF74-F49051A2EE7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4FB86A4-5AAA-4707-94E7-3D8F19DCE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4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C754-6BDC-4C7A-BF74-F49051A2EE7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86A4-5AAA-4707-94E7-3D8F19DCE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7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C754-6BDC-4C7A-BF74-F49051A2EE7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86A4-5AAA-4707-94E7-3D8F19DCE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7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C754-6BDC-4C7A-BF74-F49051A2EE7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86A4-5AAA-4707-94E7-3D8F19DCE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C754-6BDC-4C7A-BF74-F49051A2EE7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86A4-5AAA-4707-94E7-3D8F19DCE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8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C754-6BDC-4C7A-BF74-F49051A2EE7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86A4-5AAA-4707-94E7-3D8F19DCE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0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C754-6BDC-4C7A-BF74-F49051A2EE7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86A4-5AAA-4707-94E7-3D8F19DCE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3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CC754-6BDC-4C7A-BF74-F49051A2EE7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B86A4-5AAA-4707-94E7-3D8F19DCE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46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5.jpg"/><Relationship Id="rId7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0A58C-E7CE-4C94-A424-34A7ED9CF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5" y="1688123"/>
            <a:ext cx="11451101" cy="48392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Double Wave 3">
            <a:extLst>
              <a:ext uri="{FF2B5EF4-FFF2-40B4-BE49-F238E27FC236}">
                <a16:creationId xmlns:a16="http://schemas.microsoft.com/office/drawing/2014/main" id="{A8C9D5AF-0FBB-4313-BA69-DACB400EBAEF}"/>
              </a:ext>
            </a:extLst>
          </p:cNvPr>
          <p:cNvSpPr/>
          <p:nvPr/>
        </p:nvSpPr>
        <p:spPr>
          <a:xfrm>
            <a:off x="1209821" y="-126609"/>
            <a:ext cx="10325685" cy="1927274"/>
          </a:xfrm>
          <a:prstGeom prst="doubleWave">
            <a:avLst>
              <a:gd name="adj1" fmla="val 12500"/>
              <a:gd name="adj2" fmla="val -7910"/>
            </a:avLst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বিকাল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777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0CF22A-22BF-4C98-8DDD-978C9382E571}"/>
              </a:ext>
            </a:extLst>
          </p:cNvPr>
          <p:cNvGrpSpPr/>
          <p:nvPr/>
        </p:nvGrpSpPr>
        <p:grpSpPr>
          <a:xfrm>
            <a:off x="464234" y="950263"/>
            <a:ext cx="11591779" cy="5738926"/>
            <a:chOff x="1509069" y="950263"/>
            <a:chExt cx="9173855" cy="57389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FA1716C-D450-4219-9FE2-F4E45F517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069" y="950263"/>
              <a:ext cx="9173855" cy="462054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C04CAD-DE0A-44FD-8BC2-7842845365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55" b="69775"/>
            <a:stretch/>
          </p:blipFill>
          <p:spPr>
            <a:xfrm>
              <a:off x="1509069" y="5570807"/>
              <a:ext cx="9173855" cy="1118382"/>
            </a:xfrm>
            <a:prstGeom prst="rect">
              <a:avLst/>
            </a:prstGeom>
          </p:spPr>
        </p:pic>
      </p:grp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B37746C7-CEA9-4451-82B2-F89576EAF191}"/>
              </a:ext>
            </a:extLst>
          </p:cNvPr>
          <p:cNvSpPr/>
          <p:nvPr/>
        </p:nvSpPr>
        <p:spPr>
          <a:xfrm>
            <a:off x="1434903" y="0"/>
            <a:ext cx="9045528" cy="829994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  তোমরা সকলে মনযোগ দিয়ে পড়।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9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F9035519-1687-4810-A417-9B1D0732526A}"/>
              </a:ext>
            </a:extLst>
          </p:cNvPr>
          <p:cNvSpPr/>
          <p:nvPr/>
        </p:nvSpPr>
        <p:spPr>
          <a:xfrm>
            <a:off x="2593340" y="158187"/>
            <a:ext cx="8342141" cy="829994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Notched Right 2">
            <a:extLst>
              <a:ext uri="{FF2B5EF4-FFF2-40B4-BE49-F238E27FC236}">
                <a16:creationId xmlns:a16="http://schemas.microsoft.com/office/drawing/2014/main" id="{09C613BB-0AE4-46E8-AB24-8E74DF192C63}"/>
              </a:ext>
            </a:extLst>
          </p:cNvPr>
          <p:cNvSpPr/>
          <p:nvPr/>
        </p:nvSpPr>
        <p:spPr>
          <a:xfrm>
            <a:off x="196947" y="1026941"/>
            <a:ext cx="5899053" cy="1659989"/>
          </a:xfrm>
          <a:prstGeom prst="notchedRightArrow">
            <a:avLst/>
          </a:prstGeom>
          <a:solidFill>
            <a:schemeClr val="accent3">
              <a:lumMod val="5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খাবারকে আকর্ষনীয় ও লোভনীয় করতে খাবারে কি মিশানো হয় 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46E08F8-D76B-41EC-82A5-F871C7857D67}"/>
              </a:ext>
            </a:extLst>
          </p:cNvPr>
          <p:cNvGrpSpPr/>
          <p:nvPr/>
        </p:nvGrpSpPr>
        <p:grpSpPr>
          <a:xfrm>
            <a:off x="6372666" y="757113"/>
            <a:ext cx="5819334" cy="1929817"/>
            <a:chOff x="6372666" y="757113"/>
            <a:chExt cx="5819334" cy="1929817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CC819D2F-F520-4172-9C61-D5BB9EE71013}"/>
                </a:ext>
              </a:extLst>
            </p:cNvPr>
            <p:cNvSpPr/>
            <p:nvPr/>
          </p:nvSpPr>
          <p:spPr>
            <a:xfrm>
              <a:off x="6372666" y="1026941"/>
              <a:ext cx="4642337" cy="1659989"/>
            </a:xfrm>
            <a:prstGeom prst="cloud">
              <a:avLst/>
            </a:prstGeom>
            <a:solidFill>
              <a:srgbClr val="002060"/>
            </a:solidFill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কৃত্রিম রঙ মিশানো হয়।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307CAD5-66D9-421D-8147-0CFBD6808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8963" y="757113"/>
              <a:ext cx="2513037" cy="165998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0E4D11ED-21D2-449B-90D2-EE8DEC829A78}"/>
              </a:ext>
            </a:extLst>
          </p:cNvPr>
          <p:cNvSpPr/>
          <p:nvPr/>
        </p:nvSpPr>
        <p:spPr>
          <a:xfrm>
            <a:off x="0" y="2780910"/>
            <a:ext cx="5275385" cy="1659989"/>
          </a:xfrm>
          <a:prstGeom prst="notchedRightArrow">
            <a:avLst/>
          </a:prstGeom>
          <a:solidFill>
            <a:schemeClr val="accent3">
              <a:lumMod val="5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ঙ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মিশানো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?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29CFEA-C9AF-431B-81D6-5ADC1A9B8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74" y="2780910"/>
            <a:ext cx="2370015" cy="14884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2B3378-CD53-49E3-88F1-21915193F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608" y="2780909"/>
            <a:ext cx="2370016" cy="1504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F2C661-3C9D-4118-A286-4CEF2C2B3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42" y="2764449"/>
            <a:ext cx="2179758" cy="1504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6F6E56-B689-4E9F-B9DB-FC1112992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40899"/>
            <a:ext cx="2884659" cy="23573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A606EA-9383-4DD0-9ED4-469A935294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9195" r="17878" b="9093"/>
          <a:stretch/>
        </p:blipFill>
        <p:spPr>
          <a:xfrm>
            <a:off x="2888943" y="4363379"/>
            <a:ext cx="2884660" cy="2512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25E41F-936F-4A29-9AB0-E78BC8C15E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4402139"/>
            <a:ext cx="2886808" cy="24348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0579CF-86D9-4037-B809-F8557C649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81" y="4379838"/>
            <a:ext cx="2847975" cy="22513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2AFBA50-2851-412A-9A71-4901351884F5}"/>
              </a:ext>
            </a:extLst>
          </p:cNvPr>
          <p:cNvSpPr/>
          <p:nvPr/>
        </p:nvSpPr>
        <p:spPr>
          <a:xfrm>
            <a:off x="0" y="59787"/>
            <a:ext cx="2447777" cy="873174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02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AD85338E-A2D0-449E-AEF7-9C2CB4364A8C}"/>
              </a:ext>
            </a:extLst>
          </p:cNvPr>
          <p:cNvSpPr/>
          <p:nvPr/>
        </p:nvSpPr>
        <p:spPr>
          <a:xfrm>
            <a:off x="87924" y="427305"/>
            <a:ext cx="5899053" cy="1941342"/>
          </a:xfrm>
          <a:prstGeom prst="notchedRightArrow">
            <a:avLst/>
          </a:prstGeom>
          <a:solidFill>
            <a:schemeClr val="accent3">
              <a:lumMod val="5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এছাড়া অসাধু ব্যাবসায়ীরা খাবারে আর কি কি মেশায় ?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DE91BC-A86E-40D1-955B-EDA2AE5B7BD5}"/>
              </a:ext>
            </a:extLst>
          </p:cNvPr>
          <p:cNvGrpSpPr/>
          <p:nvPr/>
        </p:nvGrpSpPr>
        <p:grpSpPr>
          <a:xfrm>
            <a:off x="5908432" y="0"/>
            <a:ext cx="6363288" cy="3826412"/>
            <a:chOff x="5908432" y="0"/>
            <a:chExt cx="6363288" cy="3826412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D3AFC38E-A55E-480A-8019-63B67FBD854E}"/>
                </a:ext>
              </a:extLst>
            </p:cNvPr>
            <p:cNvSpPr/>
            <p:nvPr/>
          </p:nvSpPr>
          <p:spPr>
            <a:xfrm>
              <a:off x="5908432" y="0"/>
              <a:ext cx="6363288" cy="3428999"/>
            </a:xfrm>
            <a:prstGeom prst="cloud">
              <a:avLst/>
            </a:prstGeom>
            <a:solidFill>
              <a:srgbClr val="002060"/>
            </a:solidFill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খাদ্য সংরক্ষনের জন্য ফরমালিন এবং ফল পাকানোর জন্য  রাসায়নিক পদার্থ কার্বাইড ব্যবহার করে।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9CC4C3B-DE27-4E07-9696-31D6586AB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8571" y="2125768"/>
              <a:ext cx="2513429" cy="170064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F1B6BE2-2951-4A4F-8D7E-0561760F9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9921" y="0"/>
              <a:ext cx="1402079" cy="212576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79ADD89F-BEFC-4248-966C-4837B1DDF796}"/>
              </a:ext>
            </a:extLst>
          </p:cNvPr>
          <p:cNvSpPr/>
          <p:nvPr/>
        </p:nvSpPr>
        <p:spPr>
          <a:xfrm>
            <a:off x="166468" y="2458328"/>
            <a:ext cx="5899053" cy="1941342"/>
          </a:xfrm>
          <a:prstGeom prst="notchedRightArrow">
            <a:avLst/>
          </a:prstGeom>
          <a:solidFill>
            <a:schemeClr val="accent3">
              <a:lumMod val="5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এসকল ক্ষতিকর পদার্থ খাবারে গ্রহনের হলে মানব দেহের কি কি ক্ষতি হয় 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715A50-FD4E-4F09-87AF-7691DEBF3518}"/>
              </a:ext>
            </a:extLst>
          </p:cNvPr>
          <p:cNvGrpSpPr/>
          <p:nvPr/>
        </p:nvGrpSpPr>
        <p:grpSpPr>
          <a:xfrm>
            <a:off x="91438" y="3369986"/>
            <a:ext cx="11934094" cy="3488014"/>
            <a:chOff x="91438" y="3369986"/>
            <a:chExt cx="11934094" cy="3488014"/>
          </a:xfrm>
        </p:grpSpPr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C6B69D98-6DF0-44FF-9FDB-BB1B252455E9}"/>
                </a:ext>
              </a:extLst>
            </p:cNvPr>
            <p:cNvSpPr/>
            <p:nvPr/>
          </p:nvSpPr>
          <p:spPr>
            <a:xfrm>
              <a:off x="91438" y="4220308"/>
              <a:ext cx="6363288" cy="2637692"/>
            </a:xfrm>
            <a:prstGeom prst="cloud">
              <a:avLst/>
            </a:prstGeom>
            <a:solidFill>
              <a:srgbClr val="002060"/>
            </a:solidFill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এসব ক্ষতিকর পদার্থ মিশ্রিত খাদ্য গ্রহনের ফলে বৃক্ষ(কিডনি)ও যকৃত অকার্যকর হয়ে যেতে পারে এবং ক্যান্সারের মত রোগও হতে পারে।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22C3C1D-3B1B-4C1E-9086-369CBA4B3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4726" y="3369986"/>
              <a:ext cx="2513429" cy="142709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3421F4F-4CA2-4CCC-B077-A827F2FCA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2104" y="3885255"/>
              <a:ext cx="2513428" cy="142709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724A864-FC77-4700-B65B-A09EA11798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06" t="17107" r="7853" b="13830"/>
            <a:stretch/>
          </p:blipFill>
          <p:spPr>
            <a:xfrm>
              <a:off x="6454726" y="4887499"/>
              <a:ext cx="2994074" cy="194236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F843531E-813B-42EB-A299-04D6A233CFA8}"/>
              </a:ext>
            </a:extLst>
          </p:cNvPr>
          <p:cNvSpPr/>
          <p:nvPr/>
        </p:nvSpPr>
        <p:spPr>
          <a:xfrm>
            <a:off x="0" y="59787"/>
            <a:ext cx="2447777" cy="873174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1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E2CB3D-B8EE-4C70-8B4D-1AC35F060D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9"/>
          <a:stretch/>
        </p:blipFill>
        <p:spPr>
          <a:xfrm>
            <a:off x="356381" y="1055078"/>
            <a:ext cx="11479237" cy="5430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1A54F0A2-B89B-466E-93DC-2279B804171B}"/>
              </a:ext>
            </a:extLst>
          </p:cNvPr>
          <p:cNvSpPr/>
          <p:nvPr/>
        </p:nvSpPr>
        <p:spPr>
          <a:xfrm>
            <a:off x="1434903" y="0"/>
            <a:ext cx="9045528" cy="829994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  তোমরা সকলে মনযোগ দিয়ে পড়।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47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90E16AF2-C087-4FAF-8E0E-B152F1DD18B1}"/>
              </a:ext>
            </a:extLst>
          </p:cNvPr>
          <p:cNvSpPr/>
          <p:nvPr/>
        </p:nvSpPr>
        <p:spPr>
          <a:xfrm>
            <a:off x="2785402" y="59787"/>
            <a:ext cx="9045528" cy="886265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এসো পাঠ্যাংশটুকু নিয়ে আরো আলোচনা করি।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8B8E503-4D21-41C3-9F22-27C676F4051C}"/>
              </a:ext>
            </a:extLst>
          </p:cNvPr>
          <p:cNvSpPr/>
          <p:nvPr/>
        </p:nvSpPr>
        <p:spPr>
          <a:xfrm>
            <a:off x="0" y="59787"/>
            <a:ext cx="2447777" cy="873174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Notched Right 3">
            <a:extLst>
              <a:ext uri="{FF2B5EF4-FFF2-40B4-BE49-F238E27FC236}">
                <a16:creationId xmlns:a16="http://schemas.microsoft.com/office/drawing/2014/main" id="{A000C6FE-2F17-4259-9B76-C750505B6FEE}"/>
              </a:ext>
            </a:extLst>
          </p:cNvPr>
          <p:cNvSpPr/>
          <p:nvPr/>
        </p:nvSpPr>
        <p:spPr>
          <a:xfrm>
            <a:off x="196947" y="1102554"/>
            <a:ext cx="4754881" cy="1941342"/>
          </a:xfrm>
          <a:prstGeom prst="notchedRightArrow">
            <a:avLst/>
          </a:prstGeom>
          <a:solidFill>
            <a:schemeClr val="accent3">
              <a:lumMod val="5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জাঙ্কফুড কি ?  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69C32BA-2010-4B04-84EE-CF57FEDB79AB}"/>
              </a:ext>
            </a:extLst>
          </p:cNvPr>
          <p:cNvGrpSpPr/>
          <p:nvPr/>
        </p:nvGrpSpPr>
        <p:grpSpPr>
          <a:xfrm>
            <a:off x="701040" y="946052"/>
            <a:ext cx="10789920" cy="5850525"/>
            <a:chOff x="701040" y="946052"/>
            <a:chExt cx="10789920" cy="5850525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8A5DC4C6-6319-4B13-A867-BF4843FAB071}"/>
                </a:ext>
              </a:extLst>
            </p:cNvPr>
            <p:cNvSpPr/>
            <p:nvPr/>
          </p:nvSpPr>
          <p:spPr>
            <a:xfrm>
              <a:off x="5127672" y="946052"/>
              <a:ext cx="6363288" cy="2637692"/>
            </a:xfrm>
            <a:prstGeom prst="cloud">
              <a:avLst/>
            </a:prstGeom>
            <a:solidFill>
              <a:srgbClr val="002060"/>
            </a:solidFill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জাঙ্কফুড অত্যান্ত সুস্বাধু খাদ্য,কিন্তু সুষম খাদ্য নয়।এরকম খাবার নিয়মিত গ্রহনের ফলে মানব দেহে নানাবিধ রোগ দেখা দেয়।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C7A767-BFFD-4D1A-A980-F496C6F30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" y="3429000"/>
              <a:ext cx="10353821" cy="336757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7922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F9237D67-BDBE-45BB-9C0D-B4C423A78260}"/>
              </a:ext>
            </a:extLst>
          </p:cNvPr>
          <p:cNvSpPr/>
          <p:nvPr/>
        </p:nvSpPr>
        <p:spPr>
          <a:xfrm>
            <a:off x="1688123" y="-21102"/>
            <a:ext cx="5514535" cy="1941342"/>
          </a:xfrm>
          <a:prstGeom prst="notchedRightArrow">
            <a:avLst/>
          </a:prstGeom>
          <a:solidFill>
            <a:schemeClr val="accent3">
              <a:lumMod val="5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 জাঙ্কফুড গুলো কি কি ?  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3C4030-7170-4D59-BE54-AF2C398750A9}"/>
              </a:ext>
            </a:extLst>
          </p:cNvPr>
          <p:cNvGrpSpPr/>
          <p:nvPr/>
        </p:nvGrpSpPr>
        <p:grpSpPr>
          <a:xfrm>
            <a:off x="7791964" y="259151"/>
            <a:ext cx="4328125" cy="2884977"/>
            <a:chOff x="7791964" y="259151"/>
            <a:chExt cx="4328125" cy="28849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9E32F54-8676-4675-8A4E-0CF76BEEE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964" y="259151"/>
              <a:ext cx="4328125" cy="288497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A432D2F-6934-4C1D-99BD-BB4924160975}"/>
                </a:ext>
              </a:extLst>
            </p:cNvPr>
            <p:cNvSpPr/>
            <p:nvPr/>
          </p:nvSpPr>
          <p:spPr>
            <a:xfrm>
              <a:off x="10578905" y="2222695"/>
              <a:ext cx="1541183" cy="787791"/>
            </a:xfrm>
            <a:prstGeom prst="roundRect">
              <a:avLst/>
            </a:prstGeom>
            <a:solidFill>
              <a:srgbClr val="00206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বার্গার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553AC1-E6DE-4E5D-919E-C32F8543D3A1}"/>
              </a:ext>
            </a:extLst>
          </p:cNvPr>
          <p:cNvGrpSpPr/>
          <p:nvPr/>
        </p:nvGrpSpPr>
        <p:grpSpPr>
          <a:xfrm>
            <a:off x="7791964" y="3713871"/>
            <a:ext cx="4328124" cy="3024043"/>
            <a:chOff x="7791964" y="3713871"/>
            <a:chExt cx="4328124" cy="302404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8C9634-2631-4175-9518-412591DCC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964" y="3713871"/>
              <a:ext cx="4328124" cy="302404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4E12854-ECE8-488C-B035-375965EAB786}"/>
                </a:ext>
              </a:extLst>
            </p:cNvPr>
            <p:cNvSpPr/>
            <p:nvPr/>
          </p:nvSpPr>
          <p:spPr>
            <a:xfrm>
              <a:off x="10182665" y="5760718"/>
              <a:ext cx="1541183" cy="787791"/>
            </a:xfrm>
            <a:prstGeom prst="roundRect">
              <a:avLst/>
            </a:prstGeom>
            <a:solidFill>
              <a:srgbClr val="00206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পিজা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F2695E-D226-474E-9583-67096E7EC61D}"/>
              </a:ext>
            </a:extLst>
          </p:cNvPr>
          <p:cNvGrpSpPr/>
          <p:nvPr/>
        </p:nvGrpSpPr>
        <p:grpSpPr>
          <a:xfrm>
            <a:off x="4672012" y="2101361"/>
            <a:ext cx="2847975" cy="4383845"/>
            <a:chOff x="4672012" y="2101361"/>
            <a:chExt cx="2847975" cy="438384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F9939C-8010-466B-A0AC-D6224477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012" y="2101361"/>
              <a:ext cx="2847975" cy="438384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7D6EDFF-D399-4DE3-BEE4-B73B9DE44149}"/>
                </a:ext>
              </a:extLst>
            </p:cNvPr>
            <p:cNvSpPr/>
            <p:nvPr/>
          </p:nvSpPr>
          <p:spPr>
            <a:xfrm>
              <a:off x="5152656" y="5697415"/>
              <a:ext cx="2243068" cy="787791"/>
            </a:xfrm>
            <a:prstGeom prst="roundRect">
              <a:avLst/>
            </a:prstGeom>
            <a:solidFill>
              <a:srgbClr val="00206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কোমল পানীয়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F9D12A-DD12-46FD-8981-6ECAD8D695FB}"/>
              </a:ext>
            </a:extLst>
          </p:cNvPr>
          <p:cNvGrpSpPr/>
          <p:nvPr/>
        </p:nvGrpSpPr>
        <p:grpSpPr>
          <a:xfrm>
            <a:off x="114884" y="4192172"/>
            <a:ext cx="4160888" cy="2505809"/>
            <a:chOff x="71911" y="4192171"/>
            <a:chExt cx="4160888" cy="25058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10E358-176F-4E42-B822-69B896FF4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2" y="4192171"/>
              <a:ext cx="4160887" cy="250580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6A97E2D-AF1A-4790-8024-0FF25903F9C8}"/>
                </a:ext>
              </a:extLst>
            </p:cNvPr>
            <p:cNvSpPr/>
            <p:nvPr/>
          </p:nvSpPr>
          <p:spPr>
            <a:xfrm>
              <a:off x="71911" y="5697415"/>
              <a:ext cx="2150783" cy="923191"/>
            </a:xfrm>
            <a:prstGeom prst="roundRect">
              <a:avLst/>
            </a:prstGeom>
            <a:solidFill>
              <a:srgbClr val="00206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ফ্রাইড চিকেন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9602E6-E34D-48ED-8362-6E087D5CEADD}"/>
              </a:ext>
            </a:extLst>
          </p:cNvPr>
          <p:cNvGrpSpPr/>
          <p:nvPr/>
        </p:nvGrpSpPr>
        <p:grpSpPr>
          <a:xfrm>
            <a:off x="71912" y="1702191"/>
            <a:ext cx="4160887" cy="2335237"/>
            <a:chOff x="71912" y="1702191"/>
            <a:chExt cx="4160887" cy="233523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C7A7E49-2042-4F32-A5CB-E1106D3A0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2" y="1702191"/>
              <a:ext cx="4160887" cy="233523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B5B8F03-4B2A-40AE-BC1E-7E4AAB84D893}"/>
                </a:ext>
              </a:extLst>
            </p:cNvPr>
            <p:cNvSpPr/>
            <p:nvPr/>
          </p:nvSpPr>
          <p:spPr>
            <a:xfrm>
              <a:off x="2629081" y="3249637"/>
              <a:ext cx="1541183" cy="787791"/>
            </a:xfrm>
            <a:prstGeom prst="roundRect">
              <a:avLst/>
            </a:prstGeom>
            <a:solidFill>
              <a:srgbClr val="00206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চিপস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D04EDB7F-AF80-44F3-8BE1-0EB4B07C80CA}"/>
              </a:ext>
            </a:extLst>
          </p:cNvPr>
          <p:cNvSpPr/>
          <p:nvPr/>
        </p:nvSpPr>
        <p:spPr>
          <a:xfrm>
            <a:off x="0" y="59787"/>
            <a:ext cx="2447777" cy="873174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1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21CE723-F9DD-476D-A2BE-F268296DDA17}"/>
              </a:ext>
            </a:extLst>
          </p:cNvPr>
          <p:cNvSpPr/>
          <p:nvPr/>
        </p:nvSpPr>
        <p:spPr>
          <a:xfrm>
            <a:off x="0" y="59787"/>
            <a:ext cx="2447777" cy="873174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Notched Right 2">
            <a:extLst>
              <a:ext uri="{FF2B5EF4-FFF2-40B4-BE49-F238E27FC236}">
                <a16:creationId xmlns:a16="http://schemas.microsoft.com/office/drawing/2014/main" id="{1E2EA9EE-2671-401A-93B1-B78D4FDAC0DA}"/>
              </a:ext>
            </a:extLst>
          </p:cNvPr>
          <p:cNvSpPr/>
          <p:nvPr/>
        </p:nvSpPr>
        <p:spPr>
          <a:xfrm>
            <a:off x="1688123" y="-21102"/>
            <a:ext cx="5514535" cy="1941342"/>
          </a:xfrm>
          <a:prstGeom prst="notchedRightArrow">
            <a:avLst/>
          </a:prstGeom>
          <a:solidFill>
            <a:schemeClr val="accent3">
              <a:lumMod val="5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স্বাস্থের জন্য ক্ষতিকর জাঙ্কফুডে কি কি থাকে ?   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82991F8-D1B1-47F9-8B4E-F939584EDC8E}"/>
              </a:ext>
            </a:extLst>
          </p:cNvPr>
          <p:cNvGrpSpPr/>
          <p:nvPr/>
        </p:nvGrpSpPr>
        <p:grpSpPr>
          <a:xfrm>
            <a:off x="250875" y="84405"/>
            <a:ext cx="11690250" cy="6773595"/>
            <a:chOff x="323558" y="84405"/>
            <a:chExt cx="11690250" cy="677359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534FF74-E676-450B-9565-8ED52344F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7740" y="4718070"/>
              <a:ext cx="4586067" cy="213993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8" name="Cloud 17">
              <a:extLst>
                <a:ext uri="{FF2B5EF4-FFF2-40B4-BE49-F238E27FC236}">
                  <a16:creationId xmlns:a16="http://schemas.microsoft.com/office/drawing/2014/main" id="{EC7EF6F4-CCDA-4AB9-81A9-1B29FC43E2EC}"/>
                </a:ext>
              </a:extLst>
            </p:cNvPr>
            <p:cNvSpPr/>
            <p:nvPr/>
          </p:nvSpPr>
          <p:spPr>
            <a:xfrm>
              <a:off x="323558" y="1874519"/>
              <a:ext cx="6654018" cy="4410222"/>
            </a:xfrm>
            <a:prstGeom prst="cloud">
              <a:avLst/>
            </a:prstGeom>
            <a:solidFill>
              <a:srgbClr val="002060"/>
            </a:solidFill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জাঙ্কফুডে অত্যধিক পরিমানে চিনি,লবন ও চর্বি থাকে,যার আধিক্য আমাদের শরীরের নানাবিধ ক্ষতি করে। 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3BD3F67-8F3C-4834-8BE6-F50A4D2AF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7741" y="84405"/>
              <a:ext cx="4586067" cy="228935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59E8A74-AC9C-42FC-85D0-4AC007F5D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7740" y="2426514"/>
              <a:ext cx="4586067" cy="213993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72577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12170BA-AA6D-4FB6-9152-A744A592C481}"/>
              </a:ext>
            </a:extLst>
          </p:cNvPr>
          <p:cNvSpPr/>
          <p:nvPr/>
        </p:nvSpPr>
        <p:spPr>
          <a:xfrm>
            <a:off x="0" y="59787"/>
            <a:ext cx="2447777" cy="873174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Notched Right 2">
            <a:extLst>
              <a:ext uri="{FF2B5EF4-FFF2-40B4-BE49-F238E27FC236}">
                <a16:creationId xmlns:a16="http://schemas.microsoft.com/office/drawing/2014/main" id="{FB2F9172-53A6-43FA-9290-31EE23C89228}"/>
              </a:ext>
            </a:extLst>
          </p:cNvPr>
          <p:cNvSpPr/>
          <p:nvPr/>
        </p:nvSpPr>
        <p:spPr>
          <a:xfrm>
            <a:off x="1688123" y="-21102"/>
            <a:ext cx="5514535" cy="1941342"/>
          </a:xfrm>
          <a:prstGeom prst="notchedRightArrow">
            <a:avLst/>
          </a:prstGeom>
          <a:solidFill>
            <a:schemeClr val="accent3">
              <a:lumMod val="5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 জাঙ্কফুড খেলে আমাদের কি কি সমস্যা হতে পারে ?   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783E3C-B242-4D9C-8717-164B07906DE0}"/>
              </a:ext>
            </a:extLst>
          </p:cNvPr>
          <p:cNvGrpSpPr/>
          <p:nvPr/>
        </p:nvGrpSpPr>
        <p:grpSpPr>
          <a:xfrm>
            <a:off x="-71510" y="174528"/>
            <a:ext cx="12263509" cy="6906358"/>
            <a:chOff x="-71510" y="174528"/>
            <a:chExt cx="12263509" cy="6906358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963C891C-EE37-4C1E-8BAD-BF22B37EE25A}"/>
                </a:ext>
              </a:extLst>
            </p:cNvPr>
            <p:cNvSpPr/>
            <p:nvPr/>
          </p:nvSpPr>
          <p:spPr>
            <a:xfrm>
              <a:off x="-71510" y="1582615"/>
              <a:ext cx="6654018" cy="4410222"/>
            </a:xfrm>
            <a:prstGeom prst="cloud">
              <a:avLst/>
            </a:prstGeom>
            <a:solidFill>
              <a:srgbClr val="002060"/>
            </a:solidFill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সাধারন খাবারের বদলে নিয়মিত জাঙ্কফুড খেলে পুষ্টিহীনতা,অতিরিক্ত ওজন বৃদ্ধি বা মোটা হয়ে যাওয়া ইত্যাদি সমস্যা হতে পারে। 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2D2B87-0F55-461D-B6B9-C92DDBDE4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0631" y="174528"/>
              <a:ext cx="3921367" cy="262010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00FF04-4ED3-4C36-8676-64D30E18D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464" y="2794636"/>
              <a:ext cx="5514535" cy="428625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67314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DD7607D-C35E-46CD-AB34-BB75EC0ACA34}"/>
              </a:ext>
            </a:extLst>
          </p:cNvPr>
          <p:cNvGrpSpPr/>
          <p:nvPr/>
        </p:nvGrpSpPr>
        <p:grpSpPr>
          <a:xfrm>
            <a:off x="773724" y="815926"/>
            <a:ext cx="11057206" cy="6577306"/>
            <a:chOff x="773724" y="815926"/>
            <a:chExt cx="11057206" cy="65773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75E9B3-5A29-438D-93AB-24CC8A90E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724" y="815926"/>
              <a:ext cx="11057206" cy="355912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81F44A-20D3-4B95-8948-F143E1679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19" b="-15947"/>
            <a:stretch/>
          </p:blipFill>
          <p:spPr>
            <a:xfrm>
              <a:off x="773724" y="4375051"/>
              <a:ext cx="11057206" cy="3018181"/>
            </a:xfrm>
            <a:prstGeom prst="rect">
              <a:avLst/>
            </a:prstGeom>
          </p:spPr>
        </p:pic>
      </p:grp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8D27DA43-4CEC-437E-8044-7B12CF3C4B89}"/>
              </a:ext>
            </a:extLst>
          </p:cNvPr>
          <p:cNvSpPr/>
          <p:nvPr/>
        </p:nvSpPr>
        <p:spPr>
          <a:xfrm>
            <a:off x="773724" y="59787"/>
            <a:ext cx="10297552" cy="756139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সকলে মনযোগ দিয়ে নিচের অংশটুকু পড়।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73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129A2B0-1CA6-42D1-8F55-E72DBC6783BF}"/>
              </a:ext>
            </a:extLst>
          </p:cNvPr>
          <p:cNvSpPr/>
          <p:nvPr/>
        </p:nvSpPr>
        <p:spPr>
          <a:xfrm>
            <a:off x="168813" y="112542"/>
            <a:ext cx="2180492" cy="75965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E2C2F0FB-02AE-4184-8964-859AAB2C10B7}"/>
              </a:ext>
            </a:extLst>
          </p:cNvPr>
          <p:cNvSpPr/>
          <p:nvPr/>
        </p:nvSpPr>
        <p:spPr>
          <a:xfrm>
            <a:off x="2869809" y="56271"/>
            <a:ext cx="9153378" cy="689317"/>
          </a:xfrm>
          <a:prstGeom prst="flowChartTerminator">
            <a:avLst/>
          </a:prstGeom>
          <a:solidFill>
            <a:schemeClr val="accent3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নিজের অভিজ্ঞতা এবং আলোচ্য পাঠের আলোকে নিচের ছকটি পুরন কর।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F48DF7-FA9F-4656-ACEF-363CD32DDDCD}"/>
              </a:ext>
            </a:extLst>
          </p:cNvPr>
          <p:cNvGrpSpPr/>
          <p:nvPr/>
        </p:nvGrpSpPr>
        <p:grpSpPr>
          <a:xfrm>
            <a:off x="529883" y="1055077"/>
            <a:ext cx="11132234" cy="5746651"/>
            <a:chOff x="529883" y="1055077"/>
            <a:chExt cx="11132234" cy="574665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EFFB30-6ACB-44B5-BF30-712C24C38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68"/>
            <a:stretch/>
          </p:blipFill>
          <p:spPr>
            <a:xfrm>
              <a:off x="534572" y="1055077"/>
              <a:ext cx="11127545" cy="237392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419DD1-C2BE-46C1-A94E-6358C7E667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15"/>
            <a:stretch/>
          </p:blipFill>
          <p:spPr>
            <a:xfrm>
              <a:off x="529883" y="3429000"/>
              <a:ext cx="11127545" cy="3372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589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>
            <a:extLst>
              <a:ext uri="{FF2B5EF4-FFF2-40B4-BE49-F238E27FC236}">
                <a16:creationId xmlns:a16="http://schemas.microsoft.com/office/drawing/2014/main" id="{925E83FB-A912-429F-B52E-3DFAE83A7645}"/>
              </a:ext>
            </a:extLst>
          </p:cNvPr>
          <p:cNvSpPr/>
          <p:nvPr/>
        </p:nvSpPr>
        <p:spPr>
          <a:xfrm>
            <a:off x="450164" y="1083212"/>
            <a:ext cx="4009293" cy="4375054"/>
          </a:xfrm>
          <a:prstGeom prst="teardrop">
            <a:avLst>
              <a:gd name="adj" fmla="val 120974"/>
            </a:avLst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E2F74B21-9F15-4B13-B297-A3D6462A32D0}"/>
              </a:ext>
            </a:extLst>
          </p:cNvPr>
          <p:cNvSpPr/>
          <p:nvPr/>
        </p:nvSpPr>
        <p:spPr>
          <a:xfrm>
            <a:off x="5022167" y="1828801"/>
            <a:ext cx="7169833" cy="5029200"/>
          </a:xfrm>
          <a:prstGeom prst="cloud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শাহজাহান মোল্লা</a:t>
            </a:r>
          </a:p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বড়াব্দা শাহ সপ্রাবি</a:t>
            </a:r>
          </a:p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চুনারুঘাট,হবিগঞ্জ।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81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D1D79C-FCB4-4105-9005-E4C61204D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4" y="-126610"/>
            <a:ext cx="11760591" cy="6689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Double Wave 3">
            <a:extLst>
              <a:ext uri="{FF2B5EF4-FFF2-40B4-BE49-F238E27FC236}">
                <a16:creationId xmlns:a16="http://schemas.microsoft.com/office/drawing/2014/main" id="{E58F8986-CB4C-4244-B4B3-A06F4A1D829F}"/>
              </a:ext>
            </a:extLst>
          </p:cNvPr>
          <p:cNvSpPr/>
          <p:nvPr/>
        </p:nvSpPr>
        <p:spPr>
          <a:xfrm>
            <a:off x="6096000" y="4178105"/>
            <a:ext cx="5880295" cy="1716258"/>
          </a:xfrm>
          <a:prstGeom prst="doubleWave">
            <a:avLst>
              <a:gd name="adj1" fmla="val 9529"/>
              <a:gd name="adj2" fmla="val -1290"/>
            </a:avLst>
          </a:prstGeom>
          <a:solidFill>
            <a:schemeClr val="tx2">
              <a:lumMod val="1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সবাই ভাল থেক।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91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AD44E425-F1EE-4354-B9D8-204439A6480C}"/>
              </a:ext>
            </a:extLst>
          </p:cNvPr>
          <p:cNvSpPr/>
          <p:nvPr/>
        </p:nvSpPr>
        <p:spPr>
          <a:xfrm>
            <a:off x="140676" y="1199270"/>
            <a:ext cx="4515730" cy="3953021"/>
          </a:xfrm>
          <a:prstGeom prst="verticalScroll">
            <a:avLst/>
          </a:prstGeom>
          <a:solidFill>
            <a:srgbClr val="00B05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6B22AE7F-FC05-4415-BBBC-7877EE675FF4}"/>
              </a:ext>
            </a:extLst>
          </p:cNvPr>
          <p:cNvSpPr/>
          <p:nvPr/>
        </p:nvSpPr>
        <p:spPr>
          <a:xfrm>
            <a:off x="5233182" y="2293035"/>
            <a:ext cx="6818142" cy="4206238"/>
          </a:xfrm>
          <a:prstGeom prst="bevel">
            <a:avLst>
              <a:gd name="adj" fmla="val 6145"/>
            </a:avLst>
          </a:prstGeom>
          <a:solidFill>
            <a:schemeClr val="accent5">
              <a:lumMod val="50000"/>
            </a:schemeClr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বিজ্ঞান</a:t>
            </a:r>
          </a:p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শ্রেনিঃপঞ্চম</a:t>
            </a:r>
          </a:p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সময়ঃ৩৫ মিনিট</a:t>
            </a: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516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C940F203-C2BE-4C09-B21F-042F5FD9EFED}"/>
              </a:ext>
            </a:extLst>
          </p:cNvPr>
          <p:cNvSpPr/>
          <p:nvPr/>
        </p:nvSpPr>
        <p:spPr>
          <a:xfrm>
            <a:off x="112541" y="126609"/>
            <a:ext cx="5697417" cy="759655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41801-1926-4E00-9A84-D2790C9FB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28" y="906340"/>
            <a:ext cx="2779986" cy="56627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D58AD8-5428-42AE-8B59-CA0283AA6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204" y="2444920"/>
            <a:ext cx="2893255" cy="19759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CC4D5F-0669-4E8E-9FF5-B3C9AFD0C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00" y="126609"/>
            <a:ext cx="2856620" cy="21174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3D2014-DF5E-47B3-991D-8CCFA9E2D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44920"/>
            <a:ext cx="2905419" cy="19651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E7FF3D-ADCD-4468-87D0-916287C5E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00" y="4603947"/>
            <a:ext cx="2856619" cy="19651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4FC9C-D6BC-4B27-AC47-75812AC809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838" y="126609"/>
            <a:ext cx="2856621" cy="21174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CDF387-F99B-415B-BBC2-2EBF7EBDCC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45" y="4603947"/>
            <a:ext cx="2893255" cy="19759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5624AF-359B-481C-84FC-27399B3288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" y="886116"/>
            <a:ext cx="3155781" cy="17476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DE42E4-94D0-4E27-B5A3-917BE8584D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32" y="4766018"/>
            <a:ext cx="3198935" cy="20516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FFE77E5-144E-4002-A936-0F542274B4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4035"/>
            <a:ext cx="3155781" cy="20516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6986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44FB68D8-7C67-40D1-99F8-92F151EA83A4}"/>
              </a:ext>
            </a:extLst>
          </p:cNvPr>
          <p:cNvSpPr/>
          <p:nvPr/>
        </p:nvSpPr>
        <p:spPr>
          <a:xfrm>
            <a:off x="253217" y="189913"/>
            <a:ext cx="5303521" cy="935502"/>
          </a:xfrm>
          <a:prstGeom prst="bevel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দেখলাম ?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E617B660-7343-4D9B-9D5A-9A19A63ECB1B}"/>
              </a:ext>
            </a:extLst>
          </p:cNvPr>
          <p:cNvSpPr/>
          <p:nvPr/>
        </p:nvSpPr>
        <p:spPr>
          <a:xfrm>
            <a:off x="6203852" y="1"/>
            <a:ext cx="5734931" cy="1871002"/>
          </a:xfrm>
          <a:prstGeom prst="cloud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বিভিন্ন রকম সুস্বাধু খাবারের ছবি দেখলাম।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B8FE74DF-3BB8-4479-AB17-4CDCC7C27EDA}"/>
              </a:ext>
            </a:extLst>
          </p:cNvPr>
          <p:cNvSpPr/>
          <p:nvPr/>
        </p:nvSpPr>
        <p:spPr>
          <a:xfrm>
            <a:off x="253217" y="2493498"/>
            <a:ext cx="5303521" cy="935502"/>
          </a:xfrm>
          <a:prstGeom prst="bevel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এসব খাবারে কি আছে ?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CC3CF860-D976-4C62-B77D-E8EEB1280540}"/>
              </a:ext>
            </a:extLst>
          </p:cNvPr>
          <p:cNvSpPr/>
          <p:nvPr/>
        </p:nvSpPr>
        <p:spPr>
          <a:xfrm>
            <a:off x="5990492" y="2025748"/>
            <a:ext cx="5734931" cy="1871002"/>
          </a:xfrm>
          <a:prstGeom prst="cloud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এসকল খাবারে  কৃত্রিম রং,ক্ষতিকর রাসায়নিক পদার্থ এবং অতিরিক্ত চর্বি রয়েছে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56E7F79E-49B2-4E67-9971-B35A8096936A}"/>
              </a:ext>
            </a:extLst>
          </p:cNvPr>
          <p:cNvSpPr/>
          <p:nvPr/>
        </p:nvSpPr>
        <p:spPr>
          <a:xfrm>
            <a:off x="253217" y="4657578"/>
            <a:ext cx="5734931" cy="935502"/>
          </a:xfrm>
          <a:prstGeom prst="bevel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এসব খাবার মানব দেহের কি ক্ষতি করে ? 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3CEC232A-8D15-4238-A093-38AA05680AC5}"/>
              </a:ext>
            </a:extLst>
          </p:cNvPr>
          <p:cNvSpPr/>
          <p:nvPr/>
        </p:nvSpPr>
        <p:spPr>
          <a:xfrm>
            <a:off x="6203852" y="3896751"/>
            <a:ext cx="5988148" cy="2827606"/>
          </a:xfrm>
          <a:prstGeom prst="cloud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এসকল খাবার মানব দেহের মারাত্মক ক্ষতি করে এছাড়া কিডনি,যকৃত রোগ এবং ক্যান্সারের মত মারাত্মক রোগ হতে পারে।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8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01D67476-771A-4513-B86A-5905C4C368D4}"/>
              </a:ext>
            </a:extLst>
          </p:cNvPr>
          <p:cNvSpPr/>
          <p:nvPr/>
        </p:nvSpPr>
        <p:spPr>
          <a:xfrm>
            <a:off x="0" y="165296"/>
            <a:ext cx="4515730" cy="2321169"/>
          </a:xfrm>
          <a:prstGeom prst="verticalScroll">
            <a:avLst/>
          </a:prstGeom>
          <a:solidFill>
            <a:srgbClr val="00B05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C2E06904-1119-447D-AB82-4A7C6A38033A}"/>
              </a:ext>
            </a:extLst>
          </p:cNvPr>
          <p:cNvSpPr/>
          <p:nvPr/>
        </p:nvSpPr>
        <p:spPr>
          <a:xfrm>
            <a:off x="5190978" y="1325881"/>
            <a:ext cx="6818142" cy="4206238"/>
          </a:xfrm>
          <a:prstGeom prst="bevel">
            <a:avLst>
              <a:gd name="adj" fmla="val 6145"/>
            </a:avLst>
          </a:prstGeom>
          <a:solidFill>
            <a:schemeClr val="accent5">
              <a:lumMod val="50000"/>
            </a:schemeClr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পাঠঃসুস্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অধ্যায়ঃ০৬</a:t>
            </a: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শঃ৩-যেসকল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ত। 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B84E7-40E8-4CFD-84B8-078D539D1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644726"/>
            <a:ext cx="4698609" cy="19652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30AE00-ACB5-4491-87B2-058E2023B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4783014"/>
            <a:ext cx="4698609" cy="20749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50183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F45CF15-8715-494D-83C8-F51534CD1E88}"/>
              </a:ext>
            </a:extLst>
          </p:cNvPr>
          <p:cNvSpPr/>
          <p:nvPr/>
        </p:nvSpPr>
        <p:spPr>
          <a:xfrm>
            <a:off x="464234" y="154745"/>
            <a:ext cx="4290646" cy="1097280"/>
          </a:xfrm>
          <a:prstGeom prst="ellipse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E36015A-5D78-42B9-A4C2-26A48067AAB2}"/>
              </a:ext>
            </a:extLst>
          </p:cNvPr>
          <p:cNvSpPr/>
          <p:nvPr/>
        </p:nvSpPr>
        <p:spPr>
          <a:xfrm>
            <a:off x="5050302" y="98474"/>
            <a:ext cx="6822830" cy="1209822"/>
          </a:xfrm>
          <a:prstGeom prst="rightArrow">
            <a:avLst>
              <a:gd name="adj1" fmla="val 75581"/>
              <a:gd name="adj2" fmla="val 50000"/>
            </a:avLst>
          </a:prstGeom>
          <a:solidFill>
            <a:schemeClr val="accent5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শিক্ষার্থীরা-----------------------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513B69DE-3CB9-4E29-A953-6C44C74B4814}"/>
              </a:ext>
            </a:extLst>
          </p:cNvPr>
          <p:cNvSpPr/>
          <p:nvPr/>
        </p:nvSpPr>
        <p:spPr>
          <a:xfrm>
            <a:off x="633046" y="2264898"/>
            <a:ext cx="11437034" cy="4149969"/>
          </a:xfrm>
          <a:prstGeom prst="frame">
            <a:avLst>
              <a:gd name="adj1" fmla="val 334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৮’৩’১ কৃত্রিম রঙ ব্যবহার করা খাদ্যের নাম বলতে পারবে।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৮’৩’২  যেসব খাদ্যে রাসায়নিক দ্রব্য  মিশানো হয় তাদের নাম বলতে পারবে।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৮’৩’৩  খাদ্যে কৃত্রিম রঙ ওরাসায়নিক দ্রব্যের ব্যবহারের ক্ষতিকর দিক বর্ননা করতে পারবে।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৮’৩’৪  রাসায়নিক দ্রব্য ব্যবহার করে ফল পাকানোর অপকারিতা বলতে পারবে।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৮’৪’১  জাঙ্কফুড(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junk food)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816977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9CAB72-2A34-4825-92D9-ECC6F113E776}"/>
              </a:ext>
            </a:extLst>
          </p:cNvPr>
          <p:cNvGrpSpPr/>
          <p:nvPr/>
        </p:nvGrpSpPr>
        <p:grpSpPr>
          <a:xfrm>
            <a:off x="464234" y="950263"/>
            <a:ext cx="11591779" cy="5738926"/>
            <a:chOff x="1509069" y="950263"/>
            <a:chExt cx="9173855" cy="57389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ABA0201-BC2C-49D0-96E6-12F45BF7E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069" y="950263"/>
              <a:ext cx="9173855" cy="462054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8901B2D-40E1-4B5B-9B4D-D1A43D44D3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55" b="69775"/>
            <a:stretch/>
          </p:blipFill>
          <p:spPr>
            <a:xfrm>
              <a:off x="1509069" y="5570807"/>
              <a:ext cx="9173855" cy="1118382"/>
            </a:xfrm>
            <a:prstGeom prst="rect">
              <a:avLst/>
            </a:prstGeom>
          </p:spPr>
        </p:pic>
      </p:grp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900DC0E0-0AEA-4BAE-A4C9-2C7FE6868489}"/>
              </a:ext>
            </a:extLst>
          </p:cNvPr>
          <p:cNvSpPr/>
          <p:nvPr/>
        </p:nvSpPr>
        <p:spPr>
          <a:xfrm>
            <a:off x="281352" y="120269"/>
            <a:ext cx="5336345" cy="829994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বইয়ের ৪৫ পৃষ্টা খোল।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0C7B27-E028-4A19-8440-F07BF60ECC69}"/>
              </a:ext>
            </a:extLst>
          </p:cNvPr>
          <p:cNvSpPr/>
          <p:nvPr/>
        </p:nvSpPr>
        <p:spPr>
          <a:xfrm>
            <a:off x="6879101" y="120269"/>
            <a:ext cx="5176911" cy="82999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মনযোগ দিয়ে দেখ।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1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C44883-BA40-4D3A-8486-FCF4517AD443}"/>
              </a:ext>
            </a:extLst>
          </p:cNvPr>
          <p:cNvGrpSpPr/>
          <p:nvPr/>
        </p:nvGrpSpPr>
        <p:grpSpPr>
          <a:xfrm>
            <a:off x="464234" y="950263"/>
            <a:ext cx="11591779" cy="5738926"/>
            <a:chOff x="1509069" y="950263"/>
            <a:chExt cx="9173855" cy="57389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18454CC-7BA7-419D-89DB-F4278B6B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069" y="950263"/>
              <a:ext cx="9173855" cy="462054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8C787E9-382F-429A-B168-4B3883FBB3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55" b="69775"/>
            <a:stretch/>
          </p:blipFill>
          <p:spPr>
            <a:xfrm>
              <a:off x="1509069" y="5570807"/>
              <a:ext cx="9173855" cy="1118382"/>
            </a:xfrm>
            <a:prstGeom prst="rect">
              <a:avLst/>
            </a:prstGeom>
          </p:spPr>
        </p:pic>
      </p:grp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7BA6A6C0-5084-426F-B77C-9268405DC25B}"/>
              </a:ext>
            </a:extLst>
          </p:cNvPr>
          <p:cNvSpPr/>
          <p:nvPr/>
        </p:nvSpPr>
        <p:spPr>
          <a:xfrm>
            <a:off x="1434903" y="0"/>
            <a:ext cx="9045528" cy="829994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 আমি পড়ি,তোমরা আমার সাথে আঙ্গুল মিলাও।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6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302</TotalTime>
  <Words>472</Words>
  <Application>Microsoft Office PowerPoint</Application>
  <PresentationFormat>Widescreen</PresentationFormat>
  <Paragraphs>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NikoshBAN</vt:lpstr>
      <vt:lpstr>Trebuchet MS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37</cp:revision>
  <dcterms:created xsi:type="dcterms:W3CDTF">2020-06-06T14:25:24Z</dcterms:created>
  <dcterms:modified xsi:type="dcterms:W3CDTF">2020-06-07T14:59:13Z</dcterms:modified>
</cp:coreProperties>
</file>