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3"/>
  </p:notesMasterIdLst>
  <p:sldIdLst>
    <p:sldId id="379" r:id="rId2"/>
    <p:sldId id="345" r:id="rId3"/>
    <p:sldId id="303" r:id="rId4"/>
    <p:sldId id="382" r:id="rId5"/>
    <p:sldId id="321" r:id="rId6"/>
    <p:sldId id="325" r:id="rId7"/>
    <p:sldId id="326" r:id="rId8"/>
    <p:sldId id="349" r:id="rId9"/>
    <p:sldId id="331" r:id="rId10"/>
    <p:sldId id="384" r:id="rId11"/>
    <p:sldId id="370" r:id="rId12"/>
    <p:sldId id="377" r:id="rId13"/>
    <p:sldId id="376" r:id="rId14"/>
    <p:sldId id="350" r:id="rId15"/>
    <p:sldId id="375" r:id="rId16"/>
    <p:sldId id="332" r:id="rId17"/>
    <p:sldId id="358" r:id="rId18"/>
    <p:sldId id="378" r:id="rId19"/>
    <p:sldId id="359" r:id="rId20"/>
    <p:sldId id="362" r:id="rId21"/>
    <p:sldId id="365" r:id="rId22"/>
    <p:sldId id="366" r:id="rId23"/>
    <p:sldId id="353" r:id="rId24"/>
    <p:sldId id="381" r:id="rId25"/>
    <p:sldId id="369" r:id="rId26"/>
    <p:sldId id="339" r:id="rId27"/>
    <p:sldId id="340" r:id="rId28"/>
    <p:sldId id="341" r:id="rId29"/>
    <p:sldId id="383" r:id="rId30"/>
    <p:sldId id="343" r:id="rId31"/>
    <p:sldId id="385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6" d="100"/>
          <a:sy n="106" d="100"/>
        </p:scale>
        <p:origin x="684" y="-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F73E27-765F-4E07-A198-FB6F16A30FD4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DA330C-566B-47AF-8C01-67E57885018A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en-US" sz="24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ছয়</a:t>
          </a:r>
          <a:r>
            <a:rPr lang="en-US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দফা</a:t>
          </a:r>
          <a:r>
            <a:rPr lang="en-US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দাবি</a:t>
          </a:r>
          <a:endParaRPr lang="en-US" sz="24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4FF1DFAD-CF1E-4499-9F53-55A9FCE1B0F8}" type="parTrans" cxnId="{9142833B-6D27-4570-B37D-A1FC020A24EF}">
      <dgm:prSet/>
      <dgm:spPr/>
      <dgm:t>
        <a:bodyPr/>
        <a:lstStyle/>
        <a:p>
          <a:endParaRPr lang="en-US"/>
        </a:p>
      </dgm:t>
    </dgm:pt>
    <dgm:pt modelId="{C4748330-F7C5-4F06-9A2E-C4F2E919004E}" type="sibTrans" cxnId="{9142833B-6D27-4570-B37D-A1FC020A24EF}">
      <dgm:prSet/>
      <dgm:spPr/>
      <dgm:t>
        <a:bodyPr/>
        <a:lstStyle/>
        <a:p>
          <a:endParaRPr lang="en-US"/>
        </a:p>
      </dgm:t>
    </dgm:pt>
    <dgm:pt modelId="{773D4DEE-4A00-47AC-9A03-EED5E29BDE9F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dirty="0" err="1" smtClean="0">
              <a:latin typeface="NikoshBAN" pitchFamily="2" charset="0"/>
              <a:cs typeface="NikoshBAN" pitchFamily="2" charset="0"/>
            </a:rPr>
            <a:t>পঞ্চম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দফাঃ</a:t>
          </a:r>
          <a:endParaRPr lang="en-US" sz="2400" dirty="0" smtClean="0">
            <a:latin typeface="NikoshBAN" pitchFamily="2" charset="0"/>
            <a:cs typeface="NikoshBAN" pitchFamily="2" charset="0"/>
          </a:endParaRPr>
        </a:p>
        <a:p>
          <a:r>
            <a:rPr lang="en-US" sz="2400" dirty="0" err="1" smtClean="0">
              <a:latin typeface="NikoshBAN" pitchFamily="2" charset="0"/>
              <a:cs typeface="NikoshBAN" pitchFamily="2" charset="0"/>
            </a:rPr>
            <a:t>বৈদেশিক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বাণিজ্য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ও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বৈদেশিক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মুদ্রাবিষয়ক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C2352F6F-837B-4EE1-8DCB-A6DEEBBC95B3}" type="parTrans" cxnId="{EBAA2D0A-A651-44AA-AA4E-19B4D958C1D0}">
      <dgm:prSet/>
      <dgm:spPr/>
      <dgm:t>
        <a:bodyPr/>
        <a:lstStyle/>
        <a:p>
          <a:endParaRPr lang="en-US"/>
        </a:p>
      </dgm:t>
    </dgm:pt>
    <dgm:pt modelId="{ECF6772B-1732-4724-B128-4D7326B00ACD}" type="sibTrans" cxnId="{EBAA2D0A-A651-44AA-AA4E-19B4D958C1D0}">
      <dgm:prSet/>
      <dgm:spPr/>
      <dgm:t>
        <a:bodyPr/>
        <a:lstStyle/>
        <a:p>
          <a:endParaRPr lang="en-US"/>
        </a:p>
      </dgm:t>
    </dgm:pt>
    <dgm:pt modelId="{0BA59B1B-CCC0-4554-B148-BF771A2E6C3D}">
      <dgm:prSet/>
      <dgm:spPr>
        <a:solidFill>
          <a:srgbClr val="00B050"/>
        </a:solidFill>
      </dgm:spPr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চতুর্থ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দফাঃ</a:t>
          </a:r>
          <a:endParaRPr lang="en-US" dirty="0" smtClean="0">
            <a:latin typeface="NikoshBAN" pitchFamily="2" charset="0"/>
            <a:cs typeface="NikoshBAN" pitchFamily="2" charset="0"/>
          </a:endParaRPr>
        </a:p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রাজস্ব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ও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শুল্ক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বিষয়ক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0FD57E0A-7D93-4331-8027-76EF8A2E2936}" type="parTrans" cxnId="{A32C9986-921E-43BB-9717-657A1A78A3C5}">
      <dgm:prSet/>
      <dgm:spPr/>
      <dgm:t>
        <a:bodyPr/>
        <a:lstStyle/>
        <a:p>
          <a:endParaRPr lang="en-US"/>
        </a:p>
      </dgm:t>
    </dgm:pt>
    <dgm:pt modelId="{222209D2-22DA-411C-9096-DA3ABFEEB93A}" type="sibTrans" cxnId="{A32C9986-921E-43BB-9717-657A1A78A3C5}">
      <dgm:prSet/>
      <dgm:spPr/>
      <dgm:t>
        <a:bodyPr/>
        <a:lstStyle/>
        <a:p>
          <a:endParaRPr lang="en-US"/>
        </a:p>
      </dgm:t>
    </dgm:pt>
    <dgm:pt modelId="{BD2CB23D-FCF4-4304-91C0-378E56AD19C0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ষষ্ঠ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দফাঃ</a:t>
          </a:r>
          <a:endParaRPr lang="en-US" dirty="0" smtClean="0">
            <a:latin typeface="NikoshBAN" pitchFamily="2" charset="0"/>
            <a:cs typeface="NikoshBAN" pitchFamily="2" charset="0"/>
          </a:endParaRPr>
        </a:p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প্রতিরক্ষা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বিষয়ক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CBB9A85C-755D-475A-92B3-F3B4F538C3DD}" type="parTrans" cxnId="{536F0781-EEF6-473C-A001-B21AD77A96BA}">
      <dgm:prSet/>
      <dgm:spPr/>
      <dgm:t>
        <a:bodyPr/>
        <a:lstStyle/>
        <a:p>
          <a:endParaRPr lang="en-US"/>
        </a:p>
      </dgm:t>
    </dgm:pt>
    <dgm:pt modelId="{0920DF92-C660-499C-8F67-C1DAA615A258}" type="sibTrans" cxnId="{536F0781-EEF6-473C-A001-B21AD77A96BA}">
      <dgm:prSet/>
      <dgm:spPr/>
      <dgm:t>
        <a:bodyPr/>
        <a:lstStyle/>
        <a:p>
          <a:endParaRPr lang="en-US"/>
        </a:p>
      </dgm:t>
    </dgm:pt>
    <dgm:pt modelId="{BDACA440-5E31-4F34-BB0A-356E4709C053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দ্বিতীয়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দফাঃ</a:t>
          </a:r>
          <a:endParaRPr lang="en-US" dirty="0" smtClean="0">
            <a:latin typeface="NikoshBAN" pitchFamily="2" charset="0"/>
            <a:cs typeface="NikoshBAN" pitchFamily="2" charset="0"/>
          </a:endParaRPr>
        </a:p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কেন্দ্রী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সরকারের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ক্ষমতা</a:t>
          </a:r>
          <a:endParaRPr lang="en-US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3E964FE9-6281-4F5C-9697-5E2D87002B40}" type="parTrans" cxnId="{4A329212-702C-4948-9962-E94BD0234DDD}">
      <dgm:prSet/>
      <dgm:spPr/>
      <dgm:t>
        <a:bodyPr/>
        <a:lstStyle/>
        <a:p>
          <a:endParaRPr lang="en-US"/>
        </a:p>
      </dgm:t>
    </dgm:pt>
    <dgm:pt modelId="{9281DF41-6E9A-4C71-B6C0-12BADCBBC889}" type="sibTrans" cxnId="{4A329212-702C-4948-9962-E94BD0234DDD}">
      <dgm:prSet/>
      <dgm:spPr/>
      <dgm:t>
        <a:bodyPr/>
        <a:lstStyle/>
        <a:p>
          <a:endParaRPr lang="en-US"/>
        </a:p>
      </dgm:t>
    </dgm:pt>
    <dgm:pt modelId="{63B24A1A-9DC7-4D4A-8D3A-3BC73B4A35A7}">
      <dgm:prSet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প্রথম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দফাঃ</a:t>
          </a:r>
          <a:endParaRPr lang="en-US" dirty="0" smtClean="0">
            <a:latin typeface="NikoshBAN" pitchFamily="2" charset="0"/>
            <a:cs typeface="NikoshBAN" pitchFamily="2" charset="0"/>
          </a:endParaRPr>
        </a:p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শাসনতান্ত্রিক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কাঠামো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ও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রাষ্ট্রের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প্রকৃতি</a:t>
          </a:r>
          <a:endParaRPr lang="en-US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10846DE2-5E0F-49FC-BBD3-B8800B421918}" type="parTrans" cxnId="{C2877291-25ED-476B-A234-DCDB3EB4FFF5}">
      <dgm:prSet/>
      <dgm:spPr/>
      <dgm:t>
        <a:bodyPr/>
        <a:lstStyle/>
        <a:p>
          <a:endParaRPr lang="en-US"/>
        </a:p>
      </dgm:t>
    </dgm:pt>
    <dgm:pt modelId="{81523A92-8CA0-4C93-9B0D-8CBEDED65D28}" type="sibTrans" cxnId="{C2877291-25ED-476B-A234-DCDB3EB4FFF5}">
      <dgm:prSet/>
      <dgm:spPr/>
      <dgm:t>
        <a:bodyPr/>
        <a:lstStyle/>
        <a:p>
          <a:endParaRPr lang="en-US"/>
        </a:p>
      </dgm:t>
    </dgm:pt>
    <dgm:pt modelId="{ED371ABF-CC85-48AD-A127-4504559F743A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তৃতীয়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দফাঃ</a:t>
          </a:r>
          <a:endParaRPr lang="en-US" dirty="0" smtClean="0">
            <a:latin typeface="NikoshBAN" pitchFamily="2" charset="0"/>
            <a:cs typeface="NikoshBAN" pitchFamily="2" charset="0"/>
          </a:endParaRPr>
        </a:p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মুদ্রা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ও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অর্থবিষয়ক</a:t>
          </a:r>
          <a:endParaRPr lang="en-US" b="1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4FAAE9F2-CA09-43EA-AE60-61CF13B5EF6F}" type="parTrans" cxnId="{1BC79B07-3984-4460-AB05-08CC86D25158}">
      <dgm:prSet/>
      <dgm:spPr/>
      <dgm:t>
        <a:bodyPr/>
        <a:lstStyle/>
        <a:p>
          <a:endParaRPr lang="en-US"/>
        </a:p>
      </dgm:t>
    </dgm:pt>
    <dgm:pt modelId="{32619FC3-433C-4EA9-8744-87AFCA3A0433}" type="sibTrans" cxnId="{1BC79B07-3984-4460-AB05-08CC86D25158}">
      <dgm:prSet/>
      <dgm:spPr/>
      <dgm:t>
        <a:bodyPr/>
        <a:lstStyle/>
        <a:p>
          <a:endParaRPr lang="en-US"/>
        </a:p>
      </dgm:t>
    </dgm:pt>
    <dgm:pt modelId="{8B790BC4-7A16-4FCD-98BF-BAE92E0DB846}" type="pres">
      <dgm:prSet presAssocID="{C1F73E27-765F-4E07-A198-FB6F16A30FD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CC21FFF-79A4-4B82-A0FA-7B8DD28923B6}" type="pres">
      <dgm:prSet presAssocID="{BADA330C-566B-47AF-8C01-67E57885018A}" presName="centerShape" presStyleLbl="node0" presStyleIdx="0" presStyleCnt="1" custScaleX="129891"/>
      <dgm:spPr/>
      <dgm:t>
        <a:bodyPr/>
        <a:lstStyle/>
        <a:p>
          <a:endParaRPr lang="en-US"/>
        </a:p>
      </dgm:t>
    </dgm:pt>
    <dgm:pt modelId="{29764270-BA30-495D-921F-808C2375E97B}" type="pres">
      <dgm:prSet presAssocID="{10846DE2-5E0F-49FC-BBD3-B8800B421918}" presName="parTrans" presStyleLbl="sibTrans2D1" presStyleIdx="0" presStyleCnt="6"/>
      <dgm:spPr/>
      <dgm:t>
        <a:bodyPr/>
        <a:lstStyle/>
        <a:p>
          <a:endParaRPr lang="en-US"/>
        </a:p>
      </dgm:t>
    </dgm:pt>
    <dgm:pt modelId="{EEBE7213-2D0F-420D-8E71-0574E8DF26E8}" type="pres">
      <dgm:prSet presAssocID="{10846DE2-5E0F-49FC-BBD3-B8800B421918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F03B774D-8D34-4E46-A39D-52231AE960D4}" type="pres">
      <dgm:prSet presAssocID="{63B24A1A-9DC7-4D4A-8D3A-3BC73B4A35A7}" presName="node" presStyleLbl="node1" presStyleIdx="0" presStyleCnt="6" custScaleX="1908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42F56E-A0BB-4BAE-AF26-1388024EBE24}" type="pres">
      <dgm:prSet presAssocID="{3E964FE9-6281-4F5C-9697-5E2D87002B40}" presName="parTrans" presStyleLbl="sibTrans2D1" presStyleIdx="1" presStyleCnt="6"/>
      <dgm:spPr/>
      <dgm:t>
        <a:bodyPr/>
        <a:lstStyle/>
        <a:p>
          <a:endParaRPr lang="en-US"/>
        </a:p>
      </dgm:t>
    </dgm:pt>
    <dgm:pt modelId="{61752EAF-8385-42D9-AAD1-0F289B5885A6}" type="pres">
      <dgm:prSet presAssocID="{3E964FE9-6281-4F5C-9697-5E2D87002B40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5B6C0C32-73FA-4257-8AA9-55F8AFE93B27}" type="pres">
      <dgm:prSet presAssocID="{BDACA440-5E31-4F34-BB0A-356E4709C053}" presName="node" presStyleLbl="node1" presStyleIdx="1" presStyleCnt="6" custScaleX="178567" custRadScaleRad="121830" custRadScaleInc="503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5BB2C5-95A2-497E-B4F9-6D66D8D182C7}" type="pres">
      <dgm:prSet presAssocID="{4FAAE9F2-CA09-43EA-AE60-61CF13B5EF6F}" presName="parTrans" presStyleLbl="sibTrans2D1" presStyleIdx="2" presStyleCnt="6"/>
      <dgm:spPr/>
      <dgm:t>
        <a:bodyPr/>
        <a:lstStyle/>
        <a:p>
          <a:endParaRPr lang="en-US"/>
        </a:p>
      </dgm:t>
    </dgm:pt>
    <dgm:pt modelId="{EF4512EC-4484-4C3B-A19D-016DFD75F40C}" type="pres">
      <dgm:prSet presAssocID="{4FAAE9F2-CA09-43EA-AE60-61CF13B5EF6F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D939EE97-66FF-4E40-98DF-A113177F426D}" type="pres">
      <dgm:prSet presAssocID="{ED371ABF-CC85-48AD-A127-4504559F743A}" presName="node" presStyleLbl="node1" presStyleIdx="2" presStyleCnt="6" custScaleX="182909" custScaleY="95810" custRadScaleRad="139578" custRadScaleInc="-38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58870E-7D22-4AD6-819D-84A19562E965}" type="pres">
      <dgm:prSet presAssocID="{0FD57E0A-7D93-4331-8027-76EF8A2E2936}" presName="parTrans" presStyleLbl="sibTrans2D1" presStyleIdx="3" presStyleCnt="6"/>
      <dgm:spPr/>
      <dgm:t>
        <a:bodyPr/>
        <a:lstStyle/>
        <a:p>
          <a:endParaRPr lang="en-US"/>
        </a:p>
      </dgm:t>
    </dgm:pt>
    <dgm:pt modelId="{8CC55471-3AF8-4649-9B76-BBE785993EDC}" type="pres">
      <dgm:prSet presAssocID="{0FD57E0A-7D93-4331-8027-76EF8A2E2936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E7307A5D-B40C-47D6-84C2-525FC9911CF3}" type="pres">
      <dgm:prSet presAssocID="{0BA59B1B-CCC0-4554-B148-BF771A2E6C3D}" presName="node" presStyleLbl="node1" presStyleIdx="3" presStyleCnt="6" custScaleX="187663" custScaleY="100377" custRadScaleRad="96512" custRadScaleInc="91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5255E4-27E9-4D49-9A1B-8C77BF65F50D}" type="pres">
      <dgm:prSet presAssocID="{C2352F6F-837B-4EE1-8DCB-A6DEEBBC95B3}" presName="parTrans" presStyleLbl="sibTrans2D1" presStyleIdx="4" presStyleCnt="6"/>
      <dgm:spPr/>
      <dgm:t>
        <a:bodyPr/>
        <a:lstStyle/>
        <a:p>
          <a:endParaRPr lang="en-US"/>
        </a:p>
      </dgm:t>
    </dgm:pt>
    <dgm:pt modelId="{D9346AFD-4D51-461E-B6E5-FDF518CCAFBD}" type="pres">
      <dgm:prSet presAssocID="{C2352F6F-837B-4EE1-8DCB-A6DEEBBC95B3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BC3AEAAB-0663-4E3A-8A6B-6F670BA4A66D}" type="pres">
      <dgm:prSet presAssocID="{773D4DEE-4A00-47AC-9A03-EED5E29BDE9F}" presName="node" presStyleLbl="node1" presStyleIdx="4" presStyleCnt="6" custScaleX="186703" custRadScaleRad="126436" custRadScaleInc="477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DA4135-E42B-4082-89B1-563584A3BA1A}" type="pres">
      <dgm:prSet presAssocID="{CBB9A85C-755D-475A-92B3-F3B4F538C3DD}" presName="parTrans" presStyleLbl="sibTrans2D1" presStyleIdx="5" presStyleCnt="6"/>
      <dgm:spPr/>
      <dgm:t>
        <a:bodyPr/>
        <a:lstStyle/>
        <a:p>
          <a:endParaRPr lang="en-US"/>
        </a:p>
      </dgm:t>
    </dgm:pt>
    <dgm:pt modelId="{E5412554-8972-4E75-B422-2F351E464BE0}" type="pres">
      <dgm:prSet presAssocID="{CBB9A85C-755D-475A-92B3-F3B4F538C3DD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7264448F-5AE9-428A-AAC4-6422337CC462}" type="pres">
      <dgm:prSet presAssocID="{BD2CB23D-FCF4-4304-91C0-378E56AD19C0}" presName="node" presStyleLbl="node1" presStyleIdx="5" presStyleCnt="6" custScaleX="187207" custRadScaleRad="127912" custRadScaleInc="-134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081A084-39D2-4CCA-8990-D620E5BDB6C4}" type="presOf" srcId="{BDACA440-5E31-4F34-BB0A-356E4709C053}" destId="{5B6C0C32-73FA-4257-8AA9-55F8AFE93B27}" srcOrd="0" destOrd="0" presId="urn:microsoft.com/office/officeart/2005/8/layout/radial5"/>
    <dgm:cxn modelId="{E2836E5D-516C-46B6-A939-A3290FE355B4}" type="presOf" srcId="{4FAAE9F2-CA09-43EA-AE60-61CF13B5EF6F}" destId="{EF4512EC-4484-4C3B-A19D-016DFD75F40C}" srcOrd="1" destOrd="0" presId="urn:microsoft.com/office/officeart/2005/8/layout/radial5"/>
    <dgm:cxn modelId="{E8C5ABAB-3B08-4F10-A303-B1323CDFCFE0}" type="presOf" srcId="{0FD57E0A-7D93-4331-8027-76EF8A2E2936}" destId="{8CC55471-3AF8-4649-9B76-BBE785993EDC}" srcOrd="1" destOrd="0" presId="urn:microsoft.com/office/officeart/2005/8/layout/radial5"/>
    <dgm:cxn modelId="{B483F7CB-CC14-417D-9E44-8010404E05D2}" type="presOf" srcId="{0FD57E0A-7D93-4331-8027-76EF8A2E2936}" destId="{1458870E-7D22-4AD6-819D-84A19562E965}" srcOrd="0" destOrd="0" presId="urn:microsoft.com/office/officeart/2005/8/layout/radial5"/>
    <dgm:cxn modelId="{A32C9986-921E-43BB-9717-657A1A78A3C5}" srcId="{BADA330C-566B-47AF-8C01-67E57885018A}" destId="{0BA59B1B-CCC0-4554-B148-BF771A2E6C3D}" srcOrd="3" destOrd="0" parTransId="{0FD57E0A-7D93-4331-8027-76EF8A2E2936}" sibTransId="{222209D2-22DA-411C-9096-DA3ABFEEB93A}"/>
    <dgm:cxn modelId="{C2C73274-C45D-4D19-84CE-1A10D1D667E3}" type="presOf" srcId="{10846DE2-5E0F-49FC-BBD3-B8800B421918}" destId="{EEBE7213-2D0F-420D-8E71-0574E8DF26E8}" srcOrd="1" destOrd="0" presId="urn:microsoft.com/office/officeart/2005/8/layout/radial5"/>
    <dgm:cxn modelId="{BEEB8128-1FD3-4B56-A0AD-8C6FB148D328}" type="presOf" srcId="{0BA59B1B-CCC0-4554-B148-BF771A2E6C3D}" destId="{E7307A5D-B40C-47D6-84C2-525FC9911CF3}" srcOrd="0" destOrd="0" presId="urn:microsoft.com/office/officeart/2005/8/layout/radial5"/>
    <dgm:cxn modelId="{536F0781-EEF6-473C-A001-B21AD77A96BA}" srcId="{BADA330C-566B-47AF-8C01-67E57885018A}" destId="{BD2CB23D-FCF4-4304-91C0-378E56AD19C0}" srcOrd="5" destOrd="0" parTransId="{CBB9A85C-755D-475A-92B3-F3B4F538C3DD}" sibTransId="{0920DF92-C660-499C-8F67-C1DAA615A258}"/>
    <dgm:cxn modelId="{EBAA2D0A-A651-44AA-AA4E-19B4D958C1D0}" srcId="{BADA330C-566B-47AF-8C01-67E57885018A}" destId="{773D4DEE-4A00-47AC-9A03-EED5E29BDE9F}" srcOrd="4" destOrd="0" parTransId="{C2352F6F-837B-4EE1-8DCB-A6DEEBBC95B3}" sibTransId="{ECF6772B-1732-4724-B128-4D7326B00ACD}"/>
    <dgm:cxn modelId="{F482EF4B-200D-42E1-9C7E-7110B703E69F}" type="presOf" srcId="{63B24A1A-9DC7-4D4A-8D3A-3BC73B4A35A7}" destId="{F03B774D-8D34-4E46-A39D-52231AE960D4}" srcOrd="0" destOrd="0" presId="urn:microsoft.com/office/officeart/2005/8/layout/radial5"/>
    <dgm:cxn modelId="{C2BFAF3F-F1DE-4777-88F3-4588B43584D0}" type="presOf" srcId="{3E964FE9-6281-4F5C-9697-5E2D87002B40}" destId="{61752EAF-8385-42D9-AAD1-0F289B5885A6}" srcOrd="1" destOrd="0" presId="urn:microsoft.com/office/officeart/2005/8/layout/radial5"/>
    <dgm:cxn modelId="{D11E5882-7946-4556-9A31-DF45E70D4743}" type="presOf" srcId="{3E964FE9-6281-4F5C-9697-5E2D87002B40}" destId="{AD42F56E-A0BB-4BAE-AF26-1388024EBE24}" srcOrd="0" destOrd="0" presId="urn:microsoft.com/office/officeart/2005/8/layout/radial5"/>
    <dgm:cxn modelId="{B85E0CAC-8424-4805-A680-9DB8D1200D38}" type="presOf" srcId="{BD2CB23D-FCF4-4304-91C0-378E56AD19C0}" destId="{7264448F-5AE9-428A-AAC4-6422337CC462}" srcOrd="0" destOrd="0" presId="urn:microsoft.com/office/officeart/2005/8/layout/radial5"/>
    <dgm:cxn modelId="{C2877291-25ED-476B-A234-DCDB3EB4FFF5}" srcId="{BADA330C-566B-47AF-8C01-67E57885018A}" destId="{63B24A1A-9DC7-4D4A-8D3A-3BC73B4A35A7}" srcOrd="0" destOrd="0" parTransId="{10846DE2-5E0F-49FC-BBD3-B8800B421918}" sibTransId="{81523A92-8CA0-4C93-9B0D-8CBEDED65D28}"/>
    <dgm:cxn modelId="{7EDCABBF-0D71-45A3-9F1A-16A001117C7E}" type="presOf" srcId="{C1F73E27-765F-4E07-A198-FB6F16A30FD4}" destId="{8B790BC4-7A16-4FCD-98BF-BAE92E0DB846}" srcOrd="0" destOrd="0" presId="urn:microsoft.com/office/officeart/2005/8/layout/radial5"/>
    <dgm:cxn modelId="{DC3A6731-37A7-4C73-8332-2760248EF720}" type="presOf" srcId="{C2352F6F-837B-4EE1-8DCB-A6DEEBBC95B3}" destId="{CA5255E4-27E9-4D49-9A1B-8C77BF65F50D}" srcOrd="0" destOrd="0" presId="urn:microsoft.com/office/officeart/2005/8/layout/radial5"/>
    <dgm:cxn modelId="{75A034DC-E470-4D14-90CE-832C9678C146}" type="presOf" srcId="{4FAAE9F2-CA09-43EA-AE60-61CF13B5EF6F}" destId="{FF5BB2C5-95A2-497E-B4F9-6D66D8D182C7}" srcOrd="0" destOrd="0" presId="urn:microsoft.com/office/officeart/2005/8/layout/radial5"/>
    <dgm:cxn modelId="{04DA1E78-1C5E-48A9-AF79-76CCE4DEEAE7}" type="presOf" srcId="{BADA330C-566B-47AF-8C01-67E57885018A}" destId="{9CC21FFF-79A4-4B82-A0FA-7B8DD28923B6}" srcOrd="0" destOrd="0" presId="urn:microsoft.com/office/officeart/2005/8/layout/radial5"/>
    <dgm:cxn modelId="{B69030B4-7600-4BBE-A62A-F519589D7F3E}" type="presOf" srcId="{10846DE2-5E0F-49FC-BBD3-B8800B421918}" destId="{29764270-BA30-495D-921F-808C2375E97B}" srcOrd="0" destOrd="0" presId="urn:microsoft.com/office/officeart/2005/8/layout/radial5"/>
    <dgm:cxn modelId="{31EAC84A-8011-4CC7-8FC0-AC90E5F4CAF3}" type="presOf" srcId="{C2352F6F-837B-4EE1-8DCB-A6DEEBBC95B3}" destId="{D9346AFD-4D51-461E-B6E5-FDF518CCAFBD}" srcOrd="1" destOrd="0" presId="urn:microsoft.com/office/officeart/2005/8/layout/radial5"/>
    <dgm:cxn modelId="{BFA07ABC-6862-4DB7-A94A-C370C08DA39B}" type="presOf" srcId="{773D4DEE-4A00-47AC-9A03-EED5E29BDE9F}" destId="{BC3AEAAB-0663-4E3A-8A6B-6F670BA4A66D}" srcOrd="0" destOrd="0" presId="urn:microsoft.com/office/officeart/2005/8/layout/radial5"/>
    <dgm:cxn modelId="{542DA145-E713-4874-AEFB-9C2BAAFDA877}" type="presOf" srcId="{CBB9A85C-755D-475A-92B3-F3B4F538C3DD}" destId="{E5412554-8972-4E75-B422-2F351E464BE0}" srcOrd="1" destOrd="0" presId="urn:microsoft.com/office/officeart/2005/8/layout/radial5"/>
    <dgm:cxn modelId="{D01FE81C-D175-446E-8BAA-2B3ADA4FA7AA}" type="presOf" srcId="{CBB9A85C-755D-475A-92B3-F3B4F538C3DD}" destId="{47DA4135-E42B-4082-89B1-563584A3BA1A}" srcOrd="0" destOrd="0" presId="urn:microsoft.com/office/officeart/2005/8/layout/radial5"/>
    <dgm:cxn modelId="{4A329212-702C-4948-9962-E94BD0234DDD}" srcId="{BADA330C-566B-47AF-8C01-67E57885018A}" destId="{BDACA440-5E31-4F34-BB0A-356E4709C053}" srcOrd="1" destOrd="0" parTransId="{3E964FE9-6281-4F5C-9697-5E2D87002B40}" sibTransId="{9281DF41-6E9A-4C71-B6C0-12BADCBBC889}"/>
    <dgm:cxn modelId="{1BC79B07-3984-4460-AB05-08CC86D25158}" srcId="{BADA330C-566B-47AF-8C01-67E57885018A}" destId="{ED371ABF-CC85-48AD-A127-4504559F743A}" srcOrd="2" destOrd="0" parTransId="{4FAAE9F2-CA09-43EA-AE60-61CF13B5EF6F}" sibTransId="{32619FC3-433C-4EA9-8744-87AFCA3A0433}"/>
    <dgm:cxn modelId="{6F1E095C-5DF4-4050-A604-AE109FD0410F}" type="presOf" srcId="{ED371ABF-CC85-48AD-A127-4504559F743A}" destId="{D939EE97-66FF-4E40-98DF-A113177F426D}" srcOrd="0" destOrd="0" presId="urn:microsoft.com/office/officeart/2005/8/layout/radial5"/>
    <dgm:cxn modelId="{9142833B-6D27-4570-B37D-A1FC020A24EF}" srcId="{C1F73E27-765F-4E07-A198-FB6F16A30FD4}" destId="{BADA330C-566B-47AF-8C01-67E57885018A}" srcOrd="0" destOrd="0" parTransId="{4FF1DFAD-CF1E-4499-9F53-55A9FCE1B0F8}" sibTransId="{C4748330-F7C5-4F06-9A2E-C4F2E919004E}"/>
    <dgm:cxn modelId="{0C45079A-40C4-4850-AF0A-02B3FC510FF6}" type="presParOf" srcId="{8B790BC4-7A16-4FCD-98BF-BAE92E0DB846}" destId="{9CC21FFF-79A4-4B82-A0FA-7B8DD28923B6}" srcOrd="0" destOrd="0" presId="urn:microsoft.com/office/officeart/2005/8/layout/radial5"/>
    <dgm:cxn modelId="{DD0DEBD6-C983-414A-B42E-A8FBCD524BB0}" type="presParOf" srcId="{8B790BC4-7A16-4FCD-98BF-BAE92E0DB846}" destId="{29764270-BA30-495D-921F-808C2375E97B}" srcOrd="1" destOrd="0" presId="urn:microsoft.com/office/officeart/2005/8/layout/radial5"/>
    <dgm:cxn modelId="{8AB8FD45-CCCD-490B-BD28-5363E34DD32F}" type="presParOf" srcId="{29764270-BA30-495D-921F-808C2375E97B}" destId="{EEBE7213-2D0F-420D-8E71-0574E8DF26E8}" srcOrd="0" destOrd="0" presId="urn:microsoft.com/office/officeart/2005/8/layout/radial5"/>
    <dgm:cxn modelId="{9DD654EB-4A7D-4CA5-9B90-0C110783A86A}" type="presParOf" srcId="{8B790BC4-7A16-4FCD-98BF-BAE92E0DB846}" destId="{F03B774D-8D34-4E46-A39D-52231AE960D4}" srcOrd="2" destOrd="0" presId="urn:microsoft.com/office/officeart/2005/8/layout/radial5"/>
    <dgm:cxn modelId="{69CD0C8A-B73D-4E31-8BC4-3330501A60CD}" type="presParOf" srcId="{8B790BC4-7A16-4FCD-98BF-BAE92E0DB846}" destId="{AD42F56E-A0BB-4BAE-AF26-1388024EBE24}" srcOrd="3" destOrd="0" presId="urn:microsoft.com/office/officeart/2005/8/layout/radial5"/>
    <dgm:cxn modelId="{9D458B8B-B592-4151-8618-BCDC7F12AADA}" type="presParOf" srcId="{AD42F56E-A0BB-4BAE-AF26-1388024EBE24}" destId="{61752EAF-8385-42D9-AAD1-0F289B5885A6}" srcOrd="0" destOrd="0" presId="urn:microsoft.com/office/officeart/2005/8/layout/radial5"/>
    <dgm:cxn modelId="{BAF9346A-C447-4D2E-9923-C977C15D6A25}" type="presParOf" srcId="{8B790BC4-7A16-4FCD-98BF-BAE92E0DB846}" destId="{5B6C0C32-73FA-4257-8AA9-55F8AFE93B27}" srcOrd="4" destOrd="0" presId="urn:microsoft.com/office/officeart/2005/8/layout/radial5"/>
    <dgm:cxn modelId="{6315C501-3098-4F02-BE89-014094194C93}" type="presParOf" srcId="{8B790BC4-7A16-4FCD-98BF-BAE92E0DB846}" destId="{FF5BB2C5-95A2-497E-B4F9-6D66D8D182C7}" srcOrd="5" destOrd="0" presId="urn:microsoft.com/office/officeart/2005/8/layout/radial5"/>
    <dgm:cxn modelId="{2B45FD16-9E78-4571-B0CB-5060185BDE78}" type="presParOf" srcId="{FF5BB2C5-95A2-497E-B4F9-6D66D8D182C7}" destId="{EF4512EC-4484-4C3B-A19D-016DFD75F40C}" srcOrd="0" destOrd="0" presId="urn:microsoft.com/office/officeart/2005/8/layout/radial5"/>
    <dgm:cxn modelId="{1C9EC561-5394-4A64-BB21-A7980F8F6F77}" type="presParOf" srcId="{8B790BC4-7A16-4FCD-98BF-BAE92E0DB846}" destId="{D939EE97-66FF-4E40-98DF-A113177F426D}" srcOrd="6" destOrd="0" presId="urn:microsoft.com/office/officeart/2005/8/layout/radial5"/>
    <dgm:cxn modelId="{B494050E-A6F7-432D-8E60-26740AF9D048}" type="presParOf" srcId="{8B790BC4-7A16-4FCD-98BF-BAE92E0DB846}" destId="{1458870E-7D22-4AD6-819D-84A19562E965}" srcOrd="7" destOrd="0" presId="urn:microsoft.com/office/officeart/2005/8/layout/radial5"/>
    <dgm:cxn modelId="{464E9F6C-884E-4732-8024-0EFD102FA424}" type="presParOf" srcId="{1458870E-7D22-4AD6-819D-84A19562E965}" destId="{8CC55471-3AF8-4649-9B76-BBE785993EDC}" srcOrd="0" destOrd="0" presId="urn:microsoft.com/office/officeart/2005/8/layout/radial5"/>
    <dgm:cxn modelId="{0477E923-FA4B-45AC-B929-A20A88A022C6}" type="presParOf" srcId="{8B790BC4-7A16-4FCD-98BF-BAE92E0DB846}" destId="{E7307A5D-B40C-47D6-84C2-525FC9911CF3}" srcOrd="8" destOrd="0" presId="urn:microsoft.com/office/officeart/2005/8/layout/radial5"/>
    <dgm:cxn modelId="{60ACFA40-B265-44F8-AA0F-714D7771CA28}" type="presParOf" srcId="{8B790BC4-7A16-4FCD-98BF-BAE92E0DB846}" destId="{CA5255E4-27E9-4D49-9A1B-8C77BF65F50D}" srcOrd="9" destOrd="0" presId="urn:microsoft.com/office/officeart/2005/8/layout/radial5"/>
    <dgm:cxn modelId="{B065B6DF-867E-45A7-9C39-DDFC6AD43FC2}" type="presParOf" srcId="{CA5255E4-27E9-4D49-9A1B-8C77BF65F50D}" destId="{D9346AFD-4D51-461E-B6E5-FDF518CCAFBD}" srcOrd="0" destOrd="0" presId="urn:microsoft.com/office/officeart/2005/8/layout/radial5"/>
    <dgm:cxn modelId="{58418AE5-B465-4120-BA5B-B1ADA4CB4ED4}" type="presParOf" srcId="{8B790BC4-7A16-4FCD-98BF-BAE92E0DB846}" destId="{BC3AEAAB-0663-4E3A-8A6B-6F670BA4A66D}" srcOrd="10" destOrd="0" presId="urn:microsoft.com/office/officeart/2005/8/layout/radial5"/>
    <dgm:cxn modelId="{DEC5C9FB-A21B-44BC-B7D6-9401C3AC4DAE}" type="presParOf" srcId="{8B790BC4-7A16-4FCD-98BF-BAE92E0DB846}" destId="{47DA4135-E42B-4082-89B1-563584A3BA1A}" srcOrd="11" destOrd="0" presId="urn:microsoft.com/office/officeart/2005/8/layout/radial5"/>
    <dgm:cxn modelId="{F34A206D-DEB4-465C-AB88-EFD56B38F405}" type="presParOf" srcId="{47DA4135-E42B-4082-89B1-563584A3BA1A}" destId="{E5412554-8972-4E75-B422-2F351E464BE0}" srcOrd="0" destOrd="0" presId="urn:microsoft.com/office/officeart/2005/8/layout/radial5"/>
    <dgm:cxn modelId="{D0BE4190-D0E1-475F-94F1-BD81FE296CD1}" type="presParOf" srcId="{8B790BC4-7A16-4FCD-98BF-BAE92E0DB846}" destId="{7264448F-5AE9-428A-AAC4-6422337CC462}" srcOrd="12" destOrd="0" presId="urn:microsoft.com/office/officeart/2005/8/layout/radial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96936F-36A3-4198-898C-650121804E54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95A003-6830-4AEC-9D26-C8ECBF413A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CF80D-29A5-A847-8CC3-049FCFF23271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8.jpeg"/><Relationship Id="rId4" Type="http://schemas.openxmlformats.org/officeDocument/2006/relationships/image" Target="../media/image1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0" y="1143000"/>
            <a:ext cx="5029200" cy="3810000"/>
          </a:xfr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algn="ctr"/>
            <a:r>
              <a:rPr lang="en-US" sz="7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7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7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7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7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ইকে</a:t>
            </a:r>
            <a:r>
              <a:rPr lang="en-US" sz="7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</a:t>
            </a:r>
            <a:r>
              <a:rPr lang="en-US" sz="7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তম</a:t>
            </a:r>
            <a:endParaRPr lang="en-US" sz="7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5" descr="Agartla Case8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914400" y="1143000"/>
            <a:ext cx="4889500" cy="381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87596515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304800"/>
            <a:ext cx="7848600" cy="838200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ঐতিহাসিক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ছয়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দফা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কর্মসূচির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পটভূমি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524000"/>
            <a:ext cx="11074400" cy="156966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পাকিস্তানের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স্বাধিকার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আন্দোলনের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ইতিহাসে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১৯৬৬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"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ছয়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দফা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'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আন্দোলনের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অপরিসীম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মূলত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ছয়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দফা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পাকিস্তানের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মুক্তির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সনদ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ছয়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দফা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কর্মসূচির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মূলবক্তব্যই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প্রাদেশিক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স্বায়ত্তশাসন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আদায়ের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দাবি</a:t>
            </a:r>
            <a:r>
              <a:rPr lang="en-US" sz="3200" b="1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3505200"/>
            <a:ext cx="11074400" cy="30469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ব্রিটিশ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ঔপনিবেশিক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শোষণ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মুক্তির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মহান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উদ্দেশ্য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সামনে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সমধর্মী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পাকিস্তান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রাষ্ট্রের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হলেও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ললাট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রেখা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শোষণ-বঞ্চনার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দূরীভূত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হয়নি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পশ্চিমা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শাসকগোষ্ঠীর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বাংলাকে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রাজনৈতিক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আর্থ-সামাজিক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সাংস্কৃতিক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শোষণের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কঠিন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নিগড়ে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আবদ্ধ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ফেলে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পরিপ্রেক্ষিতে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১৯৬৬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ছয়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দফা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দাবি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পেশ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১৯৬৬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৫-৬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ফেব্রুয়ারি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লাহোরে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বিরোধীদলীয়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নেতাদের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সম্মেলনে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মুজিবুর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ছয়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দফা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দাবি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উত্থাপন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304800"/>
            <a:ext cx="5181600" cy="838200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ছয়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দফা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কর্মসূচির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পটভূমি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438400" y="1600200"/>
            <a:ext cx="7848600" cy="8382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ছয়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দফা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কর্মসূচির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রাজনৈতিক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পটভূমি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438400" y="2743200"/>
            <a:ext cx="7848600" cy="838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ছয়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দফা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কর্মসূচির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সামাজিক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পটভূমি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438400" y="3733800"/>
            <a:ext cx="7848600" cy="838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ছয়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দফা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কর্মসূচির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অর্থনৈতিক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পটভূমি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438400" y="5029200"/>
            <a:ext cx="7848600" cy="838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ছয়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দফা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কর্মসূচির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সামরিক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পটভূমি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eed\Pictures\নিখিল পাকিস্তান জাতীয় কনফারেন্স আইয়ুব মুজিব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1676400"/>
            <a:ext cx="6833152" cy="4572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66800" y="685800"/>
            <a:ext cx="10363200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নিখিল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পাকিস্তান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কনফারেন্সে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আইয়ুব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খান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মুজিবুর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304800"/>
            <a:ext cx="6858000" cy="715962"/>
          </a:xfrm>
          <a:blipFill>
            <a:blip r:embed="rId2"/>
            <a:tile tx="0" ty="0" sx="100000" sy="100000" flip="none" algn="tl"/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---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need\Pictures\Kufa 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 bwMode="auto">
          <a:xfrm>
            <a:off x="2712155" y="1295400"/>
            <a:ext cx="6812845" cy="353743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810000" y="4953000"/>
            <a:ext cx="4876800" cy="9144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ঐতিহাসিক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ছয়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দফা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উত্থাপন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304800"/>
            <a:ext cx="5486400" cy="838200"/>
          </a:xfr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ছয়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দফা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কর্মসূচি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উপস্থাপন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219200"/>
            <a:ext cx="11277600" cy="526297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বিরূপ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রাজনৈতিক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আর্থ-সামাজিক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বাস্তবতায়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পাকিস্তানের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রাজনীতিবিদ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পশ্চিমা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প্রচন্ডভাবে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বিক্ষুব্ধ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তখনই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কাশ্মির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সমস্যাকে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কেন্দ্র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১৯৬৫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পাক-ভারত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যুদ্ধ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সংগটিত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যুদ্ধ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তৎপরবর্তী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'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তাসখন্দ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ঘোষণাপত্র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'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কেবল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পাকিস্তানে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পশ্চিম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পাকিস্তানের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জনমনে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বিরূপ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প্রতিক্রিয়া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জনমতের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শ্রদ্ধা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রেখে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পশ্চিম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পাকিস্তানের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বিরোধীদলীয়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রাজনীতিবিদগণ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বিষয়ে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আলোচনার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১৯৬৬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৫ ও ৬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ফেব্রুয়ারি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লাহোরে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'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নিখিল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পাকিস্তান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কনফারেন্স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'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আহবান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সম্মেলনে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৭০০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প্রতিনিধি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অংশগ্রহণ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এতে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পাকিস্তানের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প্রতিনিধি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২১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আওয়ামী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লীগের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সম্পাদক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মুজিবুর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রহমানের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নেতৃত্বে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সম্মেলনে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অংশগ্রহণ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সম্মেলনে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মুজিবুর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পাকিস্তানের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স্বায়ত্তশাসনসহ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রাজনৈতিক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আর্থ-সামাজিক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প্রতিরক্ষা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বিষয়ক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দাবি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সংবলিত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'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ছয়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দফা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প্রস্তাব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'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উত্থাপনের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পশ্চিম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পাকিস্তানি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রাজনীতিবিদদের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বিরোধীতায়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ব্যর্থ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অবশেষে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লাহোরে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আহূত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সাংবাদিক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সম্মেলনে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আনুষ্ঠানিকভাবে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কর্মসূচি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'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ছয়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দফা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'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ভিত্তিক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কর্মসূচি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ইতিহাসে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'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ঐতিহাসিক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ছয়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দফা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'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581400" y="304800"/>
            <a:ext cx="5410200" cy="838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5400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ছয়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দফা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কর্মসূচি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অনুমোদন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600200"/>
            <a:ext cx="10972800" cy="45243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১৯৬৬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৭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ফেব্রুয়ারি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ঢাকার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সংবাদপত্রে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ছয়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দফা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ভিত্তিক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কর্মসূচির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সংক্ষিপ্ত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বিবরণ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প্রকাশিত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ছয়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দফা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আওয়ামী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লীগের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প্রবীণ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নেতাদের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কিছুটা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আপত্তি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বিভ্রান্তি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থাকলেও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তরুণ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নেতা-কর্মীরা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সমর্থন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জানায়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তরুণদের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তৎপরতায়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'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বাঙালির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দাবি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ছয়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দফা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',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বাঁচার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দাবি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ছয়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দফা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'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স্লোগানে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ঢাকার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ইমারতসমূহের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দেয়াল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পোস্টারে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পোস্টারে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ছেয়ে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just"/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২১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ফেব্রুয়ারি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আওয়ামী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লীগের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ব্যানারে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মুজিবুর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রহমানের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'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বাঁচার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দাবি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ছয়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দফা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কর্মসূচি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নামক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পুস্তিকা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১৯৬৬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২১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ফেব্রুয়ারি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আওয়ামী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লীগের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ওয়াকিং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কমিটি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১৯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মার্চ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কাউন্সিল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অধিবেশনে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'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ছয়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দফা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'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কর্মসূচি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অনুমোধন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203200" y="609600"/>
          <a:ext cx="11684000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C21FFF-79A4-4B82-A0FA-7B8DD28923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9CC21FFF-79A4-4B82-A0FA-7B8DD28923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9CC21FFF-79A4-4B82-A0FA-7B8DD28923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764270-BA30-495D-921F-808C2375E9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29764270-BA30-495D-921F-808C2375E9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29764270-BA30-495D-921F-808C2375E9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3B774D-8D34-4E46-A39D-52231AE960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dgm id="{F03B774D-8D34-4E46-A39D-52231AE960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F03B774D-8D34-4E46-A39D-52231AE960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D42F56E-A0BB-4BAE-AF26-1388024EBE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AD42F56E-A0BB-4BAE-AF26-1388024EBE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AD42F56E-A0BB-4BAE-AF26-1388024EBE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6C0C32-73FA-4257-8AA9-55F8AFE93B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5B6C0C32-73FA-4257-8AA9-55F8AFE93B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5B6C0C32-73FA-4257-8AA9-55F8AFE93B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5BB2C5-95A2-497E-B4F9-6D66D8D182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FF5BB2C5-95A2-497E-B4F9-6D66D8D182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FF5BB2C5-95A2-497E-B4F9-6D66D8D182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939EE97-66FF-4E40-98DF-A113177F42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D939EE97-66FF-4E40-98DF-A113177F42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D939EE97-66FF-4E40-98DF-A113177F42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58870E-7D22-4AD6-819D-84A19562E9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1458870E-7D22-4AD6-819D-84A19562E9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1458870E-7D22-4AD6-819D-84A19562E9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307A5D-B40C-47D6-84C2-525FC9911C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E7307A5D-B40C-47D6-84C2-525FC9911C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E7307A5D-B40C-47D6-84C2-525FC9911C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A5255E4-27E9-4D49-9A1B-8C77BF65F5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CA5255E4-27E9-4D49-9A1B-8C77BF65F5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CA5255E4-27E9-4D49-9A1B-8C77BF65F5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C3AEAAB-0663-4E3A-8A6B-6F670BA4A6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BC3AEAAB-0663-4E3A-8A6B-6F670BA4A6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BC3AEAAB-0663-4E3A-8A6B-6F670BA4A6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7DA4135-E42B-4082-89B1-563584A3BA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47DA4135-E42B-4082-89B1-563584A3BA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47DA4135-E42B-4082-89B1-563584A3BA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264448F-5AE9-428A-AAC4-6422337CC4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7264448F-5AE9-428A-AAC4-6422337CC4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7264448F-5AE9-428A-AAC4-6422337CC4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10200" y="2133600"/>
            <a:ext cx="1600118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just"/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দফাঃ</a:t>
            </a:r>
            <a:endParaRPr lang="en-US" sz="32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0400" y="533400"/>
            <a:ext cx="6495689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১৯৬৬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ঐতিহাসিক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ছয়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দফা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দাবিসমূহ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2971800"/>
            <a:ext cx="11049000" cy="20621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শাসনতান্ত্রিক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কাঠামো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রাষ্ট্রের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প্রকৃতিঃ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ঐতিহাসিক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লাহোর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প্রস্তাবের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ভিত্তিতে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পাকিস্তানের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শাসনতন্ত্র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রচনা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সত্যিকার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অর্থে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যুক্তঅরাষ্ট্রে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পরিণত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সংসদীয়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পদ্ধতির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প্রদেশগুলো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পূর্ণ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স্বায়ত্তশাসন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সার্বজনীন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প্রাপ্তবয়স্কদের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ভোটাধিকারের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ভিত্তিতে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অনুষ্ঠিত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953000" y="1600200"/>
            <a:ext cx="1760418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just"/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দফাঃ</a:t>
            </a:r>
            <a:endParaRPr lang="en-US" sz="32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2438400"/>
            <a:ext cx="11049000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কেন্দ্রীয়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ক্ষমতাঃ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কেন্দ্রীয়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পরিচালনাধীনে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কেবল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প্রতিরক্ষা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পররাষ্ট্র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অবশিষ্ট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প্রদেশগুলোর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53000" y="762000"/>
            <a:ext cx="1715534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just"/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তৃতীয়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দফাঃ</a:t>
            </a:r>
            <a:endParaRPr lang="en-US" sz="32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524000"/>
            <a:ext cx="11049000" cy="403187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ও 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অর্থবিষয়কঃ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অর্থবিষয়ক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বিকল্প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প্রস্তাব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যথা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পশ্চিম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পাকিস্তানের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দু'টি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সহজ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অবাধ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বিনিময়যোগ্য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পৃথক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অঞ্চলে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স্টেট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পরিচালনার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প্রাদেশিক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ফেডারেল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ব্যাংকের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অধীনে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প্রদেশে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রিজার্ভ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ব্যাংকসহ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চালু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এক্ষেত্রে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শাসনতন্ত্রে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বিধান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অঞ্চলের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অঞ্চলে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পাচার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rot="5400000">
            <a:off x="3581400" y="3886201"/>
            <a:ext cx="48768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04800" y="3048001"/>
            <a:ext cx="5588000" cy="372409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সাখাওয়াত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হোসেন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এ ,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অনার্স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(১০ম </a:t>
            </a:r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),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এম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এ,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জগন্নাথ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বিশ্ববিদ্যালয়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প্রভাষক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ইসলামের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সংস্কৃতি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বিভাগ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আগানগর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ডিগ্রি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বরুড়া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কুমিল্লা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০১৯১৩৭৫৬৮৬৬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Email: shakhawat661983@gmail.com</a:t>
            </a:r>
          </a:p>
        </p:txBody>
      </p:sp>
      <p:pic>
        <p:nvPicPr>
          <p:cNvPr id="1026" name="Picture 2" descr="D:\Shakhawat  All Certificate\10248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1200" y="304800"/>
            <a:ext cx="2641600" cy="25656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2" name="Straight Connector 11"/>
          <p:cNvCxnSpPr/>
          <p:nvPr/>
        </p:nvCxnSpPr>
        <p:spPr>
          <a:xfrm rot="5400000">
            <a:off x="3658393" y="3886200"/>
            <a:ext cx="4876010" cy="79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3758935" y="3886465"/>
            <a:ext cx="4878388" cy="105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477000" y="3200402"/>
            <a:ext cx="5486400" cy="347787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5715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bn-BD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দ্বাদশ</a:t>
            </a:r>
            <a:endParaRPr lang="en-US" sz="3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ইসলামের ইতিহাস ও সংস্কৃতি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পত্র</a:t>
            </a:r>
            <a:endParaRPr lang="en-US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অধ্যায়ঃ ৫ম </a:t>
            </a:r>
            <a:endParaRPr lang="en-US" sz="32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[বাংলার ইতিহাস  (পাকিস্তান আমল)]</a:t>
            </a:r>
          </a:p>
          <a:p>
            <a:r>
              <a:rPr lang="en-US" sz="32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32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০৬/০৬/২০২০</a:t>
            </a:r>
          </a:p>
          <a:p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১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ঘন্টা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সংখ্যাঃ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1৫০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7" name="Picture 2" descr="C:\Users\need\Desktop\Con Ju 2020\IMG_20200121_205418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9144000" y="304800"/>
            <a:ext cx="2286000" cy="26817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Oval 10"/>
          <p:cNvSpPr/>
          <p:nvPr/>
        </p:nvSpPr>
        <p:spPr>
          <a:xfrm>
            <a:off x="4267200" y="381000"/>
            <a:ext cx="3276600" cy="914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  <p:bldP spid="15" grpId="0" build="p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62600" y="1752600"/>
            <a:ext cx="1584088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just"/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চতুর্থ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দফাঃ</a:t>
            </a:r>
            <a:endParaRPr lang="en-US" sz="32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2514600"/>
            <a:ext cx="11049000" cy="20621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রাজস্ব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শুল্ক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বিষয়কঃ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ধার্য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আদায়ের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প্রদেশগুলোর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আদায়কৃত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রাজস্বের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কেন্দ্রীয়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তহবিলে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জমা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এ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মর্মে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রিজার্ভ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ব্যাংকসমূহের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ওপর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বাধ্যতামূলক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বিধান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শাসনতন্তেই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এভাবে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জমাকৃত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অর্থই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ফেডারেল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তহবিল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05400" y="685800"/>
            <a:ext cx="1664238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just"/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পঞ্চম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দফাঃ</a:t>
            </a:r>
            <a:endParaRPr lang="en-US" sz="32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524000"/>
            <a:ext cx="11049000" cy="35394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বৈদেশিক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বাণিজ্য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বৈদেশিক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মুদ্রাবিষয়কঃ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বৈদেশিক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বাণিজ্য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পরিচালনা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বৈদেশিক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নিয়ন্ত্রণ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থাকবে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প্রদেশের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হাতে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অঞ্চলের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অর্জিত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বৈদেশিক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আলাদা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থাকবে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প্রয়োজনে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দু'অঞ্চল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হারে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সংবিধানে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নির্ধারিত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হারে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কেন্দ্রকে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বৈদেশিক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দফায়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হয়েছিল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দেশজাত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দ্রব্যাদি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বিনাশুল্কে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উভয়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অঞ্চলের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আমদানি-রপ্তানি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চলবে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ব্যবসা-বাণিজ্য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বিদেশের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চুক্তি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সম্পাদন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বিদেশে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ট্রেড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মিশন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স্থাপন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আমদানি-রপ্তানি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আঞ্চলিক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হাতে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ন্যস্ত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শাসনতান্ত্রিক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বিধান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জারি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95800" y="1371600"/>
            <a:ext cx="1378904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just"/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ষষ্ঠ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দফাঃ</a:t>
            </a:r>
            <a:endParaRPr lang="en-US" sz="32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2362200"/>
            <a:ext cx="11049000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আঞ্চলিক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সেনাবাহিনী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গঠনের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ক্ষমতাঃ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আঞ্চলিক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সংহতি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শাসনতন্ত্র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রক্ষার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শাসনতন্ত্রে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অঙ্গ-রাষ্ট্রগুলিকে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স্বীয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়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কর্তৃত্বাধীনে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আধা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সামরিক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আঞ্চলিক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সেনাবাহিনী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রাখার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7924800" cy="715962"/>
          </a:xfrm>
          <a:blipFill>
            <a:blip r:embed="rId2"/>
            <a:tile tx="0" ty="0" sx="100000" sy="100000" flip="none" algn="tl"/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---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Content Placeholder 7" descr="Dameske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200400" y="1371600"/>
            <a:ext cx="6106410" cy="406353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7" name="Rectangle 6"/>
          <p:cNvSpPr/>
          <p:nvPr/>
        </p:nvSpPr>
        <p:spPr>
          <a:xfrm>
            <a:off x="3886200" y="5638800"/>
            <a:ext cx="4648200" cy="914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৭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জুন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ঐতিহাসিক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ছয়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দফা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দিবসের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ছবি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74638"/>
            <a:ext cx="6172200" cy="715962"/>
          </a:xfr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ঐতিহাসিক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ছয়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দফার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প্রতিক্রিয়া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1143000"/>
            <a:ext cx="10820400" cy="5509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ছয়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দফা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পাকিস্তানের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শোষিত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নির্যাতিত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মুক্তির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সনদ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কর্মসূচি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আশার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সঞ্চার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স্বতঃস্ফূর্তভাবে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সমর্থন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জানায়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ছয়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দফার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সমর্থনে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মুজিবুর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রহমানসহ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আওয়ামী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লীগ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নেতৃবৃন্দের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ব্যাপক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জনসংযোগ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প্রচারণার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ক্রমশ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পাকিস্তানে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জনপ্রিয়তা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পেতে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অন্যদিকে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পশ্চিম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পাকিস্তানি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নেতৃবন্দ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ছয়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দফার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বিরুদ্ধে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তীব্র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প্রতিক্রিয়া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ব্যক্ত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পাকিস্তানে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ছয়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দফা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কর্মসূচির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জনপ্রিয়তায়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ভীত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দমননীতি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গভর্নর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মোনায়েম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খানের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নির্দেশে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মুজিবুর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রহমানসহ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নেতাকর্মীকে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গ্রেফতার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বন্দিদের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মুক্তির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দাবিতে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১৯৬৬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৭জুন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প্রদেশব্যাপী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সর্বাত্মক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হরতালের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ডাক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ঐ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ঘোষিত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নিষেধাজ্ঞা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উপেক্ষা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জনসাধারণ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স্বতঃস্ফূর্তভাবে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মিছিল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মিছিলে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পুলিশের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গুলিতে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কিশোর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মনুমিয়াসহ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১১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নিহত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শতশত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লোক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আহত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eed\Pictures\গভর্নর মোনায়েম খান পশ্চিম পাকিস্তান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05800" y="1371600"/>
            <a:ext cx="2209800" cy="23360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need\Pictures\প্রেসিডেন্ট আইয়ুব খান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1447800"/>
            <a:ext cx="2133600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2133600" y="3733800"/>
            <a:ext cx="23622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প্রেসিডেন্ট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আইয়ুব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খান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29600" y="3810000"/>
            <a:ext cx="23622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মোনায়েম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খান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09800" y="457200"/>
            <a:ext cx="8305800" cy="838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কাদের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পাচ্ছি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4495800"/>
            <a:ext cx="10849104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স্বৈরাচারী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আইয়ুব-মোনায়েম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দফা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আন্দোলনকে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'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রাষ্ট্রবিরোধী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আন্দোলন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'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অভিহিত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মুজিবুর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রহমানসহ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আওয়ামী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লীগ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নেতাদেরকে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'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আপত্তিকর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'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বক্তব্য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প্রদানের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জেলার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আদালতে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আনীত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ফৌজদারি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মামলায়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আটক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2438400"/>
            <a:ext cx="6781800" cy="1600200"/>
          </a:xfr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571500" indent="-571500">
              <a:buFont typeface="Wingdings" pitchFamily="2" charset="2"/>
              <a:buChar char="Ø"/>
            </a:pP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ছয়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দফা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আন্দোলন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Oval 4"/>
          <p:cNvSpPr/>
          <p:nvPr/>
        </p:nvSpPr>
        <p:spPr>
          <a:xfrm>
            <a:off x="4267200" y="838200"/>
            <a:ext cx="3581400" cy="11430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04800" y="1752600"/>
          <a:ext cx="11480800" cy="191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5600"/>
                <a:gridCol w="7315200"/>
              </a:tblGrid>
              <a:tr h="1915160">
                <a:tc>
                  <a:txBody>
                    <a:bodyPr/>
                    <a:lstStyle/>
                    <a:p>
                      <a:pPr algn="ctr"/>
                      <a:endParaRPr lang="en-US" sz="32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en-US" sz="40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দলের</a:t>
                      </a:r>
                      <a:r>
                        <a:rPr lang="en-US" sz="4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নাম</a:t>
                      </a:r>
                      <a:r>
                        <a:rPr lang="en-US" sz="40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ঃ</a:t>
                      </a:r>
                      <a:r>
                        <a:rPr lang="en-US" sz="4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জবা</a:t>
                      </a:r>
                      <a:endParaRPr lang="en-US" sz="4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920" marR="12192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en-US" sz="3600" b="1" strike="noStrike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ছয়</a:t>
                      </a:r>
                      <a:r>
                        <a:rPr lang="en-US" sz="3600" b="1" strike="noStrike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="1" strike="noStrike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দফা</a:t>
                      </a:r>
                      <a:r>
                        <a:rPr lang="en-US" sz="3600" b="1" strike="noStrike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="1" strike="noStrike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কর্মসূচির</a:t>
                      </a:r>
                      <a:r>
                        <a:rPr lang="en-US" sz="3600" b="1" strike="noStrike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="1" strike="noStrike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পটভূমি</a:t>
                      </a:r>
                      <a:r>
                        <a:rPr lang="en-US" sz="3600" b="1" strike="noStrike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="1" strike="noStrike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সম্পর্কে</a:t>
                      </a:r>
                      <a:r>
                        <a:rPr lang="en-US" sz="3600" b="1" strike="noStrike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="1" strike="noStrike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লিখ</a:t>
                      </a:r>
                      <a:r>
                        <a:rPr lang="en-US" sz="3600" b="1" strike="noStrike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3600" b="1" strike="noStrike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>
                        <a:buNone/>
                      </a:pPr>
                      <a:endParaRPr lang="en-US" sz="32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0" y="3962400"/>
          <a:ext cx="11480800" cy="204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4604"/>
                <a:gridCol w="7316196"/>
              </a:tblGrid>
              <a:tr h="2042160">
                <a:tc>
                  <a:txBody>
                    <a:bodyPr/>
                    <a:lstStyle/>
                    <a:p>
                      <a:pPr algn="ctr"/>
                      <a:endParaRPr lang="en-US" sz="3200" strike="noStrike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en-US" sz="4000" strike="noStrike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দলের</a:t>
                      </a:r>
                      <a:r>
                        <a:rPr lang="en-US" sz="4000" strike="noStrike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strike="noStrike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নাম</a:t>
                      </a:r>
                      <a:r>
                        <a:rPr lang="en-US" sz="4000" strike="noStrike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ঃ</a:t>
                      </a:r>
                      <a:r>
                        <a:rPr lang="en-US" sz="4000" strike="noStrike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strike="noStrike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শাপলা</a:t>
                      </a:r>
                      <a:endParaRPr lang="en-US" sz="4000" strike="noStrike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920" marR="121920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strike="noStrike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en-US" sz="3600" b="1" strike="noStrike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ছয়</a:t>
                      </a:r>
                      <a:r>
                        <a:rPr lang="en-US" sz="3600" b="1" strike="noStrike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="1" strike="noStrike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দফার</a:t>
                      </a:r>
                      <a:r>
                        <a:rPr lang="en-US" sz="3600" b="1" strike="noStrike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৩টি </a:t>
                      </a:r>
                      <a:r>
                        <a:rPr lang="en-US" sz="3600" b="1" strike="noStrike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দফা</a:t>
                      </a:r>
                      <a:r>
                        <a:rPr lang="en-US" sz="3600" b="1" strike="noStrike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="1" strike="noStrike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লিখ</a:t>
                      </a:r>
                      <a:r>
                        <a:rPr lang="en-US" sz="3600" b="1" strike="noStrike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3600" b="1" strike="noStrike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>
                        <a:buNone/>
                      </a:pPr>
                      <a:endParaRPr lang="en-US" sz="3200" strike="noStrike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>
                    <a:blipFill>
                      <a:blip r:embed="rId5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5" name="Round Diagonal Corner Rectangle 4"/>
          <p:cNvSpPr/>
          <p:nvPr/>
        </p:nvSpPr>
        <p:spPr>
          <a:xfrm>
            <a:off x="4191000" y="533400"/>
            <a:ext cx="3581400" cy="838200"/>
          </a:xfrm>
          <a:prstGeom prst="round2Diag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609600"/>
            <a:ext cx="6604000" cy="944562"/>
          </a:xfr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6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11049000" cy="4343400"/>
          </a:xfr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2" algn="just">
              <a:buNone/>
            </a:pP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 lvl="2" algn="just">
              <a:buNone/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'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ছয়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দফা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কর্মসূচি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'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পেশ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lvl="2" algn="just">
              <a:buNone/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ঐতিহাসিক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ছয়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দফা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দিবস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তারিখে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lvl="2" algn="just">
              <a:buNone/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পাকিস্তানের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শোষিত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নির্যাতিত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মুক্তির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সনদ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lvl="2" algn="just">
              <a:buNone/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নির্দেশে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বঙ্গবন্ধুসহ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বহু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নেতাকর্মীকে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গ্রেফতার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algn="just">
              <a:buNone/>
            </a:pP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228600"/>
            <a:ext cx="6604000" cy="944562"/>
          </a:xfr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6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মূল্যায়নের</a:t>
            </a:r>
            <a:r>
              <a:rPr lang="en-US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সমাধান</a:t>
            </a:r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11049000" cy="5334000"/>
          </a:xfr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2" algn="just">
              <a:buNone/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'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ছয়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দফা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কর্মসূচি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'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পেশ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lvl="2" algn="just">
              <a:buNone/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 ১৯৬৬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 lvl="2" algn="just">
              <a:buNone/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ঐতিহাসিক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ছয়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দফা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দিবস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তারিখে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lvl="2" algn="just">
              <a:buNone/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 ৭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জুন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 lvl="2" algn="just">
              <a:buNone/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পাকিস্তানের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শোষিত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নির্যাতিত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মুক্তির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সনদ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lvl="2" algn="just">
              <a:buNone/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ছয়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দফা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 lvl="2" algn="just">
              <a:buNone/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নির্দেশে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বঙ্গবন্ধুসহ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বহু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নেতাকর্মীকে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গ্রেফতার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lvl="2" algn="just">
              <a:buNone/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 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মোনায়েম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খানের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752600" y="381000"/>
            <a:ext cx="8382000" cy="914400"/>
          </a:xfr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en-US" sz="6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পাচ্ছি</a:t>
            </a:r>
            <a:r>
              <a:rPr lang="en-US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19400" y="6172200"/>
            <a:ext cx="5867400" cy="533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জাতিরজনক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মুজিবুর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রহমান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need\Pictures\BBSMR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644468" y="1600200"/>
            <a:ext cx="6270932" cy="43040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38600" y="838200"/>
            <a:ext cx="3657600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300" y="1981201"/>
            <a:ext cx="4343400" cy="43434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334000" y="2438400"/>
            <a:ext cx="6400800" cy="107721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'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ছয়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দফা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'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পাকিস্তানের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মুক্তির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সনদ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উত্তরের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স্বপক্ষে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যুক্তি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15000" y="4114800"/>
            <a:ext cx="5181600" cy="206210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সহায়ক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গ্রন্থের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</a:p>
          <a:p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ইসলামের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সংস্কৃতি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(২য়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>
              <a:buNone/>
            </a:pP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ড.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ছিদ্দিকুর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>
              <a:buNone/>
            </a:pP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ড.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এটিএম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সামছুজ্জোহা</a:t>
            </a:r>
            <a:endParaRPr lang="en-US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533400"/>
            <a:ext cx="5486400" cy="1032746"/>
          </a:xfr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algn="ctr"/>
            <a:r>
              <a:rPr lang="en-US" sz="7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7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7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ইকে</a:t>
            </a:r>
            <a:r>
              <a:rPr lang="en-US" sz="7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ধন্য</a:t>
            </a:r>
            <a:r>
              <a:rPr lang="en-US" sz="7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বাদ</a:t>
            </a:r>
            <a:endParaRPr lang="en-US" sz="7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1988574"/>
            <a:ext cx="4800600" cy="46457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87596515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eed\Pictures\গভর্নর মোনায়েম খান পশ্চিম পাকিস্তান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5200" y="1600200"/>
            <a:ext cx="3548448" cy="3657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need\Pictures\প্রেসিডেন্ট আইয়ুব খান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1600200"/>
            <a:ext cx="3457903" cy="3581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2438400" y="5410200"/>
            <a:ext cx="31242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প্রেসিডেন্ট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আইয়ুব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খান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0" y="5486400"/>
            <a:ext cx="29718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মোনায়েম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খান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09800" y="457200"/>
            <a:ext cx="8305800" cy="8382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--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eed\Pictures\Canal New.gif"/>
          <p:cNvPicPr>
            <a:picLocks noChangeAspect="1" noChangeArrowheads="1" noCrop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90600" y="1905000"/>
            <a:ext cx="10058400" cy="43672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828800" y="533400"/>
            <a:ext cx="8305800" cy="9144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এসো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আমরা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কিছু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ছবি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দেখি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endParaRPr lang="en-US" sz="5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C:\Users\SHAKHAWAT\Downloads\Palment Of Bangladesh-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 bwMode="auto">
          <a:xfrm>
            <a:off x="762000" y="2308260"/>
            <a:ext cx="4673600" cy="35591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3" descr="C:\Users\SHAKHAWAT\Downloads\Saudi Arabi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 bwMode="auto">
          <a:xfrm>
            <a:off x="6629400" y="2286000"/>
            <a:ext cx="4343400" cy="3581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304800"/>
            <a:ext cx="8153400" cy="8382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পাচ্ছি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C:\Users\SHAKHAWAT\Downloads\Palment Of Bangladesh-1.jpg"/>
          <p:cNvPicPr>
            <a:picLocks noChangeAspect="1" noChangeArrowheads="1"/>
          </p:cNvPicPr>
          <p:nvPr/>
        </p:nvPicPr>
        <p:blipFill>
          <a:blip r:embed="rId2"/>
          <a:srcRect t="6122" b="6122"/>
          <a:stretch>
            <a:fillRect/>
          </a:stretch>
        </p:blipFill>
        <p:spPr bwMode="auto">
          <a:xfrm>
            <a:off x="1905001" y="1371600"/>
            <a:ext cx="8153400" cy="41148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7" name="Rectangle 6"/>
          <p:cNvSpPr/>
          <p:nvPr/>
        </p:nvSpPr>
        <p:spPr>
          <a:xfrm>
            <a:off x="2286000" y="5638800"/>
            <a:ext cx="7467600" cy="6096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১৯৬৬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ছয়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দফা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দাবি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জনসভার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দৃশ্য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4648200"/>
            <a:ext cx="7620000" cy="990600"/>
          </a:xfrm>
          <a:blipFill>
            <a:blip r:embed="rId2"/>
            <a:tile tx="0" ty="0" sx="100000" sy="100000" flip="none" algn="tl"/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6000" b="1" u="sng" dirty="0" err="1" smtClean="0">
                <a:latin typeface="NikoshBAN" pitchFamily="2" charset="0"/>
                <a:cs typeface="NikoshBAN" pitchFamily="2" charset="0"/>
              </a:rPr>
              <a:t>ঐতিহাসিক</a:t>
            </a:r>
            <a:r>
              <a:rPr lang="en-US" sz="60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u="sng" dirty="0" err="1" smtClean="0">
                <a:latin typeface="NikoshBAN" pitchFamily="2" charset="0"/>
                <a:cs typeface="NikoshBAN" pitchFamily="2" charset="0"/>
              </a:rPr>
              <a:t>ছয়</a:t>
            </a:r>
            <a:r>
              <a:rPr lang="en-US" sz="60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u="sng" dirty="0" err="1" smtClean="0">
                <a:latin typeface="NikoshBAN" pitchFamily="2" charset="0"/>
                <a:cs typeface="NikoshBAN" pitchFamily="2" charset="0"/>
              </a:rPr>
              <a:t>দফা</a:t>
            </a:r>
            <a:r>
              <a:rPr lang="en-US" sz="60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u="sng" dirty="0" err="1" smtClean="0">
                <a:latin typeface="NikoshBAN" pitchFamily="2" charset="0"/>
                <a:cs typeface="NikoshBAN" pitchFamily="2" charset="0"/>
              </a:rPr>
              <a:t>কর্মসূচি</a:t>
            </a:r>
            <a:endParaRPr lang="en-US" sz="60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743200" y="609600"/>
            <a:ext cx="5638800" cy="9144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4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44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---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need\Pictures\ছয় দফা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400" y="1676400"/>
            <a:ext cx="5452532" cy="283112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10744200" cy="4419600"/>
          </a:xfr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just">
              <a:buNone/>
            </a:pPr>
            <a:r>
              <a:rPr lang="en-US" b="1" dirty="0" smtClean="0">
                <a:latin typeface="NikoshBAN" pitchFamily="2" charset="0"/>
                <a:cs typeface="NikoshBAN" pitchFamily="2" charset="0"/>
              </a:rPr>
              <a:t>	</a:t>
            </a:r>
          </a:p>
          <a:p>
            <a:pPr algn="just">
              <a:buNone/>
            </a:pPr>
            <a:r>
              <a:rPr lang="en-US" b="1" dirty="0" smtClean="0">
                <a:latin typeface="NikoshBAN" pitchFamily="2" charset="0"/>
                <a:cs typeface="NikoshBAN" pitchFamily="2" charset="0"/>
              </a:rPr>
              <a:t>		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--- </a:t>
            </a:r>
          </a:p>
          <a:p>
            <a:pPr algn="just">
              <a:buNone/>
            </a:pPr>
            <a:r>
              <a:rPr lang="en-US" b="1" dirty="0" smtClean="0">
                <a:latin typeface="NikoshBAN" pitchFamily="2" charset="0"/>
                <a:cs typeface="NikoshBAN" pitchFamily="2" charset="0"/>
              </a:rPr>
              <a:t>	১।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ঐতিহাসিক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ছয়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দফা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উত্থাপন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buNone/>
            </a:pPr>
            <a:r>
              <a:rPr lang="en-US" b="1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ছয়</a:t>
            </a:r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দফাকে</a:t>
            </a:r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বাঙালি</a:t>
            </a:r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জাতির</a:t>
            </a:r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মুক্তির</a:t>
            </a:r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সনদ</a:t>
            </a:r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en-US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buNone/>
            </a:pPr>
            <a:r>
              <a:rPr lang="en-US" b="1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ছয়</a:t>
            </a:r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দফা</a:t>
            </a:r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আন্দোলন</a:t>
            </a:r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285750" indent="-285750" algn="just">
              <a:buNone/>
            </a:pPr>
            <a:r>
              <a:rPr lang="en-US" b="1" dirty="0" smtClean="0">
                <a:latin typeface="NikoshBAN" pitchFamily="2" charset="0"/>
                <a:cs typeface="NikoshBAN" pitchFamily="2" charset="0"/>
              </a:rPr>
              <a:t>	 </a:t>
            </a:r>
            <a:r>
              <a:rPr lang="en-US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en-US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ছয়</a:t>
            </a:r>
            <a:r>
              <a:rPr lang="en-US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দফা</a:t>
            </a:r>
            <a:r>
              <a:rPr lang="en-US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দাবিসমূহ</a:t>
            </a:r>
            <a:r>
              <a:rPr lang="en-US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810000" y="381000"/>
            <a:ext cx="4191000" cy="9144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i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6000" b="1" i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---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1226</TotalTime>
  <Words>1321</Words>
  <Application>Microsoft Office PowerPoint</Application>
  <PresentationFormat>Custom</PresentationFormat>
  <Paragraphs>125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আজকের ক্লাসে সবাইকে স্বাগতম</vt:lpstr>
      <vt:lpstr>Slide 2</vt:lpstr>
      <vt:lpstr>আমরা কার ছবি দেখতে পাচ্ছি?</vt:lpstr>
      <vt:lpstr>Slide 4</vt:lpstr>
      <vt:lpstr>Slide 5</vt:lpstr>
      <vt:lpstr> এসো আমরা কিছু ছবি দেখি</vt:lpstr>
      <vt:lpstr>আমরা  কিসের ছবি দেখতে পাচ্ছি?</vt:lpstr>
      <vt:lpstr>Slide 8</vt:lpstr>
      <vt:lpstr>Slide 9</vt:lpstr>
      <vt:lpstr>ঐতিহাসিক ছয় দফা কর্মসূচির পটভূমি</vt:lpstr>
      <vt:lpstr>ছয় দফা কর্মসূচির পটভূমি</vt:lpstr>
      <vt:lpstr>Slide 12</vt:lpstr>
      <vt:lpstr>এসো আমরা কিছু ছবি দেখি---</vt:lpstr>
      <vt:lpstr>ছয় দফা কর্মসূচি উপস্থাপন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এসো আমরা কিছু ছবি দেখি---</vt:lpstr>
      <vt:lpstr>ঐতিহাসিক ছয় দফার প্রতিক্রিয়া</vt:lpstr>
      <vt:lpstr>Slide 25</vt:lpstr>
      <vt:lpstr>Slide 26</vt:lpstr>
      <vt:lpstr>Slide 27</vt:lpstr>
      <vt:lpstr>মূল্যায়ন</vt:lpstr>
      <vt:lpstr>মূল্যায়নের সমাধান</vt:lpstr>
      <vt:lpstr>Slide 30</vt:lpstr>
      <vt:lpstr>সবাইকে ধন্যবাদ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SHAKHAWAT</dc:creator>
  <cp:lastModifiedBy>need</cp:lastModifiedBy>
  <cp:revision>386</cp:revision>
  <dcterms:created xsi:type="dcterms:W3CDTF">2020-01-13T03:23:51Z</dcterms:created>
  <dcterms:modified xsi:type="dcterms:W3CDTF">2020-06-07T02:29:42Z</dcterms:modified>
</cp:coreProperties>
</file>