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handoutMasterIdLst>
    <p:handoutMasterId r:id="rId28"/>
  </p:handoutMasterIdLst>
  <p:sldIdLst>
    <p:sldId id="538" r:id="rId2"/>
    <p:sldId id="517" r:id="rId3"/>
    <p:sldId id="539" r:id="rId4"/>
    <p:sldId id="415" r:id="rId5"/>
    <p:sldId id="419" r:id="rId6"/>
    <p:sldId id="420" r:id="rId7"/>
    <p:sldId id="541" r:id="rId8"/>
    <p:sldId id="421" r:id="rId9"/>
    <p:sldId id="523" r:id="rId10"/>
    <p:sldId id="501" r:id="rId11"/>
    <p:sldId id="441" r:id="rId12"/>
    <p:sldId id="511" r:id="rId13"/>
    <p:sldId id="525" r:id="rId14"/>
    <p:sldId id="456" r:id="rId15"/>
    <p:sldId id="531" r:id="rId16"/>
    <p:sldId id="508" r:id="rId17"/>
    <p:sldId id="532" r:id="rId18"/>
    <p:sldId id="510" r:id="rId19"/>
    <p:sldId id="526" r:id="rId20"/>
    <p:sldId id="527" r:id="rId21"/>
    <p:sldId id="528" r:id="rId22"/>
    <p:sldId id="471" r:id="rId23"/>
    <p:sldId id="473" r:id="rId24"/>
    <p:sldId id="542" r:id="rId25"/>
    <p:sldId id="540" r:id="rId26"/>
  </p:sldIdLst>
  <p:sldSz cx="13817600" cy="8229600"/>
  <p:notesSz cx="9144000" cy="6858000"/>
  <p:defaultTextStyle>
    <a:defPPr>
      <a:defRPr lang="en-US"/>
    </a:defPPr>
    <a:lvl1pPr marL="0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1pPr>
    <a:lvl2pPr marL="522488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2pPr>
    <a:lvl3pPr marL="1044976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3pPr>
    <a:lvl4pPr marL="1567464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4pPr>
    <a:lvl5pPr marL="2089953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5pPr>
    <a:lvl6pPr marL="2612441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6pPr>
    <a:lvl7pPr marL="3134929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7pPr>
    <a:lvl8pPr marL="3657417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8pPr>
    <a:lvl9pPr marL="4179905" algn="l" defTabSz="1044976" rtl="0" eaLnBrk="1" latinLnBrk="0" hangingPunct="1">
      <a:defRPr sz="20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786AE-3457-4307-B3DD-5E96E46D421F}" type="datetime2">
              <a:rPr lang="en-US" smtClean="0"/>
              <a:t>Sunday, June 7,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648A3-00B2-4AFB-B4C8-D6E970C1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3229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79633-4B5D-4947-889E-9CB3303ADE21}" type="datetime2">
              <a:rPr lang="en-US" smtClean="0"/>
              <a:t>Sunday, June 7,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8900" y="857250"/>
            <a:ext cx="3886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8854B-8B8E-4033-9E30-5FB5E5A16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5031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346836"/>
            <a:ext cx="10363200" cy="2865120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322446"/>
            <a:ext cx="10363200" cy="1986914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CCF13-5D55-4C2B-B060-8F2CD3624DD0}" type="datetime1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2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87BD4-3F9F-4FFE-9E25-1EFFB12B19E2}" type="datetime1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88220" y="438150"/>
            <a:ext cx="297942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9960" y="438150"/>
            <a:ext cx="8765540" cy="697420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CEFC5-9678-4970-9167-2B3510E00297}" type="datetime1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7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456123" y="7807059"/>
            <a:ext cx="7715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Abdul </a:t>
            </a:r>
            <a:r>
              <a:rPr lang="en-US" sz="1000" b="1" dirty="0" err="1"/>
              <a:t>Alim</a:t>
            </a:r>
            <a:r>
              <a:rPr lang="en-US" sz="1000" b="1" dirty="0"/>
              <a:t>, Lecturer (Arabic), </a:t>
            </a:r>
            <a:r>
              <a:rPr lang="en-US" sz="1000" b="1" dirty="0" err="1"/>
              <a:t>Patari</a:t>
            </a:r>
            <a:r>
              <a:rPr lang="en-US" sz="1000" b="1" dirty="0"/>
              <a:t> </a:t>
            </a:r>
            <a:r>
              <a:rPr lang="en-US" sz="1000" b="1" dirty="0" err="1"/>
              <a:t>Fazil</a:t>
            </a:r>
            <a:r>
              <a:rPr lang="en-US" sz="1000" b="1" dirty="0"/>
              <a:t> </a:t>
            </a:r>
            <a:r>
              <a:rPr lang="en-US" sz="1000" b="1" dirty="0" err="1"/>
              <a:t>Madrasha</a:t>
            </a:r>
            <a:r>
              <a:rPr lang="en-US" sz="1000" b="1" dirty="0"/>
              <a:t>, </a:t>
            </a:r>
            <a:r>
              <a:rPr lang="en-US" sz="1000" b="1" dirty="0" err="1"/>
              <a:t>Sapahar</a:t>
            </a:r>
            <a:r>
              <a:rPr lang="en-US" sz="1000" b="1" dirty="0"/>
              <a:t>, </a:t>
            </a:r>
            <a:r>
              <a:rPr lang="en-US" sz="1000" b="1" dirty="0" err="1"/>
              <a:t>Naogaon</a:t>
            </a:r>
            <a:r>
              <a:rPr lang="en-US" sz="1000" b="1" dirty="0"/>
              <a:t>, </a:t>
            </a:r>
            <a:r>
              <a:rPr lang="en-US" sz="1000" b="1" dirty="0" smtClean="0"/>
              <a:t>01749944418, infoabdulalim@gmail.com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582668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D2CD-7F15-4BB3-82EC-8CCF2FF596DE}" type="datetime1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763" y="2051686"/>
            <a:ext cx="11917680" cy="3423284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763" y="5507356"/>
            <a:ext cx="11917680" cy="1800224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54C1-5DC6-405C-AC38-64251AA93F0F}" type="datetime1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9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5160" y="2190750"/>
            <a:ext cx="5872480" cy="52216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941-86CC-4659-965E-AD7042A38D36}" type="datetime1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4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438150"/>
            <a:ext cx="11917680" cy="159067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1760" y="2017396"/>
            <a:ext cx="5845492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1760" y="3006090"/>
            <a:ext cx="5845492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95160" y="2017396"/>
            <a:ext cx="5874280" cy="988694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95160" y="3006090"/>
            <a:ext cx="5874280" cy="442150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361AF-7CF3-43FF-ACF1-E15CE0553E0E}" type="datetime1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F349-C158-46DF-BD76-5698D01726F8}" type="datetime1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0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2FF0-F4DE-4315-863B-88996E81AB43}" type="datetime1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7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4280" y="1184911"/>
            <a:ext cx="6995160" cy="5848350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215B1-83A3-4B5B-AE63-0FF0C79F1C96}" type="datetime1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6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760" y="548640"/>
            <a:ext cx="4456535" cy="192024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74280" y="1184911"/>
            <a:ext cx="6995160" cy="5848350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760" y="2468880"/>
            <a:ext cx="4456535" cy="4573906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5565E-1ECB-4D10-9D49-2DA0B599544D}" type="datetime1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6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9960" y="438150"/>
            <a:ext cx="119176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9960" y="2190750"/>
            <a:ext cx="119176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996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C398-DC40-47CB-9FD1-4025A874DADB}" type="datetime1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7080" y="7627621"/>
            <a:ext cx="46634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8680" y="7627621"/>
            <a:ext cx="31089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E6735-540D-4EB1-B0B9-16DDD8662F7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" y="6"/>
            <a:ext cx="13817599" cy="8159825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  <p:sp>
        <p:nvSpPr>
          <p:cNvPr id="8" name="Rectangle 7"/>
          <p:cNvSpPr/>
          <p:nvPr userDrawn="1"/>
        </p:nvSpPr>
        <p:spPr>
          <a:xfrm>
            <a:off x="105279" y="104505"/>
            <a:ext cx="13601783" cy="7961269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34"/>
          </a:p>
        </p:txBody>
      </p:sp>
    </p:spTree>
    <p:extLst>
      <p:ext uri="{BB962C8B-B14F-4D97-AF65-F5344CB8AC3E}">
        <p14:creationId xmlns:p14="http://schemas.microsoft.com/office/powerpoint/2010/main" val="249580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hf hdr="0" ftr="0"/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35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1" y="252249"/>
            <a:ext cx="13179972" cy="7520152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6626786" y="333699"/>
            <a:ext cx="6915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6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مرحباً بكم أيها الأحباب</a:t>
            </a:r>
            <a:endParaRPr lang="en-US" sz="66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.88235E-7 -1.79012E-6 L 5.88235E-7 -0.0721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638314" y="1746894"/>
            <a:ext cx="2595130" cy="2308104"/>
          </a:xfrm>
          <a:prstGeom prst="downArrow">
            <a:avLst>
              <a:gd name="adj1" fmla="val 50000"/>
              <a:gd name="adj2" fmla="val 51514"/>
            </a:avLst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2-Point Star 5"/>
          <p:cNvSpPr/>
          <p:nvPr/>
        </p:nvSpPr>
        <p:spPr>
          <a:xfrm>
            <a:off x="365914" y="4491841"/>
            <a:ext cx="3156238" cy="2661111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خمس  دقائق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5914" y="370332"/>
            <a:ext cx="13050540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218388" y="446415"/>
            <a:ext cx="3237764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الوحدي</a:t>
            </a:r>
            <a:endParaRPr lang="en-US" sz="4800" b="1" spc="56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3633948" y="2209800"/>
            <a:ext cx="4822204" cy="4801581"/>
          </a:xfrm>
          <a:prstGeom prst="verticalScroll">
            <a:avLst/>
          </a:prstGeom>
          <a:ln w="38100">
            <a:solidFill>
              <a:srgbClr val="00206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8365" tIns="39183" rIns="78365" bIns="39183" rtlCol="0" anchor="ctr"/>
          <a:lstStyle/>
          <a:p>
            <a:pPr algn="ctr" rtl="1"/>
            <a:r>
              <a:rPr lang="ar-MA" sz="3600" b="1" dirty="0">
                <a:solidFill>
                  <a:schemeClr val="tx1"/>
                </a:solidFill>
              </a:rPr>
              <a:t>اكتب معاني الكلمات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ar-MA" sz="3600" b="1" dirty="0" smtClean="0">
                <a:solidFill>
                  <a:schemeClr val="tx1"/>
                </a:solidFill>
              </a:rPr>
              <a:t>الأتية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ar-MA" sz="3600" b="1" dirty="0" smtClean="0">
                <a:solidFill>
                  <a:schemeClr val="tx1"/>
                </a:solidFill>
              </a:rPr>
              <a:t>من المعجم العربي </a:t>
            </a:r>
            <a:r>
              <a:rPr lang="ar-MA" sz="3600" b="1" dirty="0">
                <a:solidFill>
                  <a:schemeClr val="tx1"/>
                </a:solidFill>
              </a:rPr>
              <a:t>ثم اجعلها في جملة مفيدة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ar-MA" sz="3600" b="1" dirty="0">
                <a:solidFill>
                  <a:schemeClr val="tx1"/>
                </a:solidFill>
              </a:rPr>
              <a:t>من عندك:</a:t>
            </a:r>
          </a:p>
          <a:p>
            <a:pPr algn="ctr" rtl="1"/>
            <a:r>
              <a:rPr lang="ar-MA" sz="3600" b="1" dirty="0" smtClean="0">
                <a:solidFill>
                  <a:schemeClr val="tx1"/>
                </a:solidFill>
              </a:rPr>
              <a:t>معيب، احتكم، عدل، مواقف.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8988" y="2242234"/>
            <a:ext cx="5944427" cy="5210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5174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6007" y="310710"/>
            <a:ext cx="12934719" cy="97088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77862" y="1505078"/>
            <a:ext cx="9222866" cy="92643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r-MA" sz="3200" b="1" dirty="0" smtClean="0">
                <a:solidFill>
                  <a:schemeClr val="tx1"/>
                </a:solidFill>
              </a:rPr>
              <a:t>. ولكن لا بد لك من شاهدين، يشهدان على .... ما ادعيت.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1940" y="1505077"/>
            <a:ext cx="3404330" cy="898309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صحّة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4177862" y="2561929"/>
            <a:ext cx="922286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ar-MA" sz="3200" b="1" dirty="0" smtClean="0">
                <a:solidFill>
                  <a:schemeClr val="tx1"/>
                </a:solidFill>
              </a:rPr>
              <a:t>. فقال علي: نعم، .... وولدي الحسن يشهدان لي..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6007" y="2581857"/>
            <a:ext cx="3386473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مولاي قنبر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77862" y="3571487"/>
            <a:ext cx="9222865" cy="90437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r>
              <a:rPr lang="ar-MA" sz="3200" b="1" dirty="0" smtClean="0">
                <a:solidFill>
                  <a:schemeClr val="tx1"/>
                </a:solidFill>
              </a:rPr>
              <a:t>. فقال شريح: ولكن شهادة الابن لأبيه .... يا أمير المؤمنين.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1940" y="3594820"/>
            <a:ext cx="3404330" cy="904372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لا تجوز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4177862" y="4673156"/>
            <a:ext cx="9222866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ar-MA" sz="3200" b="1" dirty="0" smtClean="0">
                <a:solidFill>
                  <a:schemeClr val="tx1"/>
                </a:solidFill>
              </a:rPr>
              <a:t>. فقال الذمي: ولكني أشهد .... لك يا أمير المؤمنين.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940" y="4658585"/>
            <a:ext cx="3404328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بأن الدرع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4177862" y="5699673"/>
            <a:ext cx="922286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5</a:t>
            </a:r>
            <a:r>
              <a:rPr lang="ar-MA" sz="3200" b="1" dirty="0" smtClean="0">
                <a:solidFill>
                  <a:schemeClr val="tx1"/>
                </a:solidFill>
              </a:rPr>
              <a:t>. قال الذمي: يا لله أمير المؤمنين .... أمام قاضيه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940" y="5720272"/>
            <a:ext cx="3404330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يقاضيني</a:t>
            </a:r>
            <a:endParaRPr lang="en-US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4177862" y="6705606"/>
            <a:ext cx="9222865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6</a:t>
            </a:r>
            <a:r>
              <a:rPr lang="ar-MA" sz="3200" b="1" dirty="0" smtClean="0">
                <a:solidFill>
                  <a:schemeClr val="tx1"/>
                </a:solidFill>
              </a:rPr>
              <a:t>. أشهد أن الدين الذي يأمر بهذا لحق وأشهد أن لا إله إلا الله....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1940" y="6721237"/>
            <a:ext cx="3404330" cy="838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000" b="1" dirty="0" smtClean="0"/>
              <a:t>وأن محمدا عبده ورسوله</a:t>
            </a:r>
            <a:endParaRPr lang="en-US" sz="3000" b="1" dirty="0"/>
          </a:p>
        </p:txBody>
      </p:sp>
      <p:sp>
        <p:nvSpPr>
          <p:cNvPr id="21" name="Rectangle 20"/>
          <p:cNvSpPr/>
          <p:nvPr/>
        </p:nvSpPr>
        <p:spPr>
          <a:xfrm>
            <a:off x="1669473" y="467711"/>
            <a:ext cx="104069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4400" b="1" dirty="0">
                <a:ln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املأ الفراغات في الجملة بكلمة مناسبة من عندك</a:t>
            </a:r>
            <a:endParaRPr lang="en-US" sz="4400" b="1" dirty="0">
              <a:ln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6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91840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275794" y="1518227"/>
            <a:ext cx="6251018" cy="98635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r>
              <a:rPr lang="ar-MA" sz="3200" b="1" dirty="0" smtClean="0">
                <a:solidFill>
                  <a:schemeClr val="tx1"/>
                </a:solidFill>
              </a:rPr>
              <a:t>. قال شريح: لا شك عندي أنك صادق يا أمير المؤمنين، خذ درعك.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60035" y="2761307"/>
            <a:ext cx="6266777" cy="103850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r>
              <a:rPr lang="ar-MA" sz="3200" b="1" dirty="0" smtClean="0">
                <a:solidFill>
                  <a:schemeClr val="tx1"/>
                </a:solidFill>
              </a:rPr>
              <a:t>. قال علي: يشهدان لي مولاي قنبر وولدي الحسن.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83666" y="4065983"/>
            <a:ext cx="6243147" cy="989818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r>
              <a:rPr lang="ar-MA" sz="3200" b="1" dirty="0" smtClean="0">
                <a:solidFill>
                  <a:schemeClr val="tx1"/>
                </a:solidFill>
              </a:rPr>
              <a:t>. قا</a:t>
            </a:r>
            <a:r>
              <a:rPr lang="ar-MA" sz="3200" b="1" dirty="0">
                <a:solidFill>
                  <a:schemeClr val="tx1"/>
                </a:solidFill>
              </a:rPr>
              <a:t>ل</a:t>
            </a:r>
            <a:r>
              <a:rPr lang="ar-MA" sz="3200" b="1" dirty="0" smtClean="0">
                <a:solidFill>
                  <a:schemeClr val="tx1"/>
                </a:solidFill>
              </a:rPr>
              <a:t> شريح لعلي: ولكن شهادة الابن لأبيه تجوز يا أمير المؤمنين.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283667" y="5322458"/>
            <a:ext cx="6243147" cy="100432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 smtClean="0">
                <a:solidFill>
                  <a:schemeClr val="tx1"/>
                </a:solidFill>
              </a:rPr>
              <a:t>4</a:t>
            </a:r>
            <a:r>
              <a:rPr lang="ar-MA" sz="3200" b="1" dirty="0" smtClean="0">
                <a:solidFill>
                  <a:schemeClr val="tx1"/>
                </a:solidFill>
              </a:rPr>
              <a:t>. قال الذمي: ولكني أشهد بأن الدرع لك يا أمير المؤمنين.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83668" y="6546144"/>
            <a:ext cx="6243147" cy="102454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en-US" sz="3200" b="1" dirty="0">
                <a:solidFill>
                  <a:schemeClr val="tx1"/>
                </a:solidFill>
              </a:rPr>
              <a:t>5</a:t>
            </a:r>
            <a:r>
              <a:rPr lang="ar-MA" sz="3200" b="1" dirty="0" smtClean="0">
                <a:solidFill>
                  <a:schemeClr val="tx1"/>
                </a:solidFill>
              </a:rPr>
              <a:t>.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ar-MA" sz="3200" b="1" dirty="0" smtClean="0">
                <a:solidFill>
                  <a:schemeClr val="tx1"/>
                </a:solidFill>
              </a:rPr>
              <a:t> غضب علي على الذمي لإسلامه حتى وهب درعه وفرسه معاً.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9542" y="1560191"/>
            <a:ext cx="4987180" cy="94438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000" b="1" dirty="0" smtClean="0">
                <a:solidFill>
                  <a:schemeClr val="tx1"/>
                </a:solidFill>
              </a:rPr>
              <a:t>والصحيح: لا شك عندي أنك صادق يا أمير المؤمنين ولكن لا بد من شاهدين.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99541" y="276737"/>
            <a:ext cx="13227271" cy="105019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9541" y="2761307"/>
            <a:ext cx="4966155" cy="103850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>
                <a:solidFill>
                  <a:schemeClr val="tx1"/>
                </a:solidFill>
              </a:rPr>
              <a:t>قال علي: يشهدان لي مولاي قنبر وولدي الحسن.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9541" y="4065983"/>
            <a:ext cx="4966155" cy="95828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b="1" dirty="0" smtClean="0">
                <a:solidFill>
                  <a:schemeClr val="tx1"/>
                </a:solidFill>
              </a:rPr>
              <a:t>والصحيح: قال </a:t>
            </a:r>
            <a:r>
              <a:rPr lang="ar-MA" sz="2800" b="1" dirty="0">
                <a:solidFill>
                  <a:schemeClr val="tx1"/>
                </a:solidFill>
              </a:rPr>
              <a:t>شريح لعلي: ولكن شهادة الابن لأبيه </a:t>
            </a:r>
            <a:r>
              <a:rPr lang="ar-MA" sz="2800" b="1" dirty="0" smtClean="0">
                <a:solidFill>
                  <a:schemeClr val="tx1"/>
                </a:solidFill>
              </a:rPr>
              <a:t>لا تجوز </a:t>
            </a:r>
            <a:r>
              <a:rPr lang="ar-MA" sz="2800" b="1" dirty="0">
                <a:solidFill>
                  <a:schemeClr val="tx1"/>
                </a:solidFill>
              </a:rPr>
              <a:t>يا أمير المؤمنين.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9541" y="5319910"/>
            <a:ext cx="4966155" cy="96890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>
                <a:solidFill>
                  <a:schemeClr val="tx1"/>
                </a:solidFill>
              </a:rPr>
              <a:t>قال الذمي: ولكني أشهد بأن الدرع لك يا أمير المؤمنين.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8542" y="2766650"/>
            <a:ext cx="1480268" cy="1026288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صحيح</a:t>
            </a:r>
            <a:endParaRPr lang="ar-MA" sz="3200" dirty="0" smtClean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99541" y="6565800"/>
            <a:ext cx="4966155" cy="102299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3200" b="1" dirty="0" smtClean="0">
                <a:solidFill>
                  <a:schemeClr val="tx1"/>
                </a:solidFill>
              </a:rPr>
              <a:t>والصحيح: فرح </a:t>
            </a:r>
            <a:r>
              <a:rPr lang="ar-MA" sz="3200" b="1" dirty="0">
                <a:solidFill>
                  <a:schemeClr val="tx1"/>
                </a:solidFill>
              </a:rPr>
              <a:t>علي على الذمي لإسلامه حتى وهب درعه وفرسه معاً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33705" y="4076750"/>
            <a:ext cx="1475177" cy="975226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خطأ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33705" y="5312131"/>
            <a:ext cx="1481954" cy="986533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33705" y="6565800"/>
            <a:ext cx="1495105" cy="1024544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خطأ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9456" y="451940"/>
            <a:ext cx="123601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4000" b="1" dirty="0">
                <a:ln>
                  <a:solidFill>
                    <a:schemeClr val="bg1"/>
                  </a:solidFill>
                </a:ln>
                <a:latin typeface="SutonnyMJ" pitchFamily="2" charset="0"/>
              </a:rPr>
              <a:t>كتابة الصحيح  أو الخطأ مع تصحيح الخطأ في </a:t>
            </a:r>
            <a:r>
              <a:rPr lang="ar-MA" sz="4000" b="1" dirty="0" smtClean="0">
                <a:ln>
                  <a:solidFill>
                    <a:schemeClr val="bg1"/>
                  </a:solidFill>
                </a:ln>
                <a:latin typeface="SutonnyMJ" pitchFamily="2" charset="0"/>
              </a:rPr>
              <a:t>الجمل التالية من النص</a:t>
            </a:r>
            <a:endParaRPr lang="en-US" sz="4000" b="1" dirty="0">
              <a:ln>
                <a:solidFill>
                  <a:schemeClr val="bg1"/>
                </a:solidFill>
              </a:ln>
              <a:latin typeface="SutonnyMJ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33705" y="1535513"/>
            <a:ext cx="1495105" cy="97475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b="1" dirty="0" smtClean="0">
                <a:solidFill>
                  <a:schemeClr val="tx1"/>
                </a:solidFill>
              </a:rPr>
              <a:t>خطأ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1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4439920" y="110603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23" name="Rectangle 22"/>
          <p:cNvSpPr/>
          <p:nvPr/>
        </p:nvSpPr>
        <p:spPr>
          <a:xfrm>
            <a:off x="11569209" y="3001801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ظل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97783" y="3001801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يظل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574924" y="1782406"/>
            <a:ext cx="1771650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الماضي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9297783" y="1799991"/>
            <a:ext cx="1785938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المضارع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57788" y="3036971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أقر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00647" y="3036971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يقر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7063503" y="1817575"/>
            <a:ext cx="1771650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الماضي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00647" y="1835160"/>
            <a:ext cx="1785938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المضارع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09439" y="3036971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جاء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6884" y="3036971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يجيئ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2615154" y="1817575"/>
            <a:ext cx="1771650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الماضي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446884" y="1835160"/>
            <a:ext cx="1785938" cy="844062"/>
          </a:xfrm>
          <a:prstGeom prst="wedgeRoundRectCallou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600" b="1" dirty="0">
                <a:solidFill>
                  <a:schemeClr val="tx1"/>
                </a:solidFill>
              </a:rPr>
              <a:t>المضارع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46885" y="410046"/>
            <a:ext cx="12893974" cy="1105427"/>
          </a:xfrm>
          <a:prstGeom prst="round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569209" y="4007288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طلب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297783" y="4007288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يطلب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057788" y="4042457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بلغ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800647" y="4042457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يبلغ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09439" y="4042457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ولي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6884" y="4042457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يولّي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569209" y="4978681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ذهب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297783" y="4978681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يذهب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057788" y="5013850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قال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00647" y="5013850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يقول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09439" y="5013850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وجدت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6884" y="5013850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تجد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95775" y="557998"/>
            <a:ext cx="9467785" cy="796372"/>
          </a:xfrm>
          <a:prstGeom prst="rect">
            <a:avLst/>
          </a:prstGeom>
          <a:noFill/>
        </p:spPr>
        <p:txBody>
          <a:bodyPr wrap="non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500" b="1" spc="56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إخراج الأفعال المضارعة من الماضية من </a:t>
            </a:r>
            <a:r>
              <a:rPr lang="ar-MA" sz="4500" b="1" spc="56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500" b="1" spc="56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1595481" y="5950899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سقطت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324055" y="5950899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تسقط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084060" y="5986068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التفت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826919" y="5986068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يلتفت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635711" y="5986068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ادعيت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3156" y="5986068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ادعي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605987" y="6923119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قلت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334561" y="6923119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تقول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094566" y="6958288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ما جوزت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837425" y="6958288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لا تجوز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2646217" y="6958288"/>
            <a:ext cx="1771650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شهدت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83662" y="6958288"/>
            <a:ext cx="1785938" cy="73855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أشهد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2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8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73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98" tmFilter="0, 0; 0.125,0.2665; 0.25,0.4; 0.375,0.465; 0.5,0.5;  0.625,0.535; 0.75,0.6; 0.875,0.7335; 1,1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99" tmFilter="0, 0; 0.125,0.2665; 0.25,0.4; 0.375,0.465; 0.5,0.5;  0.625,0.535; 0.75,0.6; 0.875,0.7335; 1,1">
                                          <p:stCondLst>
                                            <p:cond delay="199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46" tmFilter="0, 0; 0.125,0.2665; 0.25,0.4; 0.375,0.465; 0.5,0.5;  0.625,0.535; 0.75,0.6; 0.875,0.7335; 1,1">
                                          <p:stCondLst>
                                            <p:cond delay="248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36">
                                          <p:stCondLst>
                                            <p:cond delay="9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246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36">
                                          <p:stCondLst>
                                            <p:cond delay="197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246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36">
                                          <p:stCondLst>
                                            <p:cond delay="246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246" decel="50000">
                                          <p:stCondLst>
                                            <p:cond delay="250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36">
                                          <p:stCondLst>
                                            <p:cond delay="27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246" decel="50000">
                                          <p:stCondLst>
                                            <p:cond delay="275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39920" y="633051"/>
            <a:ext cx="3600450" cy="4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14" dirty="0"/>
          </a:p>
        </p:txBody>
      </p:sp>
      <p:sp>
        <p:nvSpPr>
          <p:cNvPr id="6" name="Down Arrow 5"/>
          <p:cNvSpPr/>
          <p:nvPr/>
        </p:nvSpPr>
        <p:spPr>
          <a:xfrm>
            <a:off x="993225" y="1851242"/>
            <a:ext cx="2969575" cy="2441603"/>
          </a:xfrm>
          <a:prstGeom prst="downArrow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spc="56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6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930162" y="4622694"/>
            <a:ext cx="3109132" cy="2692506"/>
          </a:xfrm>
          <a:prstGeom prst="star12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خمس دقائق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841" y="388222"/>
            <a:ext cx="13132675" cy="1100783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5024672" y="472934"/>
            <a:ext cx="3598629" cy="842538"/>
          </a:xfrm>
          <a:prstGeom prst="rect">
            <a:avLst/>
          </a:prstGeom>
          <a:noFill/>
        </p:spPr>
        <p:txBody>
          <a:bodyPr wrap="square" lIns="102870" tIns="51435" rIns="102870" bIns="5143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spc="56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 في أزواج</a:t>
            </a:r>
            <a:endParaRPr lang="en-US" sz="4800" b="1" spc="56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56" y="1653538"/>
            <a:ext cx="8030604" cy="61503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Flowchart: Off-page Connector 2"/>
          <p:cNvSpPr/>
          <p:nvPr/>
        </p:nvSpPr>
        <p:spPr>
          <a:xfrm>
            <a:off x="11682251" y="6400812"/>
            <a:ext cx="1765738" cy="1481959"/>
          </a:xfrm>
          <a:prstGeom prst="flowChartOffpageConnector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</a:rPr>
              <a:t>انقر للجواب </a:t>
            </a:r>
            <a:r>
              <a:rPr lang="ar-MA" sz="3200" b="1" dirty="0" smtClean="0">
                <a:solidFill>
                  <a:schemeClr val="tx1"/>
                </a:solidFill>
              </a:rPr>
              <a:t>الصحيح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68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862620" y="388398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-1</a:t>
            </a:r>
            <a:r>
              <a:rPr lang="ar-MA" sz="3200" b="1" dirty="0" smtClean="0">
                <a:solidFill>
                  <a:schemeClr val="tx1"/>
                </a:solidFill>
              </a:rPr>
              <a:t> كم شاهداً موجوداً لعلي بن أبي طالب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48068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50" b="1" dirty="0" smtClean="0">
                <a:solidFill>
                  <a:schemeClr val="tx1"/>
                </a:solidFill>
              </a:rPr>
              <a:t>3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23206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5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1046" y="3883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150" b="1" dirty="0" smtClean="0"/>
              <a:t>1</a:t>
            </a:r>
            <a:endParaRPr lang="en-US" sz="315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5862620" y="1627813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-2</a:t>
            </a:r>
            <a:r>
              <a:rPr lang="ar-MA" sz="3200" b="1" dirty="0" smtClean="0">
                <a:solidFill>
                  <a:schemeClr val="tx1"/>
                </a:solidFill>
              </a:rPr>
              <a:t>هل كان قنبر من غلام علي رضي الله عنه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048068" y="1647217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كلاهما صحيح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23206" y="1633270"/>
            <a:ext cx="1628775" cy="89681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لا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1046" y="1633270"/>
            <a:ext cx="1628775" cy="89681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نعم</a:t>
            </a:r>
            <a:endParaRPr lang="en-US" sz="315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862620" y="2882994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-3</a:t>
            </a:r>
            <a:r>
              <a:rPr lang="ar-MA" sz="3200" b="1" dirty="0" smtClean="0">
                <a:solidFill>
                  <a:schemeClr val="tx1"/>
                </a:solidFill>
              </a:rPr>
              <a:t>هل تجوز شهادة الابن لأبيه؟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48068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لا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23206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نعم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1046" y="2870864"/>
            <a:ext cx="1628775" cy="91440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كلاهما صحيح</a:t>
            </a:r>
            <a:endParaRPr lang="en-US" sz="36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862620" y="4138173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-4</a:t>
            </a:r>
            <a:r>
              <a:rPr lang="ar-MA" sz="3200" b="1" dirty="0" smtClean="0">
                <a:solidFill>
                  <a:schemeClr val="tx1"/>
                </a:solidFill>
              </a:rPr>
              <a:t>من شهد بأن الدرع لعلي بن أبي طالب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82076" y="4092498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الذمي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23206" y="4138173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حسن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1046" y="4138173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قنبر</a:t>
            </a:r>
            <a:endParaRPr lang="en-US" sz="315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5862620" y="5393354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-5</a:t>
            </a:r>
            <a:r>
              <a:rPr lang="ar-MA" sz="3200" b="1" dirty="0" smtClean="0">
                <a:solidFill>
                  <a:schemeClr val="tx1"/>
                </a:solidFill>
              </a:rPr>
              <a:t>أسلم الذمي بعد القضاء بينه وبين علي .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23206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925" b="1" dirty="0" smtClean="0">
                <a:solidFill>
                  <a:schemeClr val="tx1"/>
                </a:solidFill>
              </a:rPr>
              <a:t>صحيح</a:t>
            </a:r>
            <a:endParaRPr lang="en-US" sz="2925" b="1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048068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>
                <a:solidFill>
                  <a:schemeClr val="tx1"/>
                </a:solidFill>
              </a:rPr>
              <a:t>خطأ</a:t>
            </a:r>
            <a:endParaRPr lang="en-US" sz="3150" b="1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1046" y="5393354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150" b="1" dirty="0" smtClean="0"/>
              <a:t>كلاهما صحيح</a:t>
            </a:r>
            <a:endParaRPr lang="en-US" sz="315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017392" y="331924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392" y="331924"/>
                <a:ext cx="1114425" cy="8175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896464" y="14400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64" y="144005"/>
                <a:ext cx="942975" cy="922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62503" y="14400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503" y="144005"/>
                <a:ext cx="942975" cy="922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92530" y="1596683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30" y="1596683"/>
                <a:ext cx="1114425" cy="8175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166181" y="135373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1353739"/>
                <a:ext cx="942975" cy="922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80681" y="135373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1" y="1353739"/>
                <a:ext cx="942975" cy="922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166181" y="2591301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2591301"/>
                <a:ext cx="942975" cy="922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794957" y="2774168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957" y="2774168"/>
                <a:ext cx="1114425" cy="81758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90081" y="4092498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081" y="4092498"/>
                <a:ext cx="1114425" cy="8175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25553" y="3893780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53" y="3893780"/>
                <a:ext cx="942975" cy="92280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166181" y="3846482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181" y="3846482"/>
                <a:ext cx="942975" cy="9228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80681" y="5085896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1" y="5085896"/>
                <a:ext cx="942975" cy="92280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325553" y="5133194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553" y="5133194"/>
                <a:ext cx="942975" cy="9228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080456" y="5348687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56" y="5348687"/>
                <a:ext cx="1114425" cy="81758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309788" y="2666869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88" y="2666869"/>
                <a:ext cx="942975" cy="92280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ounded Rectangle 42"/>
          <p:cNvSpPr/>
          <p:nvPr/>
        </p:nvSpPr>
        <p:spPr>
          <a:xfrm>
            <a:off x="5862620" y="6636609"/>
            <a:ext cx="7601132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-6</a:t>
            </a:r>
            <a:r>
              <a:rPr lang="ar-MA" sz="3200" b="1" dirty="0" smtClean="0">
                <a:solidFill>
                  <a:schemeClr val="tx1"/>
                </a:solidFill>
              </a:rPr>
              <a:t>ما مضارع: ادعيت ؟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048069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ندعي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223207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ادعي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51047" y="6636609"/>
            <a:ext cx="1628775" cy="949570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/>
              <a:t>تدعي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080457" y="6580134"/>
                <a:ext cx="1114425" cy="817580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388" b="1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en-US" sz="4388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57" y="6580134"/>
                <a:ext cx="1114425" cy="8175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880682" y="6344917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682" y="6344917"/>
                <a:ext cx="942975" cy="9228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246724" y="6392215"/>
                <a:ext cx="942975" cy="922801"/>
              </a:xfrm>
              <a:prstGeom prst="rect">
                <a:avLst/>
              </a:prstGeom>
              <a:noFill/>
            </p:spPr>
            <p:txBody>
              <a:bodyPr wrap="square" lIns="90917" tIns="45458" rIns="90917" bIns="45458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5963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24" y="6392215"/>
                <a:ext cx="942975" cy="92280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31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2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2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2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2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uiExpand="1" animBg="1"/>
      <p:bldP spid="44" grpId="0" animBg="1"/>
      <p:bldP spid="45" grpId="0" animBg="1"/>
      <p:bldP spid="46" grpId="0" animBg="1"/>
      <p:bldP spid="47" grpId="0"/>
      <p:bldP spid="48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0531366" y="1777612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أسلمت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175" y="381000"/>
            <a:ext cx="12899984" cy="106373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246878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انظر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904586" y="180388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قصّ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0098" y="1830156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انطلق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9714" y="564932"/>
            <a:ext cx="115718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dirty="0" smtClean="0">
                <a:solidFill>
                  <a:sysClr val="windowText" lastClr="000000"/>
                </a:solidFill>
              </a:rPr>
              <a:t>اقرأ الأفعال والكلمات وقارن مع الصور ثم حققها في التالية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10" b="19801"/>
          <a:stretch/>
        </p:blipFill>
        <p:spPr>
          <a:xfrm>
            <a:off x="10377094" y="3317269"/>
            <a:ext cx="3165485" cy="41593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3" name="Picture 4" descr="চোখ দেখে মানুষ চিনুন -Deshebides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187" y="3317268"/>
            <a:ext cx="3060483" cy="4159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4" name="Picture 6" descr="পরহেজগার বাদশা ও যুবকের ঘটনা Bangla Moral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227" y="3358060"/>
            <a:ext cx="3115233" cy="4114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2"/>
          <a:stretch/>
        </p:blipFill>
        <p:spPr>
          <a:xfrm>
            <a:off x="368972" y="3346892"/>
            <a:ext cx="3099002" cy="4126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524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للمتكلم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إفعال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الإسلام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س ل 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استسلمت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اسلمت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المؤنث للحاضر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الأمر الحاضر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النظر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 ظ 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شف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انظر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31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0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القصة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ق ص ص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400" dirty="0" smtClean="0">
                <a:solidFill>
                  <a:schemeClr val="tx1"/>
                </a:solidFill>
              </a:rPr>
              <a:t>مضاعف ثلاثي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حكى/ أخبر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قصّ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للحاضر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الأمر الحاضر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انفعال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الانطلاق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ط ل ق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ذهب / مر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انطلق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6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562712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0531366" y="1919506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وقفوا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9175" y="475596"/>
            <a:ext cx="12899984" cy="1063735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246878" y="1945778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رجع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3904586" y="1945778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خشيت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20098" y="1972050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يفوت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9714" y="659528"/>
            <a:ext cx="1157188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dirty="0" smtClean="0">
                <a:solidFill>
                  <a:sysClr val="windowText" lastClr="000000"/>
                </a:solidFill>
              </a:rPr>
              <a:t>اقرأ الأفعال والكلمات وقارن مع الصور ثم حققها في التالية</a:t>
            </a:r>
            <a:endParaRPr lang="en-US" sz="4400" dirty="0">
              <a:solidFill>
                <a:sysClr val="windowText" lastClr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30" y="3306116"/>
            <a:ext cx="3166088" cy="40467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88" y="3306115"/>
            <a:ext cx="3163803" cy="4046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57" y="3306115"/>
            <a:ext cx="3028950" cy="4046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146" y="3306114"/>
            <a:ext cx="3205668" cy="40467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87624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00" y="489430"/>
            <a:ext cx="2469170" cy="269397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6061293" y="284472"/>
            <a:ext cx="1586638" cy="75324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lIns="98259" tIns="49129" rIns="98259" bIns="4912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4250" b="1" dirty="0"/>
              <a:t>التعريف</a:t>
            </a:r>
            <a:endParaRPr lang="en-US" sz="4250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2222" r="34444" b="49444"/>
          <a:stretch/>
        </p:blipFill>
        <p:spPr>
          <a:xfrm>
            <a:off x="9339178" y="493684"/>
            <a:ext cx="2572297" cy="268971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B0AB6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394" y="1486917"/>
            <a:ext cx="779752" cy="5908983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418578" y="35343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39" name="Rounded Rectangle 38"/>
          <p:cNvSpPr/>
          <p:nvPr/>
        </p:nvSpPr>
        <p:spPr>
          <a:xfrm>
            <a:off x="418578" y="424044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0" name="Rounded Rectangle 39"/>
          <p:cNvSpPr/>
          <p:nvPr/>
        </p:nvSpPr>
        <p:spPr>
          <a:xfrm>
            <a:off x="441438" y="49364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1" name="Rounded Rectangle 40"/>
          <p:cNvSpPr/>
          <p:nvPr/>
        </p:nvSpPr>
        <p:spPr>
          <a:xfrm>
            <a:off x="441438" y="56425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2" name="Rounded Rectangle 41"/>
          <p:cNvSpPr/>
          <p:nvPr/>
        </p:nvSpPr>
        <p:spPr>
          <a:xfrm>
            <a:off x="456678" y="634610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3" name="Rounded Rectangle 42"/>
          <p:cNvSpPr/>
          <p:nvPr/>
        </p:nvSpPr>
        <p:spPr>
          <a:xfrm>
            <a:off x="456678" y="7052222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4" name="Rounded Rectangle 43"/>
          <p:cNvSpPr/>
          <p:nvPr/>
        </p:nvSpPr>
        <p:spPr>
          <a:xfrm>
            <a:off x="7476469" y="35605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5" name="Rounded Rectangle 44"/>
          <p:cNvSpPr/>
          <p:nvPr/>
        </p:nvSpPr>
        <p:spPr>
          <a:xfrm>
            <a:off x="7476469" y="426671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6" name="Rounded Rectangle 45"/>
          <p:cNvSpPr/>
          <p:nvPr/>
        </p:nvSpPr>
        <p:spPr>
          <a:xfrm>
            <a:off x="7499329" y="49626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7" name="Rounded Rectangle 46"/>
          <p:cNvSpPr/>
          <p:nvPr/>
        </p:nvSpPr>
        <p:spPr>
          <a:xfrm>
            <a:off x="7499329" y="56687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8" name="Rounded Rectangle 47"/>
          <p:cNvSpPr/>
          <p:nvPr/>
        </p:nvSpPr>
        <p:spPr>
          <a:xfrm>
            <a:off x="7514569" y="637237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49" name="Rounded Rectangle 48"/>
          <p:cNvSpPr/>
          <p:nvPr/>
        </p:nvSpPr>
        <p:spPr>
          <a:xfrm>
            <a:off x="7514569" y="7078494"/>
            <a:ext cx="5934025" cy="569715"/>
          </a:xfrm>
          <a:prstGeom prst="roundRect">
            <a:avLst/>
          </a:prstGeom>
          <a:ln w="38100">
            <a:solidFill>
              <a:srgbClr val="00206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34" dirty="0"/>
          </a:p>
        </p:txBody>
      </p:sp>
      <p:sp>
        <p:nvSpPr>
          <p:cNvPr id="50" name="Rectangle 49"/>
          <p:cNvSpPr/>
          <p:nvPr/>
        </p:nvSpPr>
        <p:spPr>
          <a:xfrm>
            <a:off x="8472264" y="3501943"/>
            <a:ext cx="411792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عبد العليم بن شمس الحق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572500" y="4272176"/>
            <a:ext cx="3933970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محاضر اللغة العربية</a:t>
            </a:r>
            <a:r>
              <a:rPr lang="ar-S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589520" y="4962996"/>
            <a:ext cx="5820974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فتاري فاضل مدرسة،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سفاهر، نوغاؤن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873942" y="5657054"/>
            <a:ext cx="530103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رقم الجوال : </a:t>
            </a:r>
            <a:r>
              <a:rPr lang="en-US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01749-94 44 18</a:t>
            </a:r>
            <a:endParaRPr lang="ar-MA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732687" y="6375613"/>
            <a:ext cx="349565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العنوان الالكتروني :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43099" y="3518074"/>
            <a:ext cx="4140788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الصف : التاسع من الداخل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71553" y="4230281"/>
            <a:ext cx="4572847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المادة : اللغة العربية الاتصالية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051207" y="4937744"/>
            <a:ext cx="2884085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الوحدة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الثالثة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6283" y="5621961"/>
            <a:ext cx="290534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الدرس : 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580061" y="6333925"/>
            <a:ext cx="3340951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الوقت : 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دقيقة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60009" y="7015334"/>
            <a:ext cx="4060566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التاريخ : 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  <a:r>
              <a:rPr lang="ar-MA" sz="3200" b="1" spc="54" dirty="0" smtClean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r>
              <a:rPr lang="ar-MA" sz="3200" b="1" spc="54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</a:t>
            </a:r>
            <a:endParaRPr lang="en-US" sz="3200" b="1" spc="54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760312" y="7066083"/>
            <a:ext cx="5706623" cy="591660"/>
          </a:xfrm>
          <a:prstGeom prst="rect">
            <a:avLst/>
          </a:prstGeom>
          <a:noFill/>
        </p:spPr>
        <p:txBody>
          <a:bodyPr wrap="square" lIns="98259" tIns="49129" rIns="98259" bIns="4912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infoabdulalim@gmail.co</a:t>
            </a:r>
            <a:r>
              <a:rPr lang="ar-SA" sz="3200" b="1" spc="54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spc="54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54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0">
        <p15:prstTrans prst="curtains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MA" sz="3200" dirty="0" smtClean="0">
                <a:solidFill>
                  <a:schemeClr val="tx1"/>
                </a:solidFill>
              </a:rPr>
              <a:t>الجمع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ضرب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الوقوف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و ق 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مثال واوي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قاموا / ثبتوا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وقفوا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للغائب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ضرب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الرجوع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ر ج ع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صحيح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عاد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رجع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848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99583" y="24295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 للمتكلم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6206" y="24295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الماضي المطلق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1298841" y="14819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8166206" y="14955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0268" y="24566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سمع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95945" y="24566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الخشية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470268" y="15090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4795945" y="15226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1087" y="24566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خ ش 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97360" y="24566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ناقص يائي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331087" y="15090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997360" y="15226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243584" y="15216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584" y="24566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ارتعبت/ حذّرت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10607566" y="3271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خشيت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324983" y="6087175"/>
            <a:ext cx="2252228" cy="1219201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المفرد المذكر للحاضر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191606" y="6087175"/>
            <a:ext cx="2943228" cy="1219200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الفعل المضارع المثبت المعروف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324241" y="5139561"/>
            <a:ext cx="2258021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الصيغة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8191606" y="5153108"/>
            <a:ext cx="2943228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البحث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95668" y="6114268"/>
            <a:ext cx="1493090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نصر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21345" y="6114268"/>
            <a:ext cx="14694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الفوت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6495668" y="5166654"/>
            <a:ext cx="1493090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الباب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4821345" y="5180201"/>
            <a:ext cx="14694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المصدر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56487" y="6114268"/>
            <a:ext cx="1279013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ف و ت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22760" y="6114268"/>
            <a:ext cx="1152256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أجوف واوي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3356487" y="5166654"/>
            <a:ext cx="1279013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المادة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2022760" y="5180201"/>
            <a:ext cx="1152256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الجنس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ounded Rectangular Callout 34"/>
          <p:cNvSpPr/>
          <p:nvPr/>
        </p:nvSpPr>
        <p:spPr>
          <a:xfrm>
            <a:off x="268984" y="5179276"/>
            <a:ext cx="1572305" cy="650240"/>
          </a:xfrm>
          <a:prstGeom prst="wedgeRoundRectCallou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</a:rPr>
              <a:t>المعنى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68984" y="6114268"/>
            <a:ext cx="1572305" cy="1192107"/>
          </a:xfrm>
          <a:prstGeom prst="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chemeClr val="tx1"/>
                </a:solidFill>
              </a:rPr>
              <a:t>ضد يقتنص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ular Callout 36"/>
          <p:cNvSpPr/>
          <p:nvPr/>
        </p:nvSpPr>
        <p:spPr>
          <a:xfrm>
            <a:off x="10632966" y="3984764"/>
            <a:ext cx="2837793" cy="814666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4000" b="1" dirty="0" smtClean="0">
                <a:solidFill>
                  <a:schemeClr val="tx1"/>
                </a:solidFill>
              </a:rPr>
              <a:t>يفوت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39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2648" y="436584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314744" y="1733150"/>
            <a:ext cx="2779748" cy="2287057"/>
          </a:xfrm>
          <a:prstGeom prst="downArrow">
            <a:avLst/>
          </a:prstGeom>
          <a:ln w="7620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الوقت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1234" y="315310"/>
            <a:ext cx="12802158" cy="1115572"/>
          </a:xfrm>
          <a:prstGeom prst="roundRect">
            <a:avLst/>
          </a:prstGeom>
          <a:ln w="7620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029045" y="541276"/>
            <a:ext cx="376812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MA" sz="4400" b="1" cap="none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الجماعي</a:t>
            </a:r>
            <a:endParaRPr lang="en-US" sz="4400" b="1" cap="none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3455272" y="1778872"/>
            <a:ext cx="4537848" cy="2446334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5246" y="2070536"/>
            <a:ext cx="368913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6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</a:t>
            </a:r>
            <a:r>
              <a:rPr lang="ar-MA" sz="3600" b="1" u="sng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الأحمر:</a:t>
            </a:r>
            <a:endParaRPr lang="ar-MA" sz="3600" b="1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 rtl="1"/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كلمتين الأتيتين:</a:t>
            </a:r>
          </a:p>
          <a:p>
            <a:pPr algn="r" rtl="1"/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رأي </a:t>
            </a:r>
            <a:r>
              <a:rPr 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سقطت </a:t>
            </a:r>
            <a:r>
              <a:rPr 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تصير</a:t>
            </a:r>
            <a:endParaRPr 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3433720" y="5086373"/>
            <a:ext cx="4622464" cy="2354973"/>
          </a:xfrm>
          <a:prstGeom prst="round2Diag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ar-MA" sz="2800" b="1" u="sng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10303" y="5422372"/>
            <a:ext cx="438281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MA" sz="3600" b="1" u="sng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العمل لفريق الأخضر:</a:t>
            </a:r>
          </a:p>
          <a:p>
            <a:pPr algn="r" rtl="1"/>
            <a:r>
              <a:rPr lang="en-US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حقق كلمتين الآتيتين:</a:t>
            </a:r>
          </a:p>
          <a:p>
            <a:pPr algn="r" rtl="1"/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أنصفت </a:t>
            </a:r>
            <a:r>
              <a:rPr 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يشهدان </a:t>
            </a:r>
            <a:r>
              <a:rPr lang="en-US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ar-MA" sz="36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ادعيت</a:t>
            </a:r>
            <a:endParaRPr lang="en-US" sz="36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299544" y="4335568"/>
            <a:ext cx="2771572" cy="2632794"/>
          </a:xfrm>
          <a:prstGeom prst="star12">
            <a:avLst/>
          </a:prstGeom>
          <a:ln w="76200"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خمس دقائق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22" y="1778872"/>
            <a:ext cx="4997668" cy="5757045"/>
          </a:xfrm>
          <a:prstGeom prst="roundRect">
            <a:avLst>
              <a:gd name="adj" fmla="val 16667"/>
            </a:avLst>
          </a:prstGeom>
          <a:ln w="28575">
            <a:solidFill>
              <a:srgbClr val="C6FF25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8348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1539" y="1480792"/>
            <a:ext cx="12845611" cy="873536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1</a:t>
            </a:r>
            <a:r>
              <a:rPr lang="ar-MA" sz="3600" b="1" dirty="0" smtClean="0"/>
              <a:t>. هل كان يعرف شريح أن علي رضي الله عنه صادقاً في كلامه ؟ </a:t>
            </a:r>
            <a:endParaRPr lang="ar-MA" sz="36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72964" y="3649716"/>
            <a:ext cx="12845611" cy="9643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3</a:t>
            </a:r>
            <a:r>
              <a:rPr lang="ar-MA" sz="3600" b="1" dirty="0" smtClean="0"/>
              <a:t>. من كان قنبر لعلي رضي الله عنه؟ </a:t>
            </a:r>
            <a:endParaRPr lang="ar-MA" sz="36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2014" y="2527736"/>
            <a:ext cx="12845611" cy="91704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2</a:t>
            </a:r>
            <a:r>
              <a:rPr lang="ar-MA" sz="3600" b="1" dirty="0" smtClean="0"/>
              <a:t>. من شهد لعلي رضي الله عنه على صحة ما ادعى ؟</a:t>
            </a:r>
            <a:endParaRPr lang="ar-MA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82489" y="4787472"/>
            <a:ext cx="12845611" cy="888128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/>
              <a:t>4</a:t>
            </a:r>
            <a:r>
              <a:rPr lang="ar-MA" sz="3600" b="1" dirty="0" smtClean="0"/>
              <a:t>. لماذا تعجب الذمي من شريح القاضي وعلي رضي الله عنه ؟ </a:t>
            </a:r>
            <a:endParaRPr lang="ar-MA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2964" y="5862156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5</a:t>
            </a:r>
            <a:r>
              <a:rPr lang="ar-MA" sz="3600" b="1" dirty="0" smtClean="0"/>
              <a:t>. لماذا أسلم الذمي ؟</a:t>
            </a:r>
            <a:endParaRPr lang="ar-MA" sz="36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2964" y="6889530"/>
            <a:ext cx="12845611" cy="83820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/>
              <a:t>6</a:t>
            </a:r>
            <a:r>
              <a:rPr lang="ar-MA" sz="3600" b="1" dirty="0" smtClean="0"/>
              <a:t>. ماذا وهب علي رضي الله عنه للذمي ؟</a:t>
            </a:r>
            <a:endParaRPr lang="ar-MA" sz="3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501539" y="326222"/>
            <a:ext cx="12845611" cy="918098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795210" y="350471"/>
            <a:ext cx="26292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8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التقييم</a:t>
            </a:r>
            <a:endParaRPr lang="en-US" sz="4800" b="1" cap="none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06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1" y="1526630"/>
            <a:ext cx="12837519" cy="618270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88731" y="381000"/>
            <a:ext cx="12837519" cy="991054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65422" y="505936"/>
            <a:ext cx="44233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400" b="1" cap="none" spc="50" dirty="0" smtClean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الواجب المنزلي</a:t>
            </a:r>
            <a:endParaRPr lang="en-US" sz="4400" b="1" cap="none" spc="50" dirty="0">
              <a:ln w="11430"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8993" y="1526630"/>
            <a:ext cx="120448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اكتب فقرة باللغة العربية لا تقل عن سبعة أشطر </a:t>
            </a:r>
          </a:p>
          <a:p>
            <a:pPr algn="ctr"/>
            <a:r>
              <a:rPr lang="ar-MA" sz="4000" b="1" spc="50" dirty="0" smtClean="0">
                <a:ln w="1143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عن قبول الإسلام للذمي</a:t>
            </a:r>
            <a:endParaRPr lang="en-US" sz="4000" b="1" cap="none" spc="50" dirty="0">
              <a:ln w="1143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1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7"/>
          <a:stretch/>
        </p:blipFill>
        <p:spPr>
          <a:xfrm rot="10800000">
            <a:off x="362606" y="346840"/>
            <a:ext cx="13101145" cy="7409793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8E457F3A-3CDA-42B0-B036-2A898D239837}"/>
              </a:ext>
            </a:extLst>
          </p:cNvPr>
          <p:cNvSpPr txBox="1"/>
          <p:nvPr/>
        </p:nvSpPr>
        <p:spPr>
          <a:xfrm>
            <a:off x="3978150" y="570190"/>
            <a:ext cx="6064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MA" sz="6000" b="1" dirty="0" smtClean="0">
                <a:ln>
                  <a:solidFill>
                    <a:schemeClr val="bg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مع السلامة أيها الأحباب</a:t>
            </a:r>
            <a:endParaRPr lang="en-US" sz="6000" b="1" dirty="0">
              <a:ln>
                <a:solidFill>
                  <a:schemeClr val="bg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3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4118E-6 6.17284E-8 L -2.94118E-6 -0.0721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66803" y="97122"/>
            <a:ext cx="4829456" cy="646434"/>
          </a:xfrm>
          <a:prstGeom prst="snip1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ar-MA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رأيتم في الصور الآتية  ؟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53" y="857326"/>
            <a:ext cx="6327227" cy="329793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1" y="4414345"/>
            <a:ext cx="6332714" cy="332652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5" y="857326"/>
            <a:ext cx="6238123" cy="329793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186" y="4414345"/>
            <a:ext cx="6342993" cy="332652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351860" y="145376"/>
            <a:ext cx="12927967" cy="58477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فهمتم أننا اليوم أيضاً سنتكلم عن شريح القاضي الذي أقضى العرب ومثال لجميع الحكام في العالم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45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585219" y="311254"/>
            <a:ext cx="12720875" cy="1143472"/>
          </a:xfrm>
          <a:prstGeom prst="wedgeRoundRectCallou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99074" y="4331576"/>
            <a:ext cx="11510735" cy="95407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يشرح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ويسجل </a:t>
            </a:r>
            <a:r>
              <a:rPr lang="ar-MA" sz="3600" b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الكلمات </a:t>
            </a:r>
            <a:r>
              <a:rPr lang="ar-MA" sz="3600" b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الجديدة من معجم عربي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 تكوين الجمل المفيدة؛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5219" y="6736547"/>
            <a:ext cx="11510735" cy="89397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يقدر كيفية تحقيق الأفعال والكلمات من النص.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2929" y="5550772"/>
            <a:ext cx="11510735" cy="93617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يستطيع تصحيح العبارات واملاء الفراغات وفعل المضارع من الماضي؛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5219" y="3115715"/>
            <a:ext cx="11510735" cy="947802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/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يستطيع قراءة العبارات على النطق الصحيح بالترجمة؛</a:t>
            </a:r>
            <a:endParaRPr lang="ar-SA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72456" y="490397"/>
            <a:ext cx="5089708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الن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ائج م</a:t>
            </a:r>
            <a:r>
              <a:rPr lang="ar-M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ـــــ</a:t>
            </a:r>
            <a:r>
              <a:rPr lang="ar-SA" sz="4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 </a:t>
            </a:r>
            <a:r>
              <a:rPr lang="ar-SA" sz="4400" b="1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الدرس</a:t>
            </a:r>
            <a:endParaRPr lang="en-US" sz="4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5220" y="1942744"/>
            <a:ext cx="11510734" cy="914999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الطلاب بعد نهاية هذا الدرس ....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lowchart: Display 14"/>
          <p:cNvSpPr/>
          <p:nvPr/>
        </p:nvSpPr>
        <p:spPr>
          <a:xfrm>
            <a:off x="12297101" y="3115715"/>
            <a:ext cx="1008993" cy="947802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lowchart: Display 15"/>
          <p:cNvSpPr/>
          <p:nvPr/>
        </p:nvSpPr>
        <p:spPr>
          <a:xfrm>
            <a:off x="12323373" y="4345665"/>
            <a:ext cx="1008993" cy="946528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Flowchart: Display 16"/>
          <p:cNvSpPr/>
          <p:nvPr/>
        </p:nvSpPr>
        <p:spPr>
          <a:xfrm>
            <a:off x="12349645" y="5538600"/>
            <a:ext cx="1008993" cy="966480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lowchart: Display 17"/>
          <p:cNvSpPr/>
          <p:nvPr/>
        </p:nvSpPr>
        <p:spPr>
          <a:xfrm>
            <a:off x="12360151" y="6715754"/>
            <a:ext cx="1008993" cy="886901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lowchart: Display 23"/>
          <p:cNvSpPr/>
          <p:nvPr/>
        </p:nvSpPr>
        <p:spPr>
          <a:xfrm>
            <a:off x="12339139" y="1928034"/>
            <a:ext cx="1008993" cy="947802"/>
          </a:xfrm>
          <a:prstGeom prst="flowChartDisplay">
            <a:avLst/>
          </a:prstGeom>
          <a:ln w="5715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3935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77265" y="422562"/>
            <a:ext cx="13086486" cy="1119814"/>
          </a:xfrm>
          <a:prstGeom prst="roundRect">
            <a:avLst/>
          </a:prstGeom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03029" y="426735"/>
            <a:ext cx="53420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6000" b="1" cap="none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إعلان درس اليوم</a:t>
            </a:r>
            <a:endParaRPr lang="en-US" sz="6000" b="1" cap="none" spc="50" dirty="0">
              <a:ln w="11430"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Dakhil - 2019 - Class-9 arabic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32109" r="46825" b="27076"/>
          <a:stretch/>
        </p:blipFill>
        <p:spPr>
          <a:xfrm>
            <a:off x="377265" y="1954376"/>
            <a:ext cx="6400800" cy="5727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45" y="1954376"/>
            <a:ext cx="6340506" cy="5727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4384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PICTURS\PFM\pictures\20181117_1026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4" y="381000"/>
            <a:ext cx="12909884" cy="7255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8-Point Star 5"/>
          <p:cNvSpPr/>
          <p:nvPr/>
        </p:nvSpPr>
        <p:spPr>
          <a:xfrm>
            <a:off x="1227221" y="697832"/>
            <a:ext cx="2558715" cy="2269958"/>
          </a:xfrm>
          <a:prstGeom prst="star8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القراءة الصوتية</a:t>
            </a:r>
          </a:p>
        </p:txBody>
      </p:sp>
    </p:spTree>
    <p:extLst>
      <p:ext uri="{BB962C8B-B14F-4D97-AF65-F5344CB8AC3E}">
        <p14:creationId xmlns:p14="http://schemas.microsoft.com/office/powerpoint/2010/main" val="96011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45875" y="299544"/>
            <a:ext cx="4603531" cy="342808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 rtl="1"/>
            <a:r>
              <a:rPr lang="ar-MA" sz="2800" dirty="0"/>
              <a:t>التفت شريح إلى علي وقال: لا شك عندي أنك صادق يا أمير المؤمنين، ولكن لا بد من شاهدين، يشهدان على صحة ما ادعيت. فقال علي: نعم، مولاي قنبر وولدي الحسن يشهدان لي.. فقال شريح: ولكن شهادة الابن لأبيه لا تجوز يا أمير المؤمنين. عند ذلك التفت علي إلى الذمي </a:t>
            </a:r>
            <a:r>
              <a:rPr lang="ar-MA" sz="2800" dirty="0" smtClean="0"/>
              <a:t>وقال: خذها...</a:t>
            </a:r>
            <a:endParaRPr lang="ar-MA" sz="2800" dirty="0"/>
          </a:p>
        </p:txBody>
      </p:sp>
      <p:sp>
        <p:nvSpPr>
          <p:cNvPr id="6" name="Rectangle 5"/>
          <p:cNvSpPr/>
          <p:nvPr/>
        </p:nvSpPr>
        <p:spPr>
          <a:xfrm>
            <a:off x="4461656" y="3865020"/>
            <a:ext cx="4603532" cy="3891613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ar-MA" sz="2800" dirty="0" smtClean="0"/>
              <a:t> </a:t>
            </a:r>
          </a:p>
          <a:p>
            <a:pPr algn="just" rtl="1"/>
            <a:r>
              <a:rPr lang="ar-MA" sz="2800" dirty="0" smtClean="0"/>
              <a:t>فليس </a:t>
            </a:r>
            <a:r>
              <a:rPr lang="ar-MA" sz="2800" dirty="0"/>
              <a:t>عندي شاهد غيرهما، فقال الذمي: ولكني أشهد بأن الدرع لك يا أمير المؤمنين، ثم أضاف قائلاً: يا الله أمير المؤمنين يقاضيني أمام قاضيه وقاضيه يقضي لي </a:t>
            </a:r>
            <a:r>
              <a:rPr lang="ar-MA" sz="2800" dirty="0" smtClean="0"/>
              <a:t>عليه. أشهد أن الدين الذي يأمر بهذا لحق وأشهد أن لا إله إلا الله وأن محمداً عبده ورسوله. قال علي: أما وأنك قد أسملمت فإني قد وهبتها لك. ووهبت لك معها هذا الفرس أيضاً.</a:t>
            </a:r>
          </a:p>
          <a:p>
            <a:pPr algn="just"/>
            <a:endParaRPr lang="ar-MA" sz="2800" dirty="0"/>
          </a:p>
        </p:txBody>
      </p:sp>
      <p:pic>
        <p:nvPicPr>
          <p:cNvPr id="14" name="Picture 2" descr="القاضي شريح بن الحارث الذى حكم لليهودى على امير المومنين علي بن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7" b="12975"/>
          <a:stretch/>
        </p:blipFill>
        <p:spPr bwMode="auto">
          <a:xfrm>
            <a:off x="9254358" y="299544"/>
            <a:ext cx="4225158" cy="3408909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النبأ: القضاء فى عهد الخلفا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4" y="299544"/>
            <a:ext cx="3878319" cy="3408909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ديسمبر | 2014 | السلفي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920" y="3912319"/>
            <a:ext cx="4193596" cy="3844315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هكذا ستنهار الحضارة الغربية داخلياً | حفريا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3" y="3912318"/>
            <a:ext cx="3878319" cy="3844313"/>
          </a:xfrm>
          <a:prstGeom prst="rect">
            <a:avLst/>
          </a:prstGeom>
          <a:ln w="5715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909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bdul Alim\Desktop\صور فتاري\20171106_105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3" y="425671"/>
            <a:ext cx="12959254" cy="7157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  <p:sp>
        <p:nvSpPr>
          <p:cNvPr id="6" name="8-Point Star 5"/>
          <p:cNvSpPr/>
          <p:nvPr/>
        </p:nvSpPr>
        <p:spPr>
          <a:xfrm>
            <a:off x="1150883" y="654880"/>
            <a:ext cx="2790495" cy="2356333"/>
          </a:xfrm>
          <a:prstGeom prst="star8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15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الدرس المثالي</a:t>
            </a:r>
            <a:endParaRPr lang="en-US" sz="315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7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7861" y="206106"/>
            <a:ext cx="132535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M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البحث عن الكلمات التالية في معجم عربي وتسجيل معانيها ثم تكوين الجمل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68303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ع، ي، ب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ar-M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معيب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68303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ذميم / قبيح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68303" y="6650190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600" b="1" dirty="0" smtClean="0"/>
              <a:t>صارت الخضروات معيبة</a:t>
            </a:r>
            <a:endParaRPr lang="en-US" sz="2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104989" y="977469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ح، ك، م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احتكم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04989" y="1860788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طلب القضاء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04989" y="6650190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احتكم علي والذمي إلى شريح القاضي</a:t>
            </a:r>
            <a:endParaRPr lang="en-US" sz="28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731174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ع، د، ل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عدل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31174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استقامة / إنصاف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31174" y="6637028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800" b="1" dirty="0" smtClean="0"/>
              <a:t>وصل عدل شريح إلى جميع الحكام</a:t>
            </a:r>
            <a:endParaRPr lang="en-US" sz="28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67860" y="964307"/>
            <a:ext cx="2990882" cy="70010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ض، م، ن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ضمن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67860" y="1847626"/>
            <a:ext cx="2990882" cy="657664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أمّن / اشتمل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7860" y="6637028"/>
            <a:ext cx="2990882" cy="1090686"/>
          </a:xfrm>
          <a:prstGeom prst="roundRect">
            <a:avLst/>
          </a:prstGeom>
          <a:ln w="5715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MA" sz="2600" b="1" dirty="0" smtClean="0"/>
              <a:t>قد ضمن الرجل الحمامة</a:t>
            </a:r>
            <a:endParaRPr lang="en-US" sz="26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015" y="2720037"/>
            <a:ext cx="3017170" cy="362030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89" y="2733199"/>
            <a:ext cx="2990882" cy="360714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58" y="2692218"/>
            <a:ext cx="2945397" cy="364812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4" descr="حمام الزاجل يعود الى احضان مربيه في مدينة الفلوجة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0" y="2720037"/>
            <a:ext cx="2990882" cy="3620306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85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3364</TotalTime>
  <Words>1143</Words>
  <Application>Microsoft Office PowerPoint</Application>
  <PresentationFormat>Custom</PresentationFormat>
  <Paragraphs>313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Windows User</cp:lastModifiedBy>
  <cp:revision>1080</cp:revision>
  <dcterms:created xsi:type="dcterms:W3CDTF">2020-05-14T14:05:10Z</dcterms:created>
  <dcterms:modified xsi:type="dcterms:W3CDTF">2020-06-07T19:00:21Z</dcterms:modified>
</cp:coreProperties>
</file>