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78" r:id="rId5"/>
    <p:sldId id="257" r:id="rId6"/>
    <p:sldId id="260" r:id="rId7"/>
    <p:sldId id="261" r:id="rId8"/>
    <p:sldId id="262" r:id="rId9"/>
    <p:sldId id="263" r:id="rId10"/>
    <p:sldId id="280" r:id="rId11"/>
    <p:sldId id="265" r:id="rId12"/>
    <p:sldId id="266" r:id="rId13"/>
    <p:sldId id="267" r:id="rId14"/>
    <p:sldId id="268" r:id="rId15"/>
    <p:sldId id="269" r:id="rId16"/>
    <p:sldId id="270" r:id="rId17"/>
    <p:sldId id="271" r:id="rId18"/>
    <p:sldId id="273" r:id="rId19"/>
    <p:sldId id="275" r:id="rId20"/>
    <p:sldId id="274"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72" y="60"/>
      </p:cViewPr>
      <p:guideLst/>
    </p:cSldViewPr>
  </p:slideViewPr>
  <p:notesTextViewPr>
    <p:cViewPr>
      <p:scale>
        <a:sx n="1" d="1"/>
        <a:sy n="1" d="1"/>
      </p:scale>
      <p:origin x="0" y="0"/>
    </p:cViewPr>
  </p:notesTextViewPr>
  <p:sorterViewPr>
    <p:cViewPr>
      <p:scale>
        <a:sx n="100" d="100"/>
        <a:sy n="100" d="100"/>
      </p:scale>
      <p:origin x="0" y="-51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155A8B-FF36-4BC8-90DD-02D02AB8EDF3}"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276102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55A8B-FF36-4BC8-90DD-02D02AB8EDF3}"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128121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55A8B-FF36-4BC8-90DD-02D02AB8EDF3}"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355760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155A8B-FF36-4BC8-90DD-02D02AB8EDF3}"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3821891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55A8B-FF36-4BC8-90DD-02D02AB8EDF3}" type="datetimeFigureOut">
              <a:rPr lang="en-US" smtClean="0"/>
              <a:t>6/8/2020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3280913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55A8B-FF36-4BC8-90DD-02D02AB8EDF3}"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8111114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155A8B-FF36-4BC8-90DD-02D02AB8EDF3}" type="datetimeFigureOut">
              <a:rPr lang="en-US" smtClean="0"/>
              <a:t>6/8/2020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2196405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155A8B-FF36-4BC8-90DD-02D02AB8EDF3}" type="datetimeFigureOut">
              <a:rPr lang="en-US" smtClean="0"/>
              <a:t>6/8/2020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2162393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55A8B-FF36-4BC8-90DD-02D02AB8EDF3}" type="datetimeFigureOut">
              <a:rPr lang="en-US" smtClean="0"/>
              <a:t>6/8/2020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3776806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55A8B-FF36-4BC8-90DD-02D02AB8EDF3}"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79275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55A8B-FF36-4BC8-90DD-02D02AB8EDF3}" type="datetimeFigureOut">
              <a:rPr lang="en-US" smtClean="0"/>
              <a:t>6/8/2020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A965F6-0411-443D-BEA4-8BFFD0DA8059}" type="slidenum">
              <a:rPr lang="en-US" smtClean="0"/>
              <a:t>‹#›</a:t>
            </a:fld>
            <a:endParaRPr lang="en-US"/>
          </a:p>
        </p:txBody>
      </p:sp>
    </p:spTree>
    <p:extLst>
      <p:ext uri="{BB962C8B-B14F-4D97-AF65-F5344CB8AC3E}">
        <p14:creationId xmlns:p14="http://schemas.microsoft.com/office/powerpoint/2010/main" val="3007808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55A8B-FF36-4BC8-90DD-02D02AB8EDF3}" type="datetimeFigureOut">
              <a:rPr lang="en-US" smtClean="0"/>
              <a:t>6/8/2020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965F6-0411-443D-BEA4-8BFFD0DA8059}" type="slidenum">
              <a:rPr lang="en-US" smtClean="0"/>
              <a:t>‹#›</a:t>
            </a:fld>
            <a:endParaRPr lang="en-US"/>
          </a:p>
        </p:txBody>
      </p:sp>
    </p:spTree>
    <p:extLst>
      <p:ext uri="{BB962C8B-B14F-4D97-AF65-F5344CB8AC3E}">
        <p14:creationId xmlns:p14="http://schemas.microsoft.com/office/powerpoint/2010/main" val="3697393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28602"/>
            <a:ext cx="12192000" cy="1200329"/>
          </a:xfrm>
          <a:prstGeom prst="rect">
            <a:avLst/>
          </a:prstGeom>
          <a:solidFill>
            <a:srgbClr val="92D050"/>
          </a:solidFill>
          <a:ln>
            <a:noFill/>
          </a:ln>
          <a:effectLst>
            <a:glow rad="139700">
              <a:schemeClr val="accent5">
                <a:satMod val="175000"/>
                <a:alpha val="40000"/>
              </a:schemeClr>
            </a:glow>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IN" sz="7200" b="1" dirty="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rPr>
              <a:t>স্বাগতম</a:t>
            </a:r>
            <a:r>
              <a:rPr lang="en-US" sz="7200" b="1" dirty="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rPr>
              <a:t> </a:t>
            </a:r>
            <a:r>
              <a:rPr lang="ar-SA" sz="7200" b="1" dirty="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rPr>
              <a:t>اهلا و سهلا </a:t>
            </a:r>
            <a:endParaRPr lang="en-US" sz="7200" b="1" dirty="0">
              <a:ln w="12700">
                <a:solidFill>
                  <a:schemeClr val="tx2">
                    <a:lumMod val="75000"/>
                  </a:schemeClr>
                </a:solidFill>
                <a:prstDash val="solid"/>
              </a:ln>
              <a:blipFill>
                <a:blip r:embed="rId2"/>
                <a:tile tx="0" ty="0" sx="100000" sy="100000" flip="none" algn="tl"/>
              </a:blip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28931"/>
            <a:ext cx="12192000" cy="5429069"/>
          </a:xfrm>
          <a:prstGeom prst="rect">
            <a:avLst/>
          </a:prstGeom>
        </p:spPr>
      </p:pic>
    </p:spTree>
    <p:extLst>
      <p:ext uri="{BB962C8B-B14F-4D97-AF65-F5344CB8AC3E}">
        <p14:creationId xmlns:p14="http://schemas.microsoft.com/office/powerpoint/2010/main" val="199028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0502" y="1066803"/>
            <a:ext cx="6762729" cy="4181475"/>
          </a:xfrm>
          <a:prstGeom prst="round2DiagRect">
            <a:avLst/>
          </a:prstGeom>
        </p:spPr>
      </p:pic>
      <p:sp>
        <p:nvSpPr>
          <p:cNvPr id="4" name="TextBox 3"/>
          <p:cNvSpPr txBox="1"/>
          <p:nvPr/>
        </p:nvSpPr>
        <p:spPr>
          <a:xfrm>
            <a:off x="2754576" y="5375491"/>
            <a:ext cx="6751355" cy="830997"/>
          </a:xfrm>
          <a:prstGeom prst="rect">
            <a:avLst/>
          </a:prstGeom>
          <a:solidFill>
            <a:schemeClr val="accent4">
              <a:lumMod val="60000"/>
              <a:lumOff val="40000"/>
            </a:schemeClr>
          </a:solidFill>
        </p:spPr>
        <p:txBody>
          <a:bodyPr wrap="square" rtlCol="0">
            <a:spAutoFit/>
          </a:bodyPr>
          <a:lstStyle/>
          <a:p>
            <a:pPr algn="ctr"/>
            <a:r>
              <a:rPr lang="bn-BD" sz="4800" b="1" dirty="0">
                <a:latin typeface="NikoshBAN" panose="02000000000000000000" pitchFamily="2" charset="0"/>
                <a:cs typeface="NikoshBAN" panose="02000000000000000000" pitchFamily="2" charset="0"/>
              </a:rPr>
              <a:t> </a:t>
            </a:r>
            <a:r>
              <a:rPr lang="bn-BD" sz="4800" b="1" dirty="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নক্ষত্র পূজার মাধ্যমে</a:t>
            </a:r>
            <a:endParaRPr lang="en-US" sz="4800" b="1" dirty="0">
              <a:solidFill>
                <a:schemeClr val="bg2">
                  <a:lumMod val="10000"/>
                </a:schemeClr>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5" name="Rounded Rectangle 4"/>
          <p:cNvSpPr/>
          <p:nvPr/>
        </p:nvSpPr>
        <p:spPr>
          <a:xfrm>
            <a:off x="2754573" y="101387"/>
            <a:ext cx="6751356" cy="8382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b="1" dirty="0">
                <a:solidFill>
                  <a:schemeClr val="tx1"/>
                </a:solidFill>
                <a:latin typeface="NikoshBAN" panose="02000000000000000000" pitchFamily="2" charset="0"/>
                <a:cs typeface="NikoshBAN" panose="02000000000000000000" pitchFamily="2" charset="0"/>
              </a:rPr>
              <a:t>যাদুর </a:t>
            </a:r>
            <a:r>
              <a:rPr lang="en-US" sz="6000" b="1" dirty="0">
                <a:solidFill>
                  <a:schemeClr val="tx1"/>
                </a:solidFill>
                <a:latin typeface="NikoshBAN" panose="02000000000000000000" pitchFamily="2" charset="0"/>
                <a:cs typeface="NikoshBAN" panose="02000000000000000000" pitchFamily="2" charset="0"/>
              </a:rPr>
              <a:t>২য় </a:t>
            </a:r>
            <a:r>
              <a:rPr lang="bn-BD" sz="6000" b="1" dirty="0">
                <a:solidFill>
                  <a:schemeClr val="tx1"/>
                </a:solidFill>
                <a:latin typeface="NikoshBAN" panose="02000000000000000000" pitchFamily="2" charset="0"/>
                <a:cs typeface="NikoshBAN" panose="02000000000000000000" pitchFamily="2" charset="0"/>
              </a:rPr>
              <a:t>ধরন</a:t>
            </a:r>
            <a:endParaRPr lang="en-US" sz="6000" b="1" dirty="0">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20447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7413" y="990600"/>
            <a:ext cx="7239000" cy="4688398"/>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3" name="TextBox 2"/>
          <p:cNvSpPr txBox="1"/>
          <p:nvPr/>
        </p:nvSpPr>
        <p:spPr>
          <a:xfrm>
            <a:off x="2337677" y="5679000"/>
            <a:ext cx="6941024" cy="1200329"/>
          </a:xfrm>
          <a:prstGeom prst="rect">
            <a:avLst/>
          </a:prstGeom>
          <a:solidFill>
            <a:srgbClr val="FFFF00"/>
          </a:solidFill>
          <a:ln>
            <a:noFill/>
          </a:ln>
          <a:effectLst/>
          <a:scene3d>
            <a:camera prst="orthographicFront">
              <a:rot lat="0" lon="0" rev="0"/>
            </a:camera>
            <a:lightRig rig="contrasting" dir="t">
              <a:rot lat="0" lon="0" rev="7800000"/>
            </a:lightRig>
          </a:scene3d>
          <a:sp3d>
            <a:bevelT w="139700" h="139700"/>
          </a:sp3d>
        </p:spPr>
        <p:txBody>
          <a:bodyPr wrap="square" rtlCol="0">
            <a:spAutoFit/>
          </a:bodyPr>
          <a:lstStyle/>
          <a:p>
            <a:r>
              <a:rPr lang="bn-BD" sz="3600" b="1" dirty="0" smtClean="0">
                <a:solidFill>
                  <a:srgbClr val="7030A0"/>
                </a:solidFill>
                <a:latin typeface="NikoshBAN" panose="02000000000000000000" pitchFamily="2" charset="0"/>
                <a:cs typeface="NikoshBAN" panose="02000000000000000000" pitchFamily="2" charset="0"/>
              </a:rPr>
              <a:t>অপিত্রতা </a:t>
            </a:r>
            <a:r>
              <a:rPr lang="bn-BD" sz="3600" b="1" dirty="0">
                <a:solidFill>
                  <a:srgbClr val="7030A0"/>
                </a:solidFill>
                <a:latin typeface="NikoshBAN" panose="02000000000000000000" pitchFamily="2" charset="0"/>
                <a:cs typeface="NikoshBAN" panose="02000000000000000000" pitchFamily="2" charset="0"/>
              </a:rPr>
              <a:t>ও পাপাচারে লিপ্ত থেকে </a:t>
            </a:r>
            <a:r>
              <a:rPr lang="bn-BD" sz="3600" b="1" dirty="0" smtClean="0">
                <a:solidFill>
                  <a:srgbClr val="7030A0"/>
                </a:solidFill>
                <a:latin typeface="NikoshBAN" panose="02000000000000000000" pitchFamily="2" charset="0"/>
                <a:cs typeface="NikoshBAN" panose="02000000000000000000" pitchFamily="2" charset="0"/>
              </a:rPr>
              <a:t>শয়তানের</a:t>
            </a:r>
            <a:r>
              <a:rPr lang="en-US" sz="3600" b="1" dirty="0" smtClean="0">
                <a:solidFill>
                  <a:srgbClr val="7030A0"/>
                </a:solidFill>
                <a:latin typeface="NikoshBAN" panose="02000000000000000000" pitchFamily="2" charset="0"/>
                <a:cs typeface="NikoshBAN" panose="02000000000000000000" pitchFamily="2" charset="0"/>
              </a:rPr>
              <a:t> </a:t>
            </a:r>
            <a:r>
              <a:rPr lang="bn-BD" sz="3600" b="1" dirty="0">
                <a:solidFill>
                  <a:srgbClr val="7030A0"/>
                </a:solidFill>
                <a:latin typeface="NikoshBAN" panose="02000000000000000000" pitchFamily="2" charset="0"/>
                <a:cs typeface="NikoshBAN" panose="02000000000000000000" pitchFamily="2" charset="0"/>
              </a:rPr>
              <a:t>সন্তুষ্টি ও নৈকট্য অর্জনের মাধ্যমে।</a:t>
            </a:r>
            <a:endParaRPr lang="en-US" sz="3600" b="1" dirty="0">
              <a:solidFill>
                <a:srgbClr val="7030A0"/>
              </a:solidFill>
              <a:latin typeface="NikoshBAN" panose="02000000000000000000" pitchFamily="2" charset="0"/>
              <a:cs typeface="NikoshBAN" panose="02000000000000000000" pitchFamily="2" charset="0"/>
            </a:endParaRPr>
          </a:p>
        </p:txBody>
      </p:sp>
      <p:sp>
        <p:nvSpPr>
          <p:cNvPr id="4" name="Rounded Rectangle 3"/>
          <p:cNvSpPr/>
          <p:nvPr/>
        </p:nvSpPr>
        <p:spPr>
          <a:xfrm>
            <a:off x="3757613" y="0"/>
            <a:ext cx="3505200" cy="83820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b="1" dirty="0">
                <a:latin typeface="NikoshBAN" panose="02000000000000000000" pitchFamily="2" charset="0"/>
                <a:cs typeface="NikoshBAN" panose="02000000000000000000" pitchFamily="2" charset="0"/>
              </a:rPr>
              <a:t>যাদুর </a:t>
            </a:r>
            <a:r>
              <a:rPr lang="en-US" sz="5400" b="1" dirty="0">
                <a:latin typeface="NikoshBAN" panose="02000000000000000000" pitchFamily="2" charset="0"/>
                <a:cs typeface="NikoshBAN" panose="02000000000000000000" pitchFamily="2" charset="0"/>
              </a:rPr>
              <a:t>৩য় </a:t>
            </a:r>
            <a:r>
              <a:rPr lang="bn-BD" sz="5400" b="1" dirty="0">
                <a:latin typeface="NikoshBAN" panose="02000000000000000000" pitchFamily="2" charset="0"/>
                <a:cs typeface="NikoshBAN" panose="02000000000000000000" pitchFamily="2" charset="0"/>
              </a:rPr>
              <a:t>ধরন</a:t>
            </a:r>
            <a:endParaRPr lang="en-US" sz="5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45531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1557337" y="914400"/>
            <a:ext cx="9144000" cy="5943600"/>
          </a:xfrm>
          <a:prstGeom prst="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400" dirty="0">
                <a:latin typeface="NikoshBAN" pitchFamily="2" charset="0"/>
                <a:cs typeface="NikoshBAN" pitchFamily="2" charset="0"/>
              </a:rPr>
              <a:t>      </a:t>
            </a:r>
            <a:r>
              <a:rPr lang="en-US" sz="3200" dirty="0" err="1">
                <a:latin typeface="NikoshBAN" pitchFamily="2" charset="0"/>
                <a:cs typeface="NikoshBAN" pitchFamily="2" charset="0"/>
              </a:rPr>
              <a:t>একদা</a:t>
            </a:r>
            <a:r>
              <a:rPr lang="en-US" sz="3200" dirty="0">
                <a:latin typeface="NikoshBAN" pitchFamily="2" charset="0"/>
                <a:cs typeface="NikoshBAN" pitchFamily="2" charset="0"/>
              </a:rPr>
              <a:t> </a:t>
            </a:r>
            <a:r>
              <a:rPr lang="en-US" sz="3200" dirty="0" err="1">
                <a:latin typeface="NikoshBAN" pitchFamily="2" charset="0"/>
                <a:cs typeface="NikoshBAN" pitchFamily="2" charset="0"/>
              </a:rPr>
              <a:t>হযরত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নবী</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করীম</a:t>
            </a:r>
            <a:r>
              <a:rPr lang="en-US" sz="3200" dirty="0">
                <a:latin typeface="NikoshBAN" pitchFamily="2" charset="0"/>
                <a:cs typeface="NikoshBAN" pitchFamily="2" charset="0"/>
              </a:rPr>
              <a:t> (স) </a:t>
            </a:r>
            <a:r>
              <a:rPr lang="en-US" sz="3200" dirty="0" err="1">
                <a:latin typeface="NikoshBAN" pitchFamily="2" charset="0"/>
                <a:cs typeface="NikoshBAN" pitchFamily="2" charset="0"/>
              </a:rPr>
              <a:t>পবিত্র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কুরআনে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বর্ণিত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হযরত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সুলাইমান</a:t>
            </a:r>
            <a:r>
              <a:rPr lang="en-US" sz="3200" dirty="0">
                <a:latin typeface="NikoshBAN" pitchFamily="2" charset="0"/>
                <a:cs typeface="NikoshBAN" pitchFamily="2" charset="0"/>
              </a:rPr>
              <a:t> </a:t>
            </a:r>
            <a:r>
              <a:rPr lang="en-US" sz="3200" dirty="0" smtClean="0">
                <a:latin typeface="NikoshBAN" pitchFamily="2" charset="0"/>
                <a:cs typeface="NikoshBAN" pitchFamily="2" charset="0"/>
              </a:rPr>
              <a:t>(</a:t>
            </a:r>
            <a:r>
              <a:rPr lang="en-US" sz="3200" dirty="0" err="1" smtClean="0">
                <a:latin typeface="NikoshBAN" pitchFamily="2" charset="0"/>
                <a:cs typeface="NikoshBAN" pitchFamily="2" charset="0"/>
              </a:rPr>
              <a:t>আঃ</a:t>
            </a:r>
            <a:r>
              <a:rPr lang="en-US" sz="3200" dirty="0" smtClean="0">
                <a:latin typeface="NikoshBAN" pitchFamily="2" charset="0"/>
                <a:cs typeface="NikoshBAN" pitchFamily="2" charset="0"/>
              </a:rPr>
              <a:t>) </a:t>
            </a:r>
            <a:r>
              <a:rPr lang="en-US" sz="3200" dirty="0" err="1">
                <a:latin typeface="NikoshBAN" pitchFamily="2" charset="0"/>
                <a:cs typeface="NikoshBAN" pitchFamily="2" charset="0"/>
              </a:rPr>
              <a:t>এর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নবী</a:t>
            </a:r>
            <a:r>
              <a:rPr lang="en-US" sz="3200" dirty="0">
                <a:latin typeface="NikoshBAN" pitchFamily="2" charset="0"/>
                <a:cs typeface="NikoshBAN" pitchFamily="2" charset="0"/>
              </a:rPr>
              <a:t> </a:t>
            </a:r>
            <a:r>
              <a:rPr lang="en-US" sz="3200" dirty="0" err="1">
                <a:latin typeface="NikoshBAN" pitchFamily="2" charset="0"/>
                <a:cs typeface="NikoshBAN" pitchFamily="2" charset="0"/>
              </a:rPr>
              <a:t>হওয়ার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ব্যাপারে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আলোচনা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করলেন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যে</a:t>
            </a:r>
            <a:r>
              <a:rPr lang="en-US" sz="3200" dirty="0">
                <a:latin typeface="NikoshBAN" pitchFamily="2" charset="0"/>
                <a:cs typeface="NikoshBAN" pitchFamily="2" charset="0"/>
              </a:rPr>
              <a:t>, </a:t>
            </a:r>
            <a:r>
              <a:rPr lang="en-US" sz="3200" dirty="0" err="1">
                <a:latin typeface="NikoshBAN" pitchFamily="2" charset="0"/>
                <a:cs typeface="NikoshBAN" pitchFamily="2" charset="0"/>
              </a:rPr>
              <a:t>তিনি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উল্লেখযোগ্য</a:t>
            </a:r>
            <a:r>
              <a:rPr lang="en-US" sz="3200" dirty="0">
                <a:latin typeface="NikoshBAN" pitchFamily="2" charset="0"/>
                <a:cs typeface="NikoshBAN" pitchFamily="2" charset="0"/>
              </a:rPr>
              <a:t> </a:t>
            </a:r>
            <a:r>
              <a:rPr lang="en-US" sz="3200" dirty="0" err="1">
                <a:latin typeface="NikoshBAN" pitchFamily="2" charset="0"/>
                <a:cs typeface="NikoshBAN" pitchFamily="2" charset="0"/>
              </a:rPr>
              <a:t>নবীদের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একজন</a:t>
            </a:r>
            <a:r>
              <a:rPr lang="en-US" sz="3200" dirty="0">
                <a:latin typeface="NikoshBAN" pitchFamily="2" charset="0"/>
                <a:cs typeface="NikoshBAN" pitchFamily="2" charset="0"/>
              </a:rPr>
              <a:t>। এ </a:t>
            </a:r>
            <a:r>
              <a:rPr lang="en-US" sz="3200" dirty="0" err="1">
                <a:latin typeface="NikoshBAN" pitchFamily="2" charset="0"/>
                <a:cs typeface="NikoshBAN" pitchFamily="2" charset="0"/>
              </a:rPr>
              <a:t>কথা</a:t>
            </a:r>
            <a:r>
              <a:rPr lang="en-US" sz="3200" dirty="0">
                <a:latin typeface="NikoshBAN" pitchFamily="2" charset="0"/>
                <a:cs typeface="NikoshBAN" pitchFamily="2" charset="0"/>
              </a:rPr>
              <a:t> </a:t>
            </a:r>
            <a:r>
              <a:rPr lang="en-US" sz="3200" dirty="0" err="1">
                <a:latin typeface="NikoshBAN" pitchFamily="2" charset="0"/>
                <a:cs typeface="NikoshBAN" pitchFamily="2" charset="0"/>
              </a:rPr>
              <a:t>শুনে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ইহুদি</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আলেমরা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বলল</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বড়ই</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আশ্চর্যের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ব্যাপার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যে</a:t>
            </a:r>
            <a:r>
              <a:rPr lang="en-US" sz="3200" dirty="0">
                <a:latin typeface="NikoshBAN" pitchFamily="2" charset="0"/>
                <a:cs typeface="NikoshBAN" pitchFamily="2" charset="0"/>
              </a:rPr>
              <a:t>, </a:t>
            </a:r>
            <a:r>
              <a:rPr lang="en-US" sz="3200" dirty="0" err="1">
                <a:latin typeface="NikoshBAN" pitchFamily="2" charset="0"/>
                <a:cs typeface="NikoshBAN" pitchFamily="2" charset="0"/>
              </a:rPr>
              <a:t>মুহাম্মদ</a:t>
            </a:r>
            <a:r>
              <a:rPr lang="en-US" sz="3200" dirty="0">
                <a:latin typeface="NikoshBAN" pitchFamily="2" charset="0"/>
                <a:cs typeface="NikoshBAN" pitchFamily="2" charset="0"/>
              </a:rPr>
              <a:t> </a:t>
            </a:r>
            <a:r>
              <a:rPr lang="en-US" sz="3200" dirty="0" smtClean="0">
                <a:latin typeface="NikoshBAN" pitchFamily="2" charset="0"/>
                <a:cs typeface="NikoshBAN" pitchFamily="2" charset="0"/>
              </a:rPr>
              <a:t>(</a:t>
            </a:r>
            <a:r>
              <a:rPr lang="en-US" sz="3200" dirty="0" err="1" smtClean="0">
                <a:latin typeface="NikoshBAN" pitchFamily="2" charset="0"/>
                <a:cs typeface="NikoshBAN" pitchFamily="2" charset="0"/>
              </a:rPr>
              <a:t>দঃ</a:t>
            </a:r>
            <a:r>
              <a:rPr lang="en-US" sz="3200" dirty="0" smtClean="0">
                <a:latin typeface="NikoshBAN" pitchFamily="2" charset="0"/>
                <a:cs typeface="NikoshBAN" pitchFamily="2" charset="0"/>
              </a:rPr>
              <a:t>) </a:t>
            </a:r>
            <a:r>
              <a:rPr lang="en-US" sz="3200" dirty="0" err="1">
                <a:latin typeface="NikoshBAN" pitchFamily="2" charset="0"/>
                <a:cs typeface="NikoshBAN" pitchFamily="2" charset="0"/>
              </a:rPr>
              <a:t>বিশ্বাস</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করেন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হযরত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দাউদ</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আঃ</a:t>
            </a:r>
            <a:r>
              <a:rPr lang="en-US" sz="3200" dirty="0" smtClean="0">
                <a:latin typeface="NikoshBAN" pitchFamily="2" charset="0"/>
                <a:cs typeface="NikoshBAN" pitchFamily="2" charset="0"/>
              </a:rPr>
              <a:t>) </a:t>
            </a:r>
            <a:r>
              <a:rPr lang="en-US" sz="3200" dirty="0" err="1">
                <a:latin typeface="NikoshBAN" pitchFamily="2" charset="0"/>
                <a:cs typeface="NikoshBAN" pitchFamily="2" charset="0"/>
              </a:rPr>
              <a:t>এর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ছেলে</a:t>
            </a:r>
            <a:r>
              <a:rPr lang="en-US" sz="3200" dirty="0">
                <a:latin typeface="NikoshBAN" pitchFamily="2" charset="0"/>
                <a:cs typeface="NikoshBAN" pitchFamily="2" charset="0"/>
              </a:rPr>
              <a:t> </a:t>
            </a:r>
            <a:r>
              <a:rPr lang="en-US" sz="3200" dirty="0" err="1">
                <a:latin typeface="NikoshBAN" pitchFamily="2" charset="0"/>
                <a:cs typeface="NikoshBAN" pitchFamily="2" charset="0"/>
              </a:rPr>
              <a:t>হযরত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সুলাইমান</a:t>
            </a:r>
            <a:r>
              <a:rPr lang="en-US" sz="3200" dirty="0">
                <a:latin typeface="NikoshBAN" pitchFamily="2" charset="0"/>
                <a:cs typeface="NikoshBAN" pitchFamily="2" charset="0"/>
              </a:rPr>
              <a:t> </a:t>
            </a:r>
            <a:r>
              <a:rPr lang="en-US" sz="3200" dirty="0" smtClean="0">
                <a:latin typeface="NikoshBAN" pitchFamily="2" charset="0"/>
                <a:cs typeface="NikoshBAN" pitchFamily="2" charset="0"/>
              </a:rPr>
              <a:t>(</a:t>
            </a:r>
            <a:r>
              <a:rPr lang="en-US" sz="3200" dirty="0" err="1" smtClean="0">
                <a:latin typeface="NikoshBAN" pitchFamily="2" charset="0"/>
                <a:cs typeface="NikoshBAN" pitchFamily="2" charset="0"/>
              </a:rPr>
              <a:t>আঃ</a:t>
            </a:r>
            <a:r>
              <a:rPr lang="en-US" sz="3200" dirty="0" smtClean="0">
                <a:latin typeface="NikoshBAN" pitchFamily="2" charset="0"/>
                <a:cs typeface="NikoshBAN" pitchFamily="2" charset="0"/>
              </a:rPr>
              <a:t>) </a:t>
            </a:r>
            <a:r>
              <a:rPr lang="en-US" sz="3200" dirty="0" err="1">
                <a:latin typeface="NikoshBAN" pitchFamily="2" charset="0"/>
                <a:cs typeface="NikoshBAN" pitchFamily="2" charset="0"/>
              </a:rPr>
              <a:t>নবী</a:t>
            </a:r>
            <a:r>
              <a:rPr lang="en-US" sz="3200" dirty="0">
                <a:latin typeface="NikoshBAN" pitchFamily="2" charset="0"/>
                <a:cs typeface="NikoshBAN" pitchFamily="2" charset="0"/>
              </a:rPr>
              <a:t> </a:t>
            </a:r>
            <a:r>
              <a:rPr lang="en-US" sz="3200" dirty="0" err="1">
                <a:latin typeface="NikoshBAN" pitchFamily="2" charset="0"/>
                <a:cs typeface="NikoshBAN" pitchFamily="2" charset="0"/>
              </a:rPr>
              <a:t>ছিলেন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অথচ</a:t>
            </a:r>
            <a:r>
              <a:rPr lang="en-US" sz="3200" dirty="0">
                <a:latin typeface="NikoshBAN" pitchFamily="2" charset="0"/>
                <a:cs typeface="NikoshBAN" pitchFamily="2" charset="0"/>
              </a:rPr>
              <a:t> </a:t>
            </a:r>
            <a:r>
              <a:rPr lang="en-US" sz="3200" dirty="0" err="1">
                <a:latin typeface="NikoshBAN" pitchFamily="2" charset="0"/>
                <a:cs typeface="NikoshBAN" pitchFamily="2" charset="0"/>
              </a:rPr>
              <a:t>সুলাইমান</a:t>
            </a:r>
            <a:r>
              <a:rPr lang="en-US" sz="3200" dirty="0">
                <a:latin typeface="NikoshBAN" pitchFamily="2" charset="0"/>
                <a:cs typeface="NikoshBAN" pitchFamily="2" charset="0"/>
              </a:rPr>
              <a:t> (আ) </a:t>
            </a:r>
            <a:r>
              <a:rPr lang="en-US" sz="3200" dirty="0" err="1">
                <a:latin typeface="NikoshBAN" pitchFamily="2" charset="0"/>
                <a:cs typeface="NikoshBAN" pitchFamily="2" charset="0"/>
              </a:rPr>
              <a:t>একজন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যাদুকর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ব্যতীত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কিছুই</a:t>
            </a:r>
            <a:r>
              <a:rPr lang="en-US" sz="3200" dirty="0">
                <a:latin typeface="NikoshBAN" pitchFamily="2" charset="0"/>
                <a:cs typeface="NikoshBAN" pitchFamily="2" charset="0"/>
              </a:rPr>
              <a:t> </a:t>
            </a:r>
            <a:r>
              <a:rPr lang="en-US" sz="3200" dirty="0" err="1">
                <a:latin typeface="NikoshBAN" pitchFamily="2" charset="0"/>
                <a:cs typeface="NikoshBAN" pitchFamily="2" charset="0"/>
              </a:rPr>
              <a:t>ছিলেন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অর্থা</a:t>
            </a:r>
            <a:r>
              <a:rPr lang="en-US" sz="3200" dirty="0">
                <a:latin typeface="NikoshBAN" pitchFamily="2" charset="0"/>
                <a:cs typeface="NikoshBAN" pitchFamily="2" charset="0"/>
              </a:rPr>
              <a:t>ৎ </a:t>
            </a:r>
            <a:r>
              <a:rPr lang="en-US" sz="3200" dirty="0" err="1">
                <a:latin typeface="NikoshBAN" pitchFamily="2" charset="0"/>
                <a:cs typeface="NikoshBAN" pitchFamily="2" charset="0"/>
              </a:rPr>
              <a:t>ইহুদিদের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ধারণা</a:t>
            </a:r>
            <a:r>
              <a:rPr lang="en-US" sz="3200" dirty="0">
                <a:latin typeface="NikoshBAN" pitchFamily="2" charset="0"/>
                <a:cs typeface="NikoshBAN" pitchFamily="2" charset="0"/>
              </a:rPr>
              <a:t> </a:t>
            </a:r>
            <a:r>
              <a:rPr lang="en-US" sz="3200" dirty="0" err="1">
                <a:latin typeface="NikoshBAN" pitchFamily="2" charset="0"/>
                <a:cs typeface="NikoshBAN" pitchFamily="2" charset="0"/>
              </a:rPr>
              <a:t>সুলাইমান</a:t>
            </a:r>
            <a:r>
              <a:rPr lang="en-US" sz="3200" dirty="0">
                <a:latin typeface="NikoshBAN" pitchFamily="2" charset="0"/>
                <a:cs typeface="NikoshBAN" pitchFamily="2" charset="0"/>
              </a:rPr>
              <a:t> (আ) </a:t>
            </a:r>
            <a:r>
              <a:rPr lang="en-US" sz="3200" dirty="0" err="1">
                <a:latin typeface="NikoshBAN" pitchFamily="2" charset="0"/>
                <a:cs typeface="NikoshBAN" pitchFamily="2" charset="0"/>
              </a:rPr>
              <a:t>নবী</a:t>
            </a:r>
            <a:r>
              <a:rPr lang="en-US" sz="3200" dirty="0">
                <a:latin typeface="NikoshBAN" pitchFamily="2" charset="0"/>
                <a:cs typeface="NikoshBAN" pitchFamily="2" charset="0"/>
              </a:rPr>
              <a:t> </a:t>
            </a:r>
            <a:r>
              <a:rPr lang="en-US" sz="3200" dirty="0" err="1">
                <a:latin typeface="NikoshBAN" pitchFamily="2" charset="0"/>
                <a:cs typeface="NikoshBAN" pitchFamily="2" charset="0"/>
              </a:rPr>
              <a:t>ছিলেন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যাদু</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বিদ্যা</a:t>
            </a:r>
            <a:r>
              <a:rPr lang="en-US" sz="3200" dirty="0">
                <a:latin typeface="NikoshBAN" pitchFamily="2" charset="0"/>
                <a:cs typeface="NikoshBAN" pitchFamily="2" charset="0"/>
              </a:rPr>
              <a:t> </a:t>
            </a:r>
            <a:r>
              <a:rPr lang="en-US" sz="3200" dirty="0" err="1">
                <a:latin typeface="NikoshBAN" pitchFamily="2" charset="0"/>
                <a:cs typeface="NikoshBAN" pitchFamily="2" charset="0"/>
              </a:rPr>
              <a:t>দিয়ে</a:t>
            </a:r>
            <a:r>
              <a:rPr lang="en-US" sz="3200" dirty="0">
                <a:latin typeface="NikoshBAN" pitchFamily="2" charset="0"/>
                <a:cs typeface="NikoshBAN" pitchFamily="2" charset="0"/>
              </a:rPr>
              <a:t> </a:t>
            </a:r>
            <a:r>
              <a:rPr lang="en-US" sz="3200" dirty="0" err="1">
                <a:latin typeface="NikoshBAN" pitchFamily="2" charset="0"/>
                <a:cs typeface="NikoshBAN" pitchFamily="2" charset="0"/>
              </a:rPr>
              <a:t>তিনি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রাজত্ব</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করেছেন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হযরত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সুলাইমান</a:t>
            </a:r>
            <a:r>
              <a:rPr lang="en-US" sz="3200" dirty="0">
                <a:latin typeface="NikoshBAN" pitchFamily="2" charset="0"/>
                <a:cs typeface="NikoshBAN" pitchFamily="2" charset="0"/>
              </a:rPr>
              <a:t> (আ) </a:t>
            </a:r>
            <a:r>
              <a:rPr lang="en-US" sz="3200" dirty="0" err="1">
                <a:latin typeface="NikoshBAN" pitchFamily="2" charset="0"/>
                <a:cs typeface="NikoshBAN" pitchFamily="2" charset="0"/>
              </a:rPr>
              <a:t>এর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প্রতি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ইহুদি</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আলেমদের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এমন</a:t>
            </a:r>
            <a:r>
              <a:rPr lang="en-US" sz="3200" dirty="0">
                <a:latin typeface="NikoshBAN" pitchFamily="2" charset="0"/>
                <a:cs typeface="NikoshBAN" pitchFamily="2" charset="0"/>
              </a:rPr>
              <a:t> </a:t>
            </a:r>
            <a:r>
              <a:rPr lang="en-US" sz="3200" dirty="0" err="1">
                <a:latin typeface="NikoshBAN" pitchFamily="2" charset="0"/>
                <a:cs typeface="NikoshBAN" pitchFamily="2" charset="0"/>
              </a:rPr>
              <a:t>জঘন্য</a:t>
            </a:r>
            <a:r>
              <a:rPr lang="en-US" sz="3200" dirty="0">
                <a:latin typeface="NikoshBAN" pitchFamily="2" charset="0"/>
                <a:cs typeface="NikoshBAN" pitchFamily="2" charset="0"/>
              </a:rPr>
              <a:t> </a:t>
            </a:r>
            <a:r>
              <a:rPr lang="en-US" sz="3200" dirty="0" err="1">
                <a:latin typeface="NikoshBAN" pitchFamily="2" charset="0"/>
                <a:cs typeface="NikoshBAN" pitchFamily="2" charset="0"/>
              </a:rPr>
              <a:t>মন্তব্যের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জবাবে</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আল্লাহ</a:t>
            </a:r>
            <a:r>
              <a:rPr lang="en-US" sz="3200" dirty="0">
                <a:latin typeface="NikoshBAN" pitchFamily="2" charset="0"/>
                <a:cs typeface="NikoshBAN" pitchFamily="2" charset="0"/>
              </a:rPr>
              <a:t> </a:t>
            </a:r>
            <a:r>
              <a:rPr lang="en-US" sz="3200" dirty="0" err="1">
                <a:latin typeface="NikoshBAN" pitchFamily="2" charset="0"/>
                <a:cs typeface="NikoshBAN" pitchFamily="2" charset="0"/>
              </a:rPr>
              <a:t>অত্র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আয়াত</a:t>
            </a:r>
            <a:r>
              <a:rPr lang="en-US" sz="3200" dirty="0">
                <a:latin typeface="NikoshBAN" pitchFamily="2" charset="0"/>
                <a:cs typeface="NikoshBAN" pitchFamily="2" charset="0"/>
              </a:rPr>
              <a:t> </a:t>
            </a:r>
            <a:r>
              <a:rPr lang="en-US" sz="3200" dirty="0" err="1">
                <a:latin typeface="NikoshBAN" pitchFamily="2" charset="0"/>
                <a:cs typeface="NikoshBAN" pitchFamily="2" charset="0"/>
              </a:rPr>
              <a:t>নাযিল</a:t>
            </a:r>
            <a:r>
              <a:rPr lang="en-US" sz="3200" dirty="0">
                <a:latin typeface="NikoshBAN" pitchFamily="2" charset="0"/>
                <a:cs typeface="NikoshBAN" pitchFamily="2" charset="0"/>
              </a:rPr>
              <a:t> </a:t>
            </a:r>
            <a:r>
              <a:rPr lang="en-US" sz="3200" dirty="0" err="1">
                <a:latin typeface="NikoshBAN" pitchFamily="2" charset="0"/>
                <a:cs typeface="NikoshBAN" pitchFamily="2" charset="0"/>
              </a:rPr>
              <a:t>করেন</a:t>
            </a:r>
            <a:r>
              <a:rPr lang="en-US" sz="3200" dirty="0">
                <a:latin typeface="NikoshBAN" pitchFamily="2" charset="0"/>
                <a:cs typeface="NikoshBAN" pitchFamily="2" charset="0"/>
              </a:rPr>
              <a:t>। </a:t>
            </a:r>
          </a:p>
        </p:txBody>
      </p:sp>
      <p:sp>
        <p:nvSpPr>
          <p:cNvPr id="3" name="TextBox 2"/>
          <p:cNvSpPr txBox="1"/>
          <p:nvPr/>
        </p:nvSpPr>
        <p:spPr>
          <a:xfrm>
            <a:off x="1557337" y="0"/>
            <a:ext cx="9144000" cy="707886"/>
          </a:xfrm>
          <a:prstGeom prst="rect">
            <a:avLst/>
          </a:prstGeom>
          <a:solidFill>
            <a:schemeClr val="accent3">
              <a:lumMod val="20000"/>
              <a:lumOff val="80000"/>
            </a:schemeClr>
          </a:solidFill>
          <a:ln>
            <a:solidFill>
              <a:schemeClr val="tx1"/>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en-US" sz="4000" b="1" dirty="0" err="1">
                <a:latin typeface="NikoshBAN" pitchFamily="2" charset="0"/>
                <a:cs typeface="NikoshBAN" pitchFamily="2" charset="0"/>
              </a:rPr>
              <a:t>আয়াতের</a:t>
            </a:r>
            <a:r>
              <a:rPr lang="en-US" sz="4000" b="1" dirty="0">
                <a:latin typeface="NikoshBAN" pitchFamily="2" charset="0"/>
                <a:cs typeface="NikoshBAN" pitchFamily="2" charset="0"/>
              </a:rPr>
              <a:t> </a:t>
            </a:r>
            <a:r>
              <a:rPr lang="en-US" sz="4000" b="1" dirty="0" err="1">
                <a:latin typeface="NikoshBAN" pitchFamily="2" charset="0"/>
                <a:cs typeface="NikoshBAN" pitchFamily="2" charset="0"/>
              </a:rPr>
              <a:t>শানে</a:t>
            </a:r>
            <a:r>
              <a:rPr lang="en-US" sz="4000" b="1" dirty="0">
                <a:latin typeface="NikoshBAN" pitchFamily="2" charset="0"/>
                <a:cs typeface="NikoshBAN" pitchFamily="2" charset="0"/>
              </a:rPr>
              <a:t> </a:t>
            </a:r>
            <a:r>
              <a:rPr lang="en-US" sz="4000" b="1" dirty="0" err="1" smtClean="0">
                <a:latin typeface="NikoshBAN" pitchFamily="2" charset="0"/>
                <a:cs typeface="NikoshBAN" pitchFamily="2" charset="0"/>
              </a:rPr>
              <a:t>নূযুল</a:t>
            </a:r>
            <a:r>
              <a:rPr lang="en-US" sz="4000" b="1" dirty="0" smtClean="0">
                <a:latin typeface="NikoshBAN" pitchFamily="2" charset="0"/>
                <a:cs typeface="NikoshBAN" pitchFamily="2" charset="0"/>
              </a:rPr>
              <a:t> </a:t>
            </a:r>
            <a:r>
              <a:rPr lang="en-US" sz="4000" b="1" dirty="0" err="1" smtClean="0">
                <a:latin typeface="NikoshBAN" pitchFamily="2" charset="0"/>
                <a:cs typeface="NikoshBAN" pitchFamily="2" charset="0"/>
              </a:rPr>
              <a:t>বা</a:t>
            </a:r>
            <a:r>
              <a:rPr lang="en-US" sz="4000" b="1" dirty="0" smtClean="0">
                <a:latin typeface="NikoshBAN" pitchFamily="2" charset="0"/>
                <a:cs typeface="NikoshBAN" pitchFamily="2" charset="0"/>
              </a:rPr>
              <a:t> </a:t>
            </a:r>
            <a:r>
              <a:rPr lang="en-US" sz="4000" b="1" dirty="0" err="1">
                <a:latin typeface="NikoshBAN" pitchFamily="2" charset="0"/>
                <a:cs typeface="NikoshBAN" pitchFamily="2" charset="0"/>
              </a:rPr>
              <a:t>অবতীর্ণের</a:t>
            </a:r>
            <a:r>
              <a:rPr lang="en-US" sz="4000" b="1" dirty="0">
                <a:latin typeface="NikoshBAN" pitchFamily="2" charset="0"/>
                <a:cs typeface="NikoshBAN" pitchFamily="2" charset="0"/>
              </a:rPr>
              <a:t> </a:t>
            </a:r>
            <a:r>
              <a:rPr lang="en-US" sz="4000" b="1" dirty="0" err="1">
                <a:latin typeface="NikoshBAN" pitchFamily="2" charset="0"/>
                <a:cs typeface="NikoshBAN" pitchFamily="2" charset="0"/>
              </a:rPr>
              <a:t>পটভূমি</a:t>
            </a:r>
            <a:r>
              <a:rPr lang="bn-IN" sz="4000" dirty="0">
                <a:latin typeface="NikoshBAN" pitchFamily="2" charset="0"/>
                <a:cs typeface="NikoshBAN" pitchFamily="2" charset="0"/>
              </a:rPr>
              <a:t>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224861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ircle(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6525" y="1309912"/>
            <a:ext cx="6019800" cy="523220"/>
          </a:xfrm>
          <a:prstGeom prst="rect">
            <a:avLst/>
          </a:prstGeom>
          <a:solidFill>
            <a:srgbClr val="FFC000"/>
          </a:solidFill>
        </p:spPr>
        <p:txBody>
          <a:bodyPr wrap="square" rtlCol="0">
            <a:spAutoFit/>
          </a:bodyPr>
          <a:lstStyle/>
          <a:p>
            <a:r>
              <a:rPr lang="bn-BD" sz="2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ইসলামে যাদু শি</a:t>
            </a:r>
            <a:r>
              <a:rPr lang="en-US" sz="28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খা</a:t>
            </a:r>
            <a:r>
              <a:rPr lang="bn-BD" sz="2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ও শি</a:t>
            </a:r>
            <a:r>
              <a:rPr lang="en-US" sz="28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খানো</a:t>
            </a:r>
            <a:r>
              <a:rPr lang="bn-BD" sz="2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উ</a:t>
            </a:r>
            <a:r>
              <a:rPr lang="en-US" sz="28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ভয়ই</a:t>
            </a:r>
            <a:r>
              <a:rPr lang="ar-SA" sz="2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  </a:t>
            </a:r>
            <a:r>
              <a:rPr lang="en-US" sz="2800" b="1" dirty="0" err="1">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নিষিদ্ধ</a:t>
            </a:r>
            <a:r>
              <a:rPr lang="ar-SA" sz="2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(حرام)  </a:t>
            </a:r>
            <a:endParaRPr lang="en-US" sz="2800" b="1" dirty="0">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3" name="Rounded Rectangle 2"/>
          <p:cNvSpPr/>
          <p:nvPr/>
        </p:nvSpPr>
        <p:spPr>
          <a:xfrm>
            <a:off x="2676525" y="233363"/>
            <a:ext cx="6019800" cy="1066800"/>
          </a:xfrm>
          <a:prstGeom prst="roundRect">
            <a:avLst/>
          </a:prstGeom>
          <a:solidFill>
            <a:schemeClr val="accent4">
              <a:lumMod val="7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latin typeface="NikoshBAN" panose="02000000000000000000" pitchFamily="2" charset="0"/>
                <a:cs typeface="NikoshBAN" panose="02000000000000000000" pitchFamily="2" charset="0"/>
              </a:rPr>
              <a:t>ইসলামে যাদুর বিধান</a:t>
            </a:r>
            <a:endParaRPr lang="en-US" sz="4800" dirty="0">
              <a:latin typeface="NikoshBAN" panose="02000000000000000000" pitchFamily="2" charset="0"/>
              <a:cs typeface="NikoshBAN" panose="02000000000000000000" pitchFamily="2" charset="0"/>
            </a:endParaRPr>
          </a:p>
        </p:txBody>
      </p:sp>
      <p:sp>
        <p:nvSpPr>
          <p:cNvPr id="4" name="Rectangle 3"/>
          <p:cNvSpPr/>
          <p:nvPr/>
        </p:nvSpPr>
        <p:spPr>
          <a:xfrm>
            <a:off x="2676525" y="1894689"/>
            <a:ext cx="6172200" cy="769441"/>
          </a:xfrm>
          <a:prstGeom prst="rect">
            <a:avLst/>
          </a:prstGeom>
        </p:spPr>
        <p:txBody>
          <a:bodyPr wrap="square">
            <a:spAutoFit/>
          </a:bodyPr>
          <a:lstStyle/>
          <a:p>
            <a:r>
              <a:rPr lang="bn-BD" sz="4000" b="1" dirty="0">
                <a:solidFill>
                  <a:srgbClr val="FF0000"/>
                </a:solidFill>
                <a:latin typeface="NikoshBAN" panose="02000000000000000000" pitchFamily="2" charset="0"/>
                <a:cs typeface="NikoshBAN" panose="02000000000000000000" pitchFamily="2" charset="0"/>
              </a:rPr>
              <a:t>যাদু সম্পর্কে </a:t>
            </a:r>
            <a:r>
              <a:rPr lang="bn-BD" sz="4400" b="1" dirty="0" smtClean="0">
                <a:solidFill>
                  <a:srgbClr val="FF0000"/>
                </a:solidFill>
                <a:latin typeface="NikoshBAN" panose="02000000000000000000" pitchFamily="2" charset="0"/>
                <a:cs typeface="NikoshBAN" panose="02000000000000000000" pitchFamily="2" charset="0"/>
              </a:rPr>
              <a:t>আল-কুরআ</a:t>
            </a:r>
            <a:r>
              <a:rPr lang="en-US" sz="4400" b="1" dirty="0" err="1" smtClean="0">
                <a:solidFill>
                  <a:srgbClr val="FF0000"/>
                </a:solidFill>
                <a:latin typeface="NikoshBAN" panose="02000000000000000000" pitchFamily="2" charset="0"/>
                <a:cs typeface="NikoshBAN" panose="02000000000000000000" pitchFamily="2" charset="0"/>
              </a:rPr>
              <a:t>নের</a:t>
            </a:r>
            <a:r>
              <a:rPr lang="en-US" sz="4400" b="1" dirty="0" smtClean="0">
                <a:solidFill>
                  <a:srgbClr val="FF0000"/>
                </a:solidFill>
                <a:latin typeface="NikoshBAN" panose="02000000000000000000" pitchFamily="2" charset="0"/>
                <a:cs typeface="NikoshBAN" panose="02000000000000000000" pitchFamily="2" charset="0"/>
              </a:rPr>
              <a:t> </a:t>
            </a:r>
            <a:r>
              <a:rPr lang="en-US" sz="4400" b="1" dirty="0" err="1" smtClean="0">
                <a:solidFill>
                  <a:srgbClr val="FF0000"/>
                </a:solidFill>
                <a:latin typeface="NikoshBAN" panose="02000000000000000000" pitchFamily="2" charset="0"/>
                <a:cs typeface="NikoshBAN" panose="02000000000000000000" pitchFamily="2" charset="0"/>
              </a:rPr>
              <a:t>দলিল</a:t>
            </a:r>
            <a:endParaRPr lang="en-US" sz="4000" b="1" dirty="0">
              <a:solidFill>
                <a:srgbClr val="FF0000"/>
              </a:solidFill>
              <a:latin typeface="NikoshBAN" panose="02000000000000000000" pitchFamily="2" charset="0"/>
              <a:cs typeface="NikoshBAN" panose="02000000000000000000" pitchFamily="2" charset="0"/>
            </a:endParaRPr>
          </a:p>
        </p:txBody>
      </p:sp>
      <p:sp>
        <p:nvSpPr>
          <p:cNvPr id="5" name="Rectangle 4"/>
          <p:cNvSpPr/>
          <p:nvPr/>
        </p:nvSpPr>
        <p:spPr>
          <a:xfrm>
            <a:off x="1304925" y="2802024"/>
            <a:ext cx="9067800" cy="3539430"/>
          </a:xfrm>
          <a:prstGeom prst="rect">
            <a:avLst/>
          </a:prstGeom>
        </p:spPr>
        <p:txBody>
          <a:bodyPr wrap="square">
            <a:spAutoFit/>
          </a:bodyPr>
          <a:lstStyle/>
          <a:p>
            <a:pPr algn="just" rtl="1"/>
            <a:r>
              <a:rPr lang="ar-SA" sz="3200" b="1" dirty="0">
                <a:latin typeface="Calibri" panose="020F0502020204030204" pitchFamily="34" charset="0"/>
                <a:cs typeface="Calibri" panose="020F0502020204030204" pitchFamily="34" charset="0"/>
              </a:rPr>
              <a:t>وَاتَّبَعُواْ مَا تَتْلُواْ الشَّيَاطِينُ عَلَى مُلْكِ سُلَيْمَانَ وَمَا كَفَرَ سُلَيْمَانُ وَلَـكِنَّ الشَّيْاطِينَ كَفَرُواْ يُعَلِّمُونَ النَّاسَ السِّحْرَ وَمَا أُنزِلَ عَلَى الْمَلَكَيْنِ بِبَابِلَ هَارُوتَ وَمَارُوتَ وَمَا يُعَلِّمَانِ مِنْ أَحَدٍ حَتَّى يَقُولاَ إِنَّمَا نَحْنُ فِتْنَةٌ فَلاَ تَكْفُرْ فَيَتَعَلَّمُونَ مِنْهُمَا مَا يُفَرِّقُونَ بِهِ بَيْنَ الْمَرْءِ وَزَوْجِهِ وَمَا هُم بِضَآرِّينَ بِهِ مِنْ أَحَدٍ إِلاَّ بِإِذْنِ اللّهِ وَيَتَعَلَّمُونَ مَا يَضُرُّهُمْ وَلاَ يَنفَعُهُمْ وَلَقَدْ عَلِمُواْ لَمَنِ اشْتَرَاهُ مَا لَهُ فِي الآخِرَةِ مِنْ خَلاَقٍ وَلَبِئْسَ مَا شَرَوْاْ بِهِ أَنفُسَهُمْ لَوْ كَانُواْ يَعْلَمُونَ</a:t>
            </a:r>
            <a:endParaRPr lang="bn-IN" sz="3200" b="1" dirty="0">
              <a:latin typeface="Calibri" panose="020F0502020204030204" pitchFamily="34" charset="0"/>
            </a:endParaRPr>
          </a:p>
        </p:txBody>
      </p:sp>
    </p:spTree>
    <p:extLst>
      <p:ext uri="{BB962C8B-B14F-4D97-AF65-F5344CB8AC3E}">
        <p14:creationId xmlns:p14="http://schemas.microsoft.com/office/powerpoint/2010/main" val="3340907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up)">
                                      <p:cBhvr>
                                        <p:cTn id="20" dur="10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2"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Effect transition="in" filter="wipe(right)">
                                      <p:cBhvr>
                                        <p:cTn id="25"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ubtitle 2"/>
          <p:cNvSpPr txBox="1">
            <a:spLocks/>
          </p:cNvSpPr>
          <p:nvPr/>
        </p:nvSpPr>
        <p:spPr>
          <a:xfrm>
            <a:off x="1700212" y="847726"/>
            <a:ext cx="9144000" cy="5791200"/>
          </a:xfrm>
          <a:prstGeom prst="rect">
            <a:avLst/>
          </a:prstGeom>
          <a:solidFill>
            <a:srgbClr val="FFC000"/>
          </a:solidFill>
          <a:ln>
            <a:no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bn-BD" sz="2800" dirty="0">
                <a:latin typeface="NikoshBAN" pitchFamily="2" charset="0"/>
                <a:cs typeface="NikoshBAN" pitchFamily="2" charset="0"/>
              </a:rPr>
              <a:t>আর তারা অনুস্বরণ করল (ঐ সব তন্ত্রমন্ত্রের) যা সুলায়মানের রাজত্বকালে শয়তানরা চর্চা করেছিল। বস্তুতঃ সুলায়মান কুফুরী করেননি; বরং শয়তানরাই  কুফুরী করেছিল</a:t>
            </a:r>
            <a:r>
              <a:rPr lang="hi-IN" sz="2800" dirty="0">
                <a:latin typeface="NikoshBAN" pitchFamily="2" charset="0"/>
                <a:cs typeface="NikoshBAN" pitchFamily="2" charset="0"/>
              </a:rPr>
              <a:t>। </a:t>
            </a:r>
            <a:r>
              <a:rPr lang="bn-IN" sz="2800" dirty="0">
                <a:latin typeface="NikoshBAN" pitchFamily="2" charset="0"/>
                <a:cs typeface="NikoshBAN" pitchFamily="2" charset="0"/>
              </a:rPr>
              <a:t>তারা মানুষকে জাদু শেখাত এবং যা বাবেল শহরে দু</a:t>
            </a:r>
            <a:r>
              <a:rPr lang="bn-BD" sz="2800" dirty="0">
                <a:latin typeface="NikoshBAN" pitchFamily="2" charset="0"/>
                <a:cs typeface="NikoshBAN" pitchFamily="2" charset="0"/>
              </a:rPr>
              <a:t>’ফেরেশতা হারুত ও মারুতের প্রতি অবতীর্ণ করা হয়েছিল তা শেখাত</a:t>
            </a:r>
            <a:r>
              <a:rPr lang="hi-IN" sz="2800" dirty="0">
                <a:latin typeface="NikoshBAN" pitchFamily="2" charset="0"/>
                <a:cs typeface="NikoshBAN" pitchFamily="2" charset="0"/>
              </a:rPr>
              <a:t>। </a:t>
            </a:r>
            <a:r>
              <a:rPr lang="bn-BD" sz="2800" dirty="0">
                <a:latin typeface="NikoshBAN" pitchFamily="2" charset="0"/>
                <a:cs typeface="NikoshBAN" pitchFamily="2" charset="0"/>
              </a:rPr>
              <a:t>অথচ তারা কাকেও (জাদু) শিক্ষা দিত না যতক্ষণ না তারা বলত, অবশ্যই আমরা (আল্লাহর পক্ষ থেকে তোমাদের নিকট) পরীক্ষা স্বরুপ,</a:t>
            </a:r>
            <a:r>
              <a:rPr lang="bn-IN" sz="2800" dirty="0">
                <a:latin typeface="NikoshBAN" pitchFamily="2" charset="0"/>
                <a:cs typeface="NikoshBAN" pitchFamily="2" charset="0"/>
              </a:rPr>
              <a:t> </a:t>
            </a:r>
            <a:r>
              <a:rPr lang="bn-BD" sz="2800" dirty="0">
                <a:latin typeface="NikoshBAN" pitchFamily="2" charset="0"/>
                <a:cs typeface="NikoshBAN" pitchFamily="2" charset="0"/>
              </a:rPr>
              <a:t>কাজেই কুফুরী করো না। তারপরও তারা দুই ফেরেশতার নিকট হতে শিখত (এমন জাদু ) যার দ্বারা স্বামী-স্ত্রীর মাঝে বিচ্ছেদ ঘটাত। অবশ্য তারা আল্লাহর হুকুম ব্যতীত উহা দ্বারা কারো ক্ষতি করতে পারত না। অনন্তর তারা এমন কিছু শিখত যা তাদের নিজেদেরই ক্ষতিসাধন করত,তাদের কোন উপকারে আসত না এবং তারা জানত যে,যে ব্যক্তি এর বিনিময় গ্রহন করে,</a:t>
            </a:r>
            <a:r>
              <a:rPr lang="bn-IN" sz="2800" dirty="0">
                <a:latin typeface="NikoshBAN" pitchFamily="2" charset="0"/>
                <a:cs typeface="NikoshBAN" pitchFamily="2" charset="0"/>
              </a:rPr>
              <a:t> </a:t>
            </a:r>
            <a:r>
              <a:rPr lang="bn-BD" sz="2800" dirty="0">
                <a:latin typeface="NikoshBAN" pitchFamily="2" charset="0"/>
                <a:cs typeface="NikoshBAN" pitchFamily="2" charset="0"/>
              </a:rPr>
              <a:t>পরকালে তার জন্য কোন অংশ নেই। আর যার বিনিময়ে তারা</a:t>
            </a:r>
            <a:r>
              <a:rPr lang="bn-IN" sz="2800" dirty="0">
                <a:latin typeface="NikoshBAN" pitchFamily="2" charset="0"/>
                <a:cs typeface="NikoshBAN" pitchFamily="2" charset="0"/>
              </a:rPr>
              <a:t> </a:t>
            </a:r>
            <a:r>
              <a:rPr lang="bn-BD" sz="2800" dirty="0">
                <a:latin typeface="NikoshBAN" pitchFamily="2" charset="0"/>
                <a:cs typeface="NikoshBAN" pitchFamily="2" charset="0"/>
              </a:rPr>
              <a:t>নিজের সত্তাকে বিকিয়ে দিয়েছে,তা কতইনা নিকৃষ্ট, যদি তারা জানত</a:t>
            </a:r>
            <a:r>
              <a:rPr lang="bn-IN" sz="2800" dirty="0">
                <a:latin typeface="NikoshBAN" pitchFamily="2" charset="0"/>
                <a:cs typeface="NikoshBAN" pitchFamily="2" charset="0"/>
              </a:rPr>
              <a:t>। </a:t>
            </a:r>
          </a:p>
          <a:p>
            <a:pPr marL="0" indent="0" algn="just">
              <a:buNone/>
            </a:pPr>
            <a:r>
              <a:rPr lang="bn-IN" sz="2400" dirty="0">
                <a:latin typeface="NikoshBAN" pitchFamily="2" charset="0"/>
                <a:cs typeface="NikoshBAN" pitchFamily="2" charset="0"/>
              </a:rPr>
              <a:t>(সূরা বাকারা-আয়াত ১০২) </a:t>
            </a:r>
            <a:r>
              <a:rPr lang="bn-BD" sz="2400" dirty="0">
                <a:latin typeface="NikoshBAN" pitchFamily="2" charset="0"/>
                <a:cs typeface="NikoshBAN" pitchFamily="2" charset="0"/>
              </a:rPr>
              <a:t> </a:t>
            </a:r>
            <a:r>
              <a:rPr lang="bn-BD" sz="2400" dirty="0"/>
              <a:t>  </a:t>
            </a:r>
            <a:endParaRPr lang="en-US" sz="2400" dirty="0"/>
          </a:p>
        </p:txBody>
      </p:sp>
      <p:sp>
        <p:nvSpPr>
          <p:cNvPr id="3" name="TextBox 2"/>
          <p:cNvSpPr txBox="1"/>
          <p:nvPr/>
        </p:nvSpPr>
        <p:spPr>
          <a:xfrm>
            <a:off x="3833812" y="114392"/>
            <a:ext cx="4038600" cy="646331"/>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rtlCol="0">
            <a:spAutoFit/>
          </a:bodyPr>
          <a:lstStyle/>
          <a:p>
            <a:pPr algn="ctr"/>
            <a:r>
              <a:rPr lang="bn-IN" sz="3600" b="1" dirty="0">
                <a:latin typeface="NikoshBAN" pitchFamily="2" charset="0"/>
                <a:cs typeface="NikoshBAN" pitchFamily="2" charset="0"/>
              </a:rPr>
              <a:t>আয়াতের অনুবাদ </a:t>
            </a:r>
            <a:endParaRPr lang="en-US" sz="3600" b="1" dirty="0">
              <a:latin typeface="NikoshBAN" pitchFamily="2" charset="0"/>
              <a:cs typeface="NikoshBAN" pitchFamily="2" charset="0"/>
            </a:endParaRPr>
          </a:p>
        </p:txBody>
      </p:sp>
    </p:spTree>
    <p:extLst>
      <p:ext uri="{BB962C8B-B14F-4D97-AF65-F5344CB8AC3E}">
        <p14:creationId xmlns:p14="http://schemas.microsoft.com/office/powerpoint/2010/main" val="339018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469408" y="1138237"/>
            <a:ext cx="9122392" cy="5562600"/>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Font typeface="Arial" panose="020B0604020202020204" pitchFamily="34" charset="0"/>
              <a:buNone/>
            </a:pPr>
            <a:r>
              <a:rPr lang="ar-SA" b="1" dirty="0" smtClean="0">
                <a:solidFill>
                  <a:srgbClr val="002060"/>
                </a:solidFill>
                <a:latin typeface="Calibri" panose="020F0502020204030204" pitchFamily="34" charset="0"/>
                <a:cs typeface="Calibri" panose="020F0502020204030204" pitchFamily="34" charset="0"/>
              </a:rPr>
              <a:t>عَنْ اَبِىْ هُرَيْرَةَ رَضِىَ اللَّهُ عَنْهُ عَنِ النَّبِىِّ (ص) قَالَ:اِجْتَنِبُوْا الْمُوْبِقَاتِ. قَالُوْا يَا رَسُولَ اللّهِ</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وَمَا هُنَّ قَالَ:الشِّرْكُ بِاللَّهِ-وَالسِّحْرُ-</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وَقَتْلُ النَّفْسِ الَّتِىْ حَرَّمَ اللَّهُ </a:t>
            </a:r>
            <a:r>
              <a:rPr lang="ks-Arab" b="1" dirty="0" smtClean="0">
                <a:solidFill>
                  <a:srgbClr val="002060"/>
                </a:solidFill>
                <a:latin typeface="Calibri" panose="020F0502020204030204" pitchFamily="34" charset="0"/>
                <a:cs typeface="Calibri" panose="020F0502020204030204" pitchFamily="34" charset="0"/>
              </a:rPr>
              <a:t>ٳ</a:t>
            </a:r>
            <a:r>
              <a:rPr lang="ar-SA" b="1" dirty="0" smtClean="0">
                <a:solidFill>
                  <a:srgbClr val="002060"/>
                </a:solidFill>
                <a:latin typeface="Calibri" panose="020F0502020204030204" pitchFamily="34" charset="0"/>
                <a:cs typeface="Calibri" panose="020F0502020204030204" pitchFamily="34" charset="0"/>
              </a:rPr>
              <a:t>ِلاَّ بِالْحَقِّ</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وَأَكْلُ الرِّبَا-وَأَكْلُ مَالِ الْيَتِيْمِ</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وَالتَّوَلَّى يَوْمَ الزَّحْفِ-وَقَذْفُ الْمُحْصَنَاتِ الْمُومِنَاتِ الْغَافِلاَتِ. البخاري</a:t>
            </a:r>
            <a:r>
              <a:rPr lang="en-US" b="1" dirty="0" smtClean="0">
                <a:solidFill>
                  <a:srgbClr val="002060"/>
                </a:solidFill>
                <a:latin typeface="Calibri" panose="020F0502020204030204" pitchFamily="34" charset="0"/>
                <a:cs typeface="Calibri" panose="020F0502020204030204" pitchFamily="34" charset="0"/>
              </a:rPr>
              <a:t> </a:t>
            </a:r>
            <a:r>
              <a:rPr lang="ar-SA" b="1" dirty="0" smtClean="0">
                <a:solidFill>
                  <a:srgbClr val="002060"/>
                </a:solidFill>
                <a:latin typeface="Calibri" panose="020F0502020204030204" pitchFamily="34" charset="0"/>
                <a:cs typeface="Calibri" panose="020F0502020204030204" pitchFamily="34" charset="0"/>
              </a:rPr>
              <a:t>-٦٨٥٧</a:t>
            </a:r>
            <a:r>
              <a:rPr lang="en-US" b="1" dirty="0" smtClean="0">
                <a:solidFill>
                  <a:srgbClr val="002060"/>
                </a:solidFill>
                <a:latin typeface="Calibri" panose="020F0502020204030204" pitchFamily="34" charset="0"/>
                <a:cs typeface="Calibri" panose="020F0502020204030204" pitchFamily="34" charset="0"/>
              </a:rPr>
              <a:t>   </a:t>
            </a:r>
            <a:endParaRPr lang="en-US" sz="2400" dirty="0" smtClean="0">
              <a:latin typeface="Calibri" panose="020F0502020204030204" pitchFamily="34" charset="0"/>
              <a:cs typeface="Calibri" panose="020F0502020204030204" pitchFamily="34" charset="0"/>
            </a:endParaRPr>
          </a:p>
          <a:p>
            <a:pPr marL="0" indent="0" rtl="1">
              <a:buFont typeface="Arial" panose="020B0604020202020204" pitchFamily="34" charset="0"/>
              <a:buNone/>
            </a:pPr>
            <a:r>
              <a:rPr lang="bn-IN" dirty="0" smtClean="0">
                <a:latin typeface="Calibri" panose="020F0502020204030204" pitchFamily="34" charset="0"/>
                <a:cs typeface="NikoshBAN" panose="02000000000000000000" pitchFamily="2" charset="0"/>
              </a:rPr>
              <a:t>হযরত আবু হুরায়রা (রা) হতে বর্ণিত, </a:t>
            </a:r>
            <a:r>
              <a:rPr lang="bn-BD" dirty="0" smtClean="0">
                <a:latin typeface="Calibri" panose="020F0502020204030204" pitchFamily="34" charset="0"/>
                <a:cs typeface="NikoshBAN" panose="02000000000000000000" pitchFamily="2" charset="0"/>
              </a:rPr>
              <a:t>রাসূ</a:t>
            </a:r>
            <a:r>
              <a:rPr lang="bn-BD" dirty="0" smtClean="0">
                <a:latin typeface="NikoshBAN" panose="02000000000000000000" pitchFamily="2" charset="0"/>
                <a:cs typeface="NikoshBAN" panose="02000000000000000000" pitchFamily="2" charset="0"/>
              </a:rPr>
              <a:t>লুল্লাহ সাল্লাল্লাহু আলাইহি ওয়াসাল্লাম</a:t>
            </a:r>
            <a:r>
              <a:rPr lang="bn-IN" dirty="0" smtClean="0">
                <a:latin typeface="NikoshBAN" panose="02000000000000000000" pitchFamily="2" charset="0"/>
                <a:cs typeface="NikoshBAN" panose="02000000000000000000" pitchFamily="2" charset="0"/>
              </a:rPr>
              <a:t> হতে বর্ণনা করেন, </a:t>
            </a:r>
            <a:r>
              <a:rPr lang="bn-BD" dirty="0" smtClean="0">
                <a:latin typeface="NikoshBAN" panose="02000000000000000000" pitchFamily="2" charset="0"/>
                <a:cs typeface="NikoshBAN" panose="02000000000000000000" pitchFamily="2" charset="0"/>
              </a:rPr>
              <a:t>রাসূলুল্লাহ সাল্লাল্লাহু আলাইহি ওয়াসাল্লাম</a:t>
            </a:r>
            <a:r>
              <a:rPr lang="bn-IN" dirty="0" smtClean="0">
                <a:latin typeface="NikoshBAN" panose="02000000000000000000" pitchFamily="2" charset="0"/>
                <a:cs typeface="NikoshBAN" panose="02000000000000000000" pitchFamily="2" charset="0"/>
              </a:rPr>
              <a:t> </a:t>
            </a:r>
            <a:r>
              <a:rPr lang="bn-BD" dirty="0" smtClean="0">
                <a:latin typeface="NikoshBAN" panose="02000000000000000000" pitchFamily="2" charset="0"/>
                <a:cs typeface="NikoshBAN" panose="02000000000000000000" pitchFamily="2" charset="0"/>
              </a:rPr>
              <a:t>বলেছেন</a:t>
            </a:r>
            <a:r>
              <a:rPr lang="bn-IN" dirty="0" smtClean="0">
                <a:latin typeface="NikoshBAN" panose="02000000000000000000" pitchFamily="2" charset="0"/>
                <a:cs typeface="NikoshBAN" panose="02000000000000000000" pitchFamily="2" charset="0"/>
              </a:rPr>
              <a:t>।</a:t>
            </a:r>
            <a:r>
              <a:rPr lang="bn-BD" dirty="0" smtClean="0">
                <a:latin typeface="NikoshBAN" panose="02000000000000000000" pitchFamily="2" charset="0"/>
                <a:cs typeface="NikoshBAN" panose="02000000000000000000" pitchFamily="2" charset="0"/>
              </a:rPr>
              <a:t> তোমরা </a:t>
            </a:r>
            <a:r>
              <a:rPr lang="bn-IN" dirty="0" smtClean="0">
                <a:latin typeface="NikoshBAN" panose="02000000000000000000" pitchFamily="2" charset="0"/>
                <a:cs typeface="NikoshBAN" panose="02000000000000000000" pitchFamily="2" charset="0"/>
              </a:rPr>
              <a:t>সাতটি </a:t>
            </a:r>
            <a:r>
              <a:rPr lang="bn-BD" dirty="0" smtClean="0">
                <a:latin typeface="NikoshBAN" panose="02000000000000000000" pitchFamily="2" charset="0"/>
                <a:cs typeface="NikoshBAN" panose="02000000000000000000" pitchFamily="2" charset="0"/>
              </a:rPr>
              <a:t>ধ্বংস</a:t>
            </a:r>
            <a:r>
              <a:rPr lang="bn-IN" dirty="0" smtClean="0">
                <a:latin typeface="NikoshBAN" panose="02000000000000000000" pitchFamily="2" charset="0"/>
                <a:cs typeface="NikoshBAN" panose="02000000000000000000" pitchFamily="2" charset="0"/>
              </a:rPr>
              <a:t>কারী বি</a:t>
            </a:r>
            <a:r>
              <a:rPr lang="en-US" dirty="0" err="1">
                <a:latin typeface="NikoshBAN" panose="02000000000000000000" pitchFamily="2" charset="0"/>
                <a:cs typeface="NikoshBAN" panose="02000000000000000000" pitchFamily="2" charset="0"/>
              </a:rPr>
              <a:t>ষ</a:t>
            </a:r>
            <a:r>
              <a:rPr lang="en-US" dirty="0" err="1" smtClean="0">
                <a:latin typeface="NikoshBAN" panose="02000000000000000000" pitchFamily="2" charset="0"/>
                <a:cs typeface="NikoshBAN" panose="02000000000000000000" pitchFamily="2" charset="0"/>
              </a:rPr>
              <a:t>য়</a:t>
            </a:r>
            <a:r>
              <a:rPr lang="bn-BD" dirty="0" smtClean="0">
                <a:latin typeface="NikoshBAN" panose="02000000000000000000" pitchFamily="2" charset="0"/>
                <a:cs typeface="NikoshBAN" panose="02000000000000000000" pitchFamily="2" charset="0"/>
              </a:rPr>
              <a:t> থেকে বেঁচে থাক।</a:t>
            </a:r>
            <a:r>
              <a:rPr lang="bn-IN" dirty="0" smtClean="0">
                <a:latin typeface="NikoshBAN" panose="02000000000000000000" pitchFamily="2" charset="0"/>
                <a:cs typeface="NikoshBAN" panose="02000000000000000000" pitchFamily="2" charset="0"/>
              </a:rPr>
              <a:t> সাহাবিগণ জিজ্ঞেস করলেন, হে আল্লাহর রাসুল (</a:t>
            </a:r>
            <a:r>
              <a:rPr lang="en-US" dirty="0" err="1" smtClean="0">
                <a:latin typeface="NikoshBAN" panose="02000000000000000000" pitchFamily="2" charset="0"/>
                <a:cs typeface="NikoshBAN" panose="02000000000000000000" pitchFamily="2" charset="0"/>
              </a:rPr>
              <a:t>দঃ</a:t>
            </a:r>
            <a:r>
              <a:rPr lang="bn-IN" dirty="0" smtClean="0">
                <a:latin typeface="NikoshBAN" panose="02000000000000000000" pitchFamily="2" charset="0"/>
                <a:cs typeface="NikoshBAN" panose="02000000000000000000" pitchFamily="2" charset="0"/>
              </a:rPr>
              <a:t>) সেগুলো কী? তিনি বলেন, আল্লাহর সাথে শিরক করা, যাদু, যথার্থ কারণ ছাড়া কাউকে হত্যা করা যা আল্লাহ হারাম করেছেন, সূদ খাওয়া, ইয়াতিমের সম্পদ ভক্ষণ করা, </a:t>
            </a:r>
            <a:r>
              <a:rPr lang="en-US" dirty="0" err="1" smtClean="0">
                <a:latin typeface="NikoshBAN" panose="02000000000000000000" pitchFamily="2" charset="0"/>
                <a:cs typeface="NikoshBAN" panose="02000000000000000000" pitchFamily="2" charset="0"/>
              </a:rPr>
              <a:t>যুদ্ধের</a:t>
            </a:r>
            <a:r>
              <a:rPr lang="bn-IN" dirty="0" smtClean="0">
                <a:latin typeface="NikoshBAN" panose="02000000000000000000" pitchFamily="2" charset="0"/>
                <a:cs typeface="NikoshBAN" panose="02000000000000000000" pitchFamily="2" charset="0"/>
              </a:rPr>
              <a:t> ময়দান থেকে পি</a:t>
            </a:r>
            <a:r>
              <a:rPr lang="en-US" dirty="0" err="1" smtClean="0">
                <a:latin typeface="NikoshBAN" panose="02000000000000000000" pitchFamily="2" charset="0"/>
                <a:cs typeface="NikoshBAN" panose="02000000000000000000" pitchFamily="2" charset="0"/>
              </a:rPr>
              <a:t>ষ্ট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প্রদর্শন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করা</a:t>
            </a:r>
            <a:r>
              <a:rPr lang="en-US" dirty="0" smtClean="0">
                <a:latin typeface="NikoshBAN" panose="02000000000000000000" pitchFamily="2" charset="0"/>
                <a:cs typeface="NikoshBAN" panose="02000000000000000000" pitchFamily="2" charset="0"/>
              </a:rPr>
              <a:t> </a:t>
            </a:r>
            <a:r>
              <a:rPr lang="bn-IN" dirty="0" smtClean="0">
                <a:latin typeface="NikoshBAN" panose="02000000000000000000" pitchFamily="2" charset="0"/>
                <a:cs typeface="NikoshBAN" panose="02000000000000000000" pitchFamily="2" charset="0"/>
              </a:rPr>
              <a:t>, সতী সাধ্বী নারীর প্রতি মিথ্যা অপবাদ দে</a:t>
            </a:r>
            <a:r>
              <a:rPr lang="bn-IN" sz="2400" dirty="0" smtClean="0">
                <a:latin typeface="NikoshBAN" panose="02000000000000000000" pitchFamily="2" charset="0"/>
                <a:cs typeface="NikoshBAN" panose="02000000000000000000" pitchFamily="2" charset="0"/>
              </a:rPr>
              <a:t>য়া। বুখারী-৬৮৫৭</a:t>
            </a:r>
            <a:endParaRPr lang="en-US" sz="2400" dirty="0">
              <a:latin typeface="NikoshBAN" panose="02000000000000000000" pitchFamily="2" charset="0"/>
              <a:cs typeface="NikoshBAN" panose="02000000000000000000" pitchFamily="2" charset="0"/>
            </a:endParaRPr>
          </a:p>
        </p:txBody>
      </p:sp>
      <p:sp>
        <p:nvSpPr>
          <p:cNvPr id="4" name="Title 1"/>
          <p:cNvSpPr txBox="1">
            <a:spLocks/>
          </p:cNvSpPr>
          <p:nvPr/>
        </p:nvSpPr>
        <p:spPr>
          <a:xfrm>
            <a:off x="1447800" y="0"/>
            <a:ext cx="9144000" cy="1143000"/>
          </a:xfrm>
          <a:prstGeom prst="rect">
            <a:avLst/>
          </a:prstGeom>
          <a:ln/>
        </p:spPr>
        <p:style>
          <a:lnRef idx="2">
            <a:schemeClr val="accent2"/>
          </a:lnRef>
          <a:fillRef idx="1">
            <a:schemeClr val="lt1"/>
          </a:fillRef>
          <a:effectRef idx="0">
            <a:schemeClr val="accent2"/>
          </a:effectRef>
          <a:fontRef idx="minor">
            <a:schemeClr val="dk1"/>
          </a:fontRef>
        </p:style>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5400" b="1" dirty="0" err="1" smtClean="0">
                <a:solidFill>
                  <a:srgbClr val="FF0000"/>
                </a:solidFill>
                <a:latin typeface="NikoshBAN" panose="02000000000000000000" pitchFamily="2" charset="0"/>
                <a:cs typeface="NikoshBAN" panose="02000000000000000000" pitchFamily="2" charset="0"/>
              </a:rPr>
              <a:t>যাদু</a:t>
            </a:r>
            <a:r>
              <a:rPr lang="en-US" sz="5400" b="1" dirty="0" smtClean="0">
                <a:solidFill>
                  <a:srgbClr val="FF0000"/>
                </a:solidFill>
                <a:latin typeface="NikoshBAN" panose="02000000000000000000" pitchFamily="2" charset="0"/>
                <a:cs typeface="NikoshBAN" panose="02000000000000000000" pitchFamily="2" charset="0"/>
              </a:rPr>
              <a:t> </a:t>
            </a:r>
            <a:r>
              <a:rPr lang="en-US" sz="5400" b="1" dirty="0" err="1" smtClean="0">
                <a:solidFill>
                  <a:srgbClr val="FF0000"/>
                </a:solidFill>
                <a:latin typeface="NikoshBAN" panose="02000000000000000000" pitchFamily="2" charset="0"/>
                <a:cs typeface="NikoshBAN" panose="02000000000000000000" pitchFamily="2" charset="0"/>
              </a:rPr>
              <a:t>সম্পর্কে</a:t>
            </a:r>
            <a:r>
              <a:rPr lang="en-US" sz="5400" b="1" dirty="0" smtClean="0">
                <a:solidFill>
                  <a:srgbClr val="FF0000"/>
                </a:solidFill>
                <a:latin typeface="NikoshBAN" panose="02000000000000000000" pitchFamily="2" charset="0"/>
                <a:cs typeface="NikoshBAN" panose="02000000000000000000" pitchFamily="2" charset="0"/>
              </a:rPr>
              <a:t> </a:t>
            </a:r>
            <a:r>
              <a:rPr lang="en-US" sz="5400" b="1" dirty="0" err="1" smtClean="0">
                <a:solidFill>
                  <a:srgbClr val="FF0000"/>
                </a:solidFill>
                <a:latin typeface="NikoshBAN" panose="02000000000000000000" pitchFamily="2" charset="0"/>
                <a:cs typeface="NikoshBAN" panose="02000000000000000000" pitchFamily="2" charset="0"/>
              </a:rPr>
              <a:t>হাদীসের</a:t>
            </a:r>
            <a:r>
              <a:rPr lang="en-US" sz="5400" b="1" dirty="0" smtClean="0">
                <a:solidFill>
                  <a:srgbClr val="FF0000"/>
                </a:solidFill>
                <a:latin typeface="NikoshBAN" panose="02000000000000000000" pitchFamily="2" charset="0"/>
                <a:cs typeface="NikoshBAN" panose="02000000000000000000" pitchFamily="2" charset="0"/>
              </a:rPr>
              <a:t> </a:t>
            </a:r>
            <a:r>
              <a:rPr lang="en-US" sz="5400" b="1" dirty="0" err="1" smtClean="0">
                <a:solidFill>
                  <a:srgbClr val="FF0000"/>
                </a:solidFill>
                <a:latin typeface="NikoshBAN" panose="02000000000000000000" pitchFamily="2" charset="0"/>
                <a:cs typeface="NikoshBAN" panose="02000000000000000000" pitchFamily="2" charset="0"/>
              </a:rPr>
              <a:t>বা</a:t>
            </a:r>
            <a:r>
              <a:rPr lang="bn-IN" sz="5400" b="1" dirty="0" smtClean="0">
                <a:solidFill>
                  <a:srgbClr val="FF0000"/>
                </a:solidFill>
                <a:latin typeface="NikoshBAN" panose="02000000000000000000" pitchFamily="2" charset="0"/>
                <a:cs typeface="NikoshBAN" panose="02000000000000000000" pitchFamily="2" charset="0"/>
              </a:rPr>
              <a:t>ণী </a:t>
            </a:r>
            <a:r>
              <a:rPr lang="en-US" sz="5400" b="1" dirty="0" smtClean="0">
                <a:solidFill>
                  <a:srgbClr val="FF0000"/>
                </a:solidFill>
                <a:latin typeface="NikoshBAN" panose="02000000000000000000" pitchFamily="2" charset="0"/>
                <a:cs typeface="NikoshBAN" panose="02000000000000000000" pitchFamily="2" charset="0"/>
              </a:rPr>
              <a:t> </a:t>
            </a:r>
            <a:endParaRPr lang="en-US" sz="54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36738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righ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750" fill="hold"/>
                                        <p:tgtEl>
                                          <p:spTgt spid="4"/>
                                        </p:tgtEl>
                                        <p:attrNameLst>
                                          <p:attrName>ppt_w</p:attrName>
                                        </p:attrNameLst>
                                      </p:cBhvr>
                                      <p:tavLst>
                                        <p:tav tm="0">
                                          <p:val>
                                            <p:fltVal val="0"/>
                                          </p:val>
                                        </p:tav>
                                        <p:tav tm="100000">
                                          <p:val>
                                            <p:strVal val="#ppt_w"/>
                                          </p:val>
                                        </p:tav>
                                      </p:tavLst>
                                    </p:anim>
                                    <p:anim calcmode="lin" valueType="num">
                                      <p:cBhvr>
                                        <p:cTn id="18" dur="750" fill="hold"/>
                                        <p:tgtEl>
                                          <p:spTgt spid="4"/>
                                        </p:tgtEl>
                                        <p:attrNameLst>
                                          <p:attrName>ppt_h</p:attrName>
                                        </p:attrNameLst>
                                      </p:cBhvr>
                                      <p:tavLst>
                                        <p:tav tm="0">
                                          <p:val>
                                            <p:fltVal val="0"/>
                                          </p:val>
                                        </p:tav>
                                        <p:tav tm="100000">
                                          <p:val>
                                            <p:strVal val="#ppt_h"/>
                                          </p:val>
                                        </p:tav>
                                      </p:tavLst>
                                    </p:anim>
                                    <p:animEffect transition="in" filter="fade">
                                      <p:cBhvr>
                                        <p:cTn id="19"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47837" y="0"/>
            <a:ext cx="8991600" cy="990600"/>
          </a:xfrm>
          <a:prstGeom prst="rect">
            <a:avLst/>
          </a:prstGeom>
          <a:solidFill>
            <a:srgbClr val="00B050"/>
          </a:solidFill>
          <a:ln>
            <a:solidFill>
              <a:schemeClr val="tx2"/>
            </a:solidFill>
          </a:ln>
          <a:effectLst>
            <a:outerShdw blurRad="63500" sx="102000" sy="102000" algn="ctr" rotWithShape="0">
              <a:prstClr val="black">
                <a:alpha val="40000"/>
              </a:prstClr>
            </a:outerShdw>
          </a:effectLst>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bn-BD" sz="6600" dirty="0" smtClean="0">
                <a:latin typeface="NikoshBAN" panose="02000000000000000000" pitchFamily="2" charset="0"/>
                <a:cs typeface="NikoshBAN" panose="02000000000000000000" pitchFamily="2" charset="0"/>
              </a:rPr>
              <a:t>যাদুর কুফল</a:t>
            </a:r>
            <a:endParaRPr lang="en-US" sz="6600" dirty="0">
              <a:latin typeface="NikoshBAN" panose="02000000000000000000" pitchFamily="2" charset="0"/>
              <a:cs typeface="NikoshBAN" panose="02000000000000000000" pitchFamily="2" charset="0"/>
            </a:endParaRPr>
          </a:p>
        </p:txBody>
      </p:sp>
      <p:sp>
        <p:nvSpPr>
          <p:cNvPr id="3" name="Content Placeholder 2"/>
          <p:cNvSpPr txBox="1">
            <a:spLocks/>
          </p:cNvSpPr>
          <p:nvPr/>
        </p:nvSpPr>
        <p:spPr>
          <a:xfrm>
            <a:off x="1671637" y="990600"/>
            <a:ext cx="9144000" cy="5867400"/>
          </a:xfrm>
          <a:prstGeom prst="rect">
            <a:avLst/>
          </a:prstGeom>
          <a:solidFill>
            <a:schemeClr val="accent2">
              <a:lumMod val="40000"/>
              <a:lumOff val="60000"/>
            </a:schemeClr>
          </a:solidFill>
          <a:ln>
            <a:solidFill>
              <a:srgbClr val="FF0000"/>
            </a:solidFill>
          </a:ln>
          <a:effectLst>
            <a:innerShdw blurRad="63500" dist="50800" dir="10800000">
              <a:prstClr val="black">
                <a:alpha val="50000"/>
              </a:prstClr>
            </a:innerShdw>
          </a:effectLst>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42950" indent="-742950">
              <a:buFont typeface="+mj-lt"/>
              <a:buAutoNum type="arabicPeriod"/>
            </a:pPr>
            <a:r>
              <a:rPr lang="bn-BD" sz="3600" dirty="0" smtClean="0">
                <a:solidFill>
                  <a:srgbClr val="000000"/>
                </a:solidFill>
                <a:latin typeface="NikoshBAN" panose="02000000000000000000" pitchFamily="2" charset="0"/>
                <a:cs typeface="NikoshBAN" panose="02000000000000000000" pitchFamily="2" charset="0"/>
              </a:rPr>
              <a:t>যাদু</a:t>
            </a:r>
            <a:r>
              <a:rPr lang="bn-IN" sz="3600" dirty="0" smtClean="0">
                <a:solidFill>
                  <a:srgbClr val="000000"/>
                </a:solidFill>
                <a:latin typeface="NikoshBAN" panose="02000000000000000000" pitchFamily="2" charset="0"/>
                <a:cs typeface="NikoshBAN" panose="02000000000000000000" pitchFamily="2" charset="0"/>
              </a:rPr>
              <a:t> বিদ্যা প্রবর্তন করেছে জিন শয়তান। কাজেই এহেন জঘন্য বিদ্যা থেকে মুসলিম মাত্রই দূরে থাকা একান্ত কর্তব্য। </a:t>
            </a:r>
          </a:p>
          <a:p>
            <a:pPr marL="742950" indent="-742950">
              <a:buFont typeface="+mj-lt"/>
              <a:buAutoNum type="arabicPeriod"/>
            </a:pPr>
            <a:r>
              <a:rPr lang="bn-BD" sz="3600" dirty="0" smtClean="0">
                <a:solidFill>
                  <a:srgbClr val="000000"/>
                </a:solidFill>
                <a:latin typeface="NikoshBAN" panose="02000000000000000000" pitchFamily="2" charset="0"/>
                <a:cs typeface="NikoshBAN" panose="02000000000000000000" pitchFamily="2" charset="0"/>
              </a:rPr>
              <a:t>যাদু</a:t>
            </a:r>
            <a:r>
              <a:rPr lang="bn-IN" sz="3600" dirty="0" smtClean="0">
                <a:solidFill>
                  <a:srgbClr val="000000"/>
                </a:solidFill>
                <a:latin typeface="NikoshBAN" panose="02000000000000000000" pitchFamily="2" charset="0"/>
                <a:cs typeface="NikoshBAN" panose="02000000000000000000" pitchFamily="2" charset="0"/>
              </a:rPr>
              <a:t> বিদ্যা মূলত কুফরি, কাজেই যাদুকর কাফের।</a:t>
            </a:r>
            <a:endParaRPr lang="bn-BD" sz="3600" dirty="0" smtClean="0">
              <a:solidFill>
                <a:srgbClr val="000000"/>
              </a:solidFill>
              <a:latin typeface="NikoshBAN" panose="02000000000000000000" pitchFamily="2" charset="0"/>
              <a:cs typeface="NikoshBAN" panose="02000000000000000000" pitchFamily="2" charset="0"/>
            </a:endParaRPr>
          </a:p>
          <a:p>
            <a:pPr marL="742950" indent="-742950">
              <a:buFont typeface="+mj-lt"/>
              <a:buAutoNum type="arabicPeriod"/>
            </a:pPr>
            <a:r>
              <a:rPr lang="bn-IN" sz="3600" dirty="0" smtClean="0">
                <a:solidFill>
                  <a:srgbClr val="000000"/>
                </a:solidFill>
                <a:latin typeface="NikoshBAN" panose="02000000000000000000" pitchFamily="2" charset="0"/>
                <a:cs typeface="NikoshBAN" panose="02000000000000000000" pitchFamily="2" charset="0"/>
              </a:rPr>
              <a:t>কুরআন হাদীসের পরিভাষায় যাদু এমন অদ্ভুত কর্মকান্ড যাতে কুফর, শিরক, এবং পাপাচার অবলম্বন করে জিন ও শয়তানকে সন্তুষ্ট করা হয়, তাদের সাহায্য চাওয়া হয়, কাজেই এহেন বিদ্যা অর্জন থেকে দূরে থাকা ওয়াজিব।</a:t>
            </a:r>
            <a:r>
              <a:rPr lang="bn-BD" sz="3600" dirty="0" smtClean="0">
                <a:solidFill>
                  <a:srgbClr val="000000"/>
                </a:solidFill>
                <a:latin typeface="NikoshBAN" panose="02000000000000000000" pitchFamily="2" charset="0"/>
                <a:cs typeface="NikoshBAN" panose="02000000000000000000" pitchFamily="2" charset="0"/>
              </a:rPr>
              <a:t> </a:t>
            </a:r>
            <a:endParaRPr lang="en-US" sz="3600" dirty="0" smtClean="0">
              <a:solidFill>
                <a:srgbClr val="000000"/>
              </a:solidFill>
              <a:latin typeface="NikoshBAN" panose="02000000000000000000" pitchFamily="2" charset="0"/>
              <a:cs typeface="NikoshBAN" panose="02000000000000000000" pitchFamily="2" charset="0"/>
            </a:endParaRPr>
          </a:p>
          <a:p>
            <a:pPr marL="742950" indent="-742950">
              <a:buFont typeface="+mj-lt"/>
              <a:buAutoNum type="arabicPeriod"/>
            </a:pPr>
            <a:r>
              <a:rPr lang="bn-IN" sz="3600" dirty="0" smtClean="0">
                <a:solidFill>
                  <a:srgbClr val="000000"/>
                </a:solidFill>
                <a:latin typeface="NikoshBAN" panose="02000000000000000000" pitchFamily="2" charset="0"/>
                <a:cs typeface="NikoshBAN" panose="02000000000000000000" pitchFamily="2" charset="0"/>
              </a:rPr>
              <a:t>যাদু </a:t>
            </a:r>
            <a:r>
              <a:rPr lang="bn-IN" sz="3600" dirty="0">
                <a:solidFill>
                  <a:srgbClr val="000000"/>
                </a:solidFill>
                <a:latin typeface="NikoshBAN" panose="02000000000000000000" pitchFamily="2" charset="0"/>
                <a:cs typeface="NikoshBAN" panose="02000000000000000000" pitchFamily="2" charset="0"/>
              </a:rPr>
              <a:t>প্রত্যক্ষ ভাবে জিন শয়তানের কাজ</a:t>
            </a:r>
            <a:r>
              <a:rPr lang="bn-IN" sz="3600" dirty="0" smtClean="0">
                <a:solidFill>
                  <a:srgbClr val="000000"/>
                </a:solidFill>
                <a:latin typeface="NikoshBAN" panose="02000000000000000000" pitchFamily="2" charset="0"/>
                <a:cs typeface="NikoshBAN" panose="02000000000000000000" pitchFamily="2" charset="0"/>
              </a:rPr>
              <a:t>।</a:t>
            </a:r>
            <a:r>
              <a:rPr lang="en-US" sz="3600" dirty="0" smtClean="0">
                <a:solidFill>
                  <a:srgbClr val="000000"/>
                </a:solidFill>
                <a:latin typeface="NikoshBAN" panose="02000000000000000000" pitchFamily="2" charset="0"/>
                <a:cs typeface="NikoshBAN" panose="02000000000000000000" pitchFamily="2" charset="0"/>
              </a:rPr>
              <a:t> </a:t>
            </a:r>
            <a:r>
              <a:rPr lang="bn-IN" sz="3600" dirty="0">
                <a:solidFill>
                  <a:srgbClr val="000000"/>
                </a:solidFill>
                <a:latin typeface="NikoshBAN" panose="02000000000000000000" pitchFamily="2" charset="0"/>
                <a:cs typeface="NikoshBAN" panose="02000000000000000000" pitchFamily="2" charset="0"/>
              </a:rPr>
              <a:t>অন্যদিকে</a:t>
            </a:r>
            <a:r>
              <a:rPr lang="bn-BD" sz="3600" dirty="0" smtClean="0">
                <a:solidFill>
                  <a:srgbClr val="000000"/>
                </a:solidFill>
                <a:latin typeface="NikoshBAN" panose="02000000000000000000" pitchFamily="2" charset="0"/>
                <a:cs typeface="NikoshBAN" panose="02000000000000000000" pitchFamily="2" charset="0"/>
              </a:rPr>
              <a:t> </a:t>
            </a:r>
            <a:r>
              <a:rPr lang="bn-IN" sz="3600" dirty="0" smtClean="0">
                <a:solidFill>
                  <a:srgbClr val="000000"/>
                </a:solidFill>
                <a:latin typeface="NikoshBAN" panose="02000000000000000000" pitchFamily="2" charset="0"/>
                <a:cs typeface="NikoshBAN" panose="02000000000000000000" pitchFamily="2" charset="0"/>
              </a:rPr>
              <a:t>মুজিজা প্রত্যক্ষ ভাবে আল্লাহ তায়ালার কাজ। </a:t>
            </a:r>
            <a:r>
              <a:rPr lang="bn-BD" sz="3600" dirty="0" smtClean="0">
                <a:solidFill>
                  <a:srgbClr val="000000"/>
                </a:solidFill>
                <a:latin typeface="NikoshBAN" panose="02000000000000000000" pitchFamily="2" charset="0"/>
                <a:cs typeface="NikoshBAN" panose="02000000000000000000" pitchFamily="2" charset="0"/>
              </a:rPr>
              <a:t> </a:t>
            </a:r>
            <a:endParaRPr lang="bn-IN" sz="3600" dirty="0" smtClean="0">
              <a:solidFill>
                <a:srgbClr val="000000"/>
              </a:solidFill>
              <a:latin typeface="NikoshBAN" panose="02000000000000000000" pitchFamily="2" charset="0"/>
              <a:cs typeface="NikoshBAN" panose="02000000000000000000" pitchFamily="2" charset="0"/>
            </a:endParaRPr>
          </a:p>
          <a:p>
            <a:pPr marL="0" indent="0">
              <a:buFont typeface="Arial" panose="020B0604020202020204" pitchFamily="34" charset="0"/>
              <a:buNone/>
            </a:pPr>
            <a:endParaRPr lang="bn-BD" sz="3600" dirty="0">
              <a:solidFill>
                <a:srgbClr val="0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513566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left)">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1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left)">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ipe(left)">
                                      <p:cBhvr>
                                        <p:cTn id="2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8763" y="0"/>
            <a:ext cx="9144000" cy="830997"/>
          </a:xfrm>
          <a:prstGeom prst="rect">
            <a:avLst/>
          </a:prstGeom>
          <a:solidFill>
            <a:schemeClr val="accent5">
              <a:lumMod val="40000"/>
              <a:lumOff val="6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IN" sz="4800" b="1" dirty="0">
                <a:latin typeface="NikoshBAN" pitchFamily="2" charset="0"/>
                <a:cs typeface="NikoshBAN" pitchFamily="2" charset="0"/>
              </a:rPr>
              <a:t>যাদু ও মুজিজার মধ্যে পার্থক্য </a:t>
            </a:r>
            <a:endParaRPr lang="en-US" sz="4800" b="1" dirty="0">
              <a:latin typeface="NikoshBAN" pitchFamily="2" charset="0"/>
              <a:cs typeface="NikoshBAN" pitchFamily="2" charset="0"/>
            </a:endParaRPr>
          </a:p>
        </p:txBody>
      </p:sp>
      <p:sp>
        <p:nvSpPr>
          <p:cNvPr id="3" name="Rectangle 2"/>
          <p:cNvSpPr/>
          <p:nvPr/>
        </p:nvSpPr>
        <p:spPr>
          <a:xfrm>
            <a:off x="114300" y="807999"/>
            <a:ext cx="12077700" cy="1384995"/>
          </a:xfrm>
          <a:prstGeom prst="rect">
            <a:avLst/>
          </a:prstGeom>
          <a:ln/>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bn-IN" sz="2800" b="1" dirty="0">
                <a:solidFill>
                  <a:srgbClr val="002060"/>
                </a:solidFill>
                <a:latin typeface="NikoshBAN" panose="02000000000000000000" pitchFamily="2" charset="0"/>
                <a:cs typeface="NikoshBAN" panose="02000000000000000000" pitchFamily="2" charset="0"/>
              </a:rPr>
              <a:t>নবি রসুলদের মুজিজা ও </a:t>
            </a:r>
            <a:r>
              <a:rPr lang="en-US" sz="2800" b="1" dirty="0" err="1" smtClean="0">
                <a:solidFill>
                  <a:srgbClr val="002060"/>
                </a:solidFill>
                <a:latin typeface="NikoshBAN" panose="02000000000000000000" pitchFamily="2" charset="0"/>
                <a:cs typeface="NikoshBAN" panose="02000000000000000000" pitchFamily="2" charset="0"/>
              </a:rPr>
              <a:t>অলী</a:t>
            </a:r>
            <a:r>
              <a:rPr lang="bn-IN" sz="2800" b="1" dirty="0" smtClean="0">
                <a:solidFill>
                  <a:srgbClr val="002060"/>
                </a:solidFill>
                <a:latin typeface="NikoshBAN" panose="02000000000000000000" pitchFamily="2" charset="0"/>
                <a:cs typeface="NikoshBAN" panose="02000000000000000000" pitchFamily="2" charset="0"/>
              </a:rPr>
              <a:t>দের </a:t>
            </a:r>
            <a:r>
              <a:rPr lang="bn-IN" sz="2800" b="1" dirty="0">
                <a:solidFill>
                  <a:srgbClr val="002060"/>
                </a:solidFill>
                <a:latin typeface="NikoshBAN" panose="02000000000000000000" pitchFamily="2" charset="0"/>
                <a:cs typeface="NikoshBAN" panose="02000000000000000000" pitchFamily="2" charset="0"/>
              </a:rPr>
              <a:t>কারামত দ্বারা যেমন অস্বাভাবিক ও অলৌকিক ঘটনাবলি প্রকাশ পায়। যাদুর মাধ্যমেও বাহ্যত তেমনি প্রতিক্রিয়া লক্ষ্য করা যায়। ফলে মুর্খ লোকেরা বিভ্রান্তিতে পতিত হয়। তাই যাদুকরদেরও সম্মানিত ব্যক্তি মনে করে। নিম্নে উভয়ের মধ্যকার পার্থক্য আলোচনা করা হল</a:t>
            </a:r>
            <a:r>
              <a:rPr lang="en-US" sz="2800" b="1" dirty="0">
                <a:solidFill>
                  <a:srgbClr val="002060"/>
                </a:solidFill>
                <a:latin typeface="NikoshBAN" panose="02000000000000000000" pitchFamily="2" charset="0"/>
                <a:cs typeface="NikoshBAN" panose="02000000000000000000" pitchFamily="2" charset="0"/>
              </a:rPr>
              <a:t> ;- </a:t>
            </a:r>
            <a:endParaRPr lang="en-US" sz="3600" b="1" dirty="0">
              <a:solidFill>
                <a:srgbClr val="002060"/>
              </a:solidFill>
            </a:endParaRPr>
          </a:p>
        </p:txBody>
      </p:sp>
      <p:sp>
        <p:nvSpPr>
          <p:cNvPr id="4" name="Rectangle 3"/>
          <p:cNvSpPr/>
          <p:nvPr/>
        </p:nvSpPr>
        <p:spPr>
          <a:xfrm>
            <a:off x="114301" y="2311833"/>
            <a:ext cx="12077699" cy="24314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bn-IN" sz="32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a:t>
            </a:r>
            <a:r>
              <a:rPr lang="bn-IN" sz="28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এক) </a:t>
            </a:r>
            <a:r>
              <a:rPr lang="bn-IN" sz="2400" b="1" dirty="0">
                <a:latin typeface="NikoshBAN" pitchFamily="2" charset="0"/>
                <a:cs typeface="NikoshBAN" pitchFamily="2" charset="0"/>
              </a:rPr>
              <a:t>যাদু মানুষের ক্রিয়াকলাপের ফল বিভিন্ন কারণ ও উপরণের সমষ্টির অস্বাভাবিক ফলশ্রুতি এবং যাদু করের সাধনার বহিঃপ্রকাশ।</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পক্ষান্তরে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মো’জেজা</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আদৌ</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মানুষের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প্রকার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কর্মফল</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নয়</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বরং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সর্বশক্তিমান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আল্লাহ</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পাকের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বিশ্ময়কর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কুদরতের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বহিঃপ্রকাশ</a:t>
            </a:r>
            <a:r>
              <a:rPr lang="en-US" sz="2400" b="1" dirty="0">
                <a:latin typeface="NikoshBAN" pitchFamily="2" charset="0"/>
                <a:cs typeface="NikoshBAN" pitchFamily="2" charset="0"/>
              </a:rPr>
              <a:t>।</a:t>
            </a:r>
            <a:r>
              <a:rPr lang="bn-IN" sz="2400" b="1" dirty="0">
                <a:latin typeface="NikoshBAN" pitchFamily="2" charset="0"/>
                <a:cs typeface="NikoshBAN" pitchFamily="2" charset="0"/>
              </a:rPr>
              <a:t> কোন নবির মুজিজায় তাঁর নিজের কোন শক্তির বহিঃপ্রকাশ হয় না বরং তাতে আল্লাহ পাকের ইচ্ছা ও মর্জিই কার্যকর হয়। আল্লাহ তায়ালা নবি ও রসুলদেরকে তাদের নবুওয়াত ও রেসালাতের প্রমাণ স্বরুপ মুজিজা দান করে থাকেন। যেমন হযরত ইব্রাহিম (আ) কে নমরুদের অগ্নিকুন্ড থেকে রক্ষা করেছেন। আগুনকে নির্দেশ দিয়েছেন “ হে আগুন তুমি ইব্রাহিমের জন্য শান্তি দায়ক ঠান্ডা হয়ে যাও।” আগুন আল্লাহ তায়ালার নির্দেশ পালন করেছে। বিশাল অগ্নি ফুল বাগিচায় পরিণত হয়ে যায়। </a:t>
            </a:r>
            <a:endParaRPr lang="en-US" sz="2400" dirty="0"/>
          </a:p>
        </p:txBody>
      </p:sp>
      <p:sp>
        <p:nvSpPr>
          <p:cNvPr id="5" name="Rectangle 4"/>
          <p:cNvSpPr/>
          <p:nvPr/>
        </p:nvSpPr>
        <p:spPr>
          <a:xfrm>
            <a:off x="114300" y="4800552"/>
            <a:ext cx="11972925" cy="1754326"/>
          </a:xfrm>
          <a:prstGeom prst="rect">
            <a:avLst/>
          </a:prstGeom>
        </p:spPr>
        <p:txBody>
          <a:bodyPr wrap="square">
            <a:spAutoFit/>
          </a:bodyPr>
          <a:lstStyle/>
          <a:p>
            <a:pPr algn="just"/>
            <a:r>
              <a:rPr lang="bn-IN" sz="36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a:t>
            </a:r>
            <a:r>
              <a:rPr lang="bn-IN" sz="32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দুই)</a:t>
            </a:r>
            <a:r>
              <a:rPr lang="bn-IN" b="1" dirty="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a:effectLst>
                  <a:outerShdw blurRad="38100" dist="38100" dir="2700000" algn="tl">
                    <a:srgbClr val="000000">
                      <a:alpha val="43137"/>
                    </a:srgbClr>
                  </a:outerShdw>
                </a:effectLst>
                <a:latin typeface="NikoshBAN" pitchFamily="2" charset="0"/>
                <a:cs typeface="NikoshBAN" pitchFamily="2" charset="0"/>
              </a:rPr>
              <a:t>এ ছাড়াও এক যাদুকর অন্য যাদুকরের মোকাবিলা করতে পারে কিন্তু নবির মো’জেজার মোকাবিলা কেউ করতে পারে না। তাই ফেরাউনের </a:t>
            </a:r>
            <a:r>
              <a:rPr lang="bn-IN" sz="2400" b="1" dirty="0" smtClean="0">
                <a:effectLst>
                  <a:outerShdw blurRad="38100" dist="38100" dir="2700000" algn="tl">
                    <a:srgbClr val="000000">
                      <a:alpha val="43137"/>
                    </a:srgbClr>
                  </a:outerShdw>
                </a:effectLst>
                <a:latin typeface="NikoshBAN" pitchFamily="2" charset="0"/>
                <a:cs typeface="NikoshBAN" pitchFamily="2" charset="0"/>
              </a:rPr>
              <a:t>যাদুকরদের </a:t>
            </a:r>
            <a:r>
              <a:rPr lang="bn-IN" sz="2400" b="1" dirty="0">
                <a:effectLst>
                  <a:outerShdw blurRad="38100" dist="38100" dir="2700000" algn="tl">
                    <a:srgbClr val="000000">
                      <a:alpha val="43137"/>
                    </a:srgbClr>
                  </a:outerShdw>
                </a:effectLst>
                <a:latin typeface="NikoshBAN" pitchFamily="2" charset="0"/>
                <a:cs typeface="NikoshBAN" pitchFamily="2" charset="0"/>
              </a:rPr>
              <a:t>প্রেরিত সমস্ত যাদু যখন মুসা (আ) এর লাঠি সর্প হয়ে খেয়ে ফেলল। তখন ফেরাউনের যাদুকররা বুঝতে পেরেছিল যে, এটা যাদু নয় বরং এটা নবির মো’জেজা। তাই তারা বলেছিল, আমরা মুসা (আ) ও হারুন (আ) এর প্রভুর প্রতি বিশ্বাস স্থাপন করলাম। </a:t>
            </a:r>
          </a:p>
        </p:txBody>
      </p:sp>
    </p:spTree>
    <p:extLst>
      <p:ext uri="{BB962C8B-B14F-4D97-AF65-F5344CB8AC3E}">
        <p14:creationId xmlns:p14="http://schemas.microsoft.com/office/powerpoint/2010/main" val="361463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ppt_w</p:attrName>
                                        </p:attrNameLst>
                                      </p:cBhvr>
                                      <p:tavLst>
                                        <p:tav tm="0">
                                          <p:val>
                                            <p:fltVal val="0"/>
                                          </p:val>
                                        </p:tav>
                                        <p:tav tm="100000">
                                          <p:val>
                                            <p:strVal val="#ppt_w"/>
                                          </p:val>
                                        </p:tav>
                                      </p:tavLst>
                                    </p:anim>
                                    <p:anim calcmode="lin" valueType="num">
                                      <p:cBhvr>
                                        <p:cTn id="8" dur="750" fill="hold"/>
                                        <p:tgtEl>
                                          <p:spTgt spid="2"/>
                                        </p:tgtEl>
                                        <p:attrNameLst>
                                          <p:attrName>ppt_h</p:attrName>
                                        </p:attrNameLst>
                                      </p:cBhvr>
                                      <p:tavLst>
                                        <p:tav tm="0">
                                          <p:val>
                                            <p:fltVal val="0"/>
                                          </p:val>
                                        </p:tav>
                                        <p:tav tm="100000">
                                          <p:val>
                                            <p:strVal val="#ppt_h"/>
                                          </p:val>
                                        </p:tav>
                                      </p:tavLst>
                                    </p:anim>
                                    <p:animEffect transition="in" filter="fade">
                                      <p:cBhvr>
                                        <p:cTn id="9" dur="75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left)">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1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left)">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3" y="180975"/>
            <a:ext cx="11958637" cy="2308324"/>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2400" b="1" dirty="0">
                <a:latin typeface="NikoshBAN" pitchFamily="2" charset="0"/>
                <a:cs typeface="NikoshBAN" pitchFamily="2" charset="0"/>
              </a:rPr>
              <a:t>        </a:t>
            </a:r>
            <a:r>
              <a:rPr lang="bn-IN" sz="2400" b="1" dirty="0">
                <a:latin typeface="NikoshBAN" pitchFamily="2" charset="0"/>
                <a:cs typeface="NikoshBAN" pitchFamily="2" charset="0"/>
              </a:rPr>
              <a:t>মুজিজা স্বয়ং আল্লাহ তায়ালার কাজ। তার প্রমাণ অসংখ্য। এ </a:t>
            </a:r>
            <a:r>
              <a:rPr lang="bn-IN" sz="2400" b="1" dirty="0" smtClean="0">
                <a:latin typeface="NikoshBAN" pitchFamily="2" charset="0"/>
                <a:cs typeface="NikoshBAN" pitchFamily="2" charset="0"/>
              </a:rPr>
              <a:t>ব্যাপারে</a:t>
            </a:r>
            <a:r>
              <a:rPr lang="en-US" sz="2400" b="1" dirty="0" smtClean="0">
                <a:latin typeface="NikoshBAN" pitchFamily="2" charset="0"/>
                <a:cs typeface="NikoshBAN" pitchFamily="2" charset="0"/>
              </a:rPr>
              <a:t> </a:t>
            </a:r>
            <a:r>
              <a:rPr lang="bn-IN" sz="2400" b="1" dirty="0" smtClean="0">
                <a:latin typeface="NikoshBAN" pitchFamily="2" charset="0"/>
                <a:cs typeface="NikoshBAN" pitchFamily="2" charset="0"/>
              </a:rPr>
              <a:t>আল্লাহ </a:t>
            </a:r>
            <a:endParaRPr lang="en-US" sz="2400" b="1" dirty="0">
              <a:latin typeface="NikoshBAN" pitchFamily="2" charset="0"/>
              <a:cs typeface="NikoshBAN" pitchFamily="2" charset="0"/>
            </a:endParaRPr>
          </a:p>
          <a:p>
            <a:pPr algn="just"/>
            <a:r>
              <a:rPr lang="bn-IN" sz="2400" b="1" dirty="0">
                <a:latin typeface="NikoshBAN" pitchFamily="2" charset="0"/>
                <a:cs typeface="NikoshBAN" pitchFamily="2" charset="0"/>
              </a:rPr>
              <a:t>বলেন</a:t>
            </a:r>
            <a:r>
              <a:rPr lang="en-US" sz="2400" b="1" dirty="0">
                <a:latin typeface="NikoshBAN" pitchFamily="2" charset="0"/>
                <a:cs typeface="NikoshBAN" pitchFamily="2" charset="0"/>
              </a:rPr>
              <a:t> ,</a:t>
            </a:r>
            <a:r>
              <a:rPr lang="bn-IN" sz="2400" b="1" dirty="0">
                <a:latin typeface="NikoshBAN" pitchFamily="2" charset="0"/>
                <a:cs typeface="NikoshBAN" pitchFamily="2" charset="0"/>
              </a:rPr>
              <a:t>-</a:t>
            </a:r>
            <a:r>
              <a:rPr lang="en-US" sz="2400" b="1" dirty="0">
                <a:latin typeface="NikoshBAN" pitchFamily="2" charset="0"/>
                <a:cs typeface="NikoshBAN" pitchFamily="2" charset="0"/>
              </a:rPr>
              <a:t> </a:t>
            </a:r>
            <a:r>
              <a:rPr lang="ar-SA" sz="2400" b="1" dirty="0">
                <a:latin typeface="Arial" panose="020B0604020202020204" pitchFamily="34" charset="0"/>
                <a:cs typeface="Arial" panose="020B0604020202020204" pitchFamily="34" charset="0"/>
              </a:rPr>
              <a:t>وَ مَا رَمَيْتَ اِذَا رَمَيْتَ وَلَكِنْ اللَّهَ رَمَى</a:t>
            </a:r>
            <a:r>
              <a:rPr lang="en-US" sz="2400" b="1" dirty="0">
                <a:latin typeface="Arial" panose="020B0604020202020204" pitchFamily="34" charset="0"/>
                <a:cs typeface="Arial" panose="020B0604020202020204" pitchFamily="34" charset="0"/>
              </a:rPr>
              <a:t>  </a:t>
            </a:r>
            <a:r>
              <a:rPr lang="bn-IN" sz="2400" b="1" dirty="0">
                <a:latin typeface="NikoshBAN" pitchFamily="2" charset="0"/>
                <a:cs typeface="NikoshBAN" pitchFamily="2" charset="0"/>
              </a:rPr>
              <a:t>(হে নবি আপনি যে) এক মুষ্টি </a:t>
            </a:r>
            <a:endParaRPr lang="en-US" sz="2400" b="1" dirty="0">
              <a:latin typeface="NikoshBAN" pitchFamily="2" charset="0"/>
              <a:cs typeface="NikoshBAN" pitchFamily="2" charset="0"/>
            </a:endParaRPr>
          </a:p>
          <a:p>
            <a:pPr algn="just"/>
            <a:r>
              <a:rPr lang="bn-IN" sz="2400" b="1" dirty="0">
                <a:latin typeface="NikoshBAN" pitchFamily="2" charset="0"/>
                <a:cs typeface="NikoshBAN" pitchFamily="2" charset="0"/>
              </a:rPr>
              <a:t>কংকর নিক্ষেপ করেছিলেন, তা প্রকৃত অর্থে আপনি নিক্ষেপ করেন নি, বরং আল্লাহ স্বয়ং নিক্ষেপ করেছেন।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অর্থা</a:t>
            </a:r>
            <a:r>
              <a:rPr lang="en-US" sz="2400" b="1" dirty="0">
                <a:latin typeface="NikoshBAN" pitchFamily="2" charset="0"/>
                <a:cs typeface="NikoshBAN" pitchFamily="2" charset="0"/>
              </a:rPr>
              <a:t>ৎ </a:t>
            </a:r>
            <a:r>
              <a:rPr lang="en-US" sz="2000" b="1" dirty="0" err="1">
                <a:latin typeface="NikoshBAN" pitchFamily="2" charset="0"/>
                <a:cs typeface="NikoshBAN" pitchFamily="2" charset="0"/>
              </a:rPr>
              <a:t>আপনি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শুধু</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কংকর</a:t>
            </a:r>
            <a:r>
              <a:rPr lang="en-US" sz="2400" b="1" dirty="0">
                <a:latin typeface="NikoshBAN" pitchFamily="2" charset="0"/>
                <a:cs typeface="NikoshBAN" pitchFamily="2" charset="0"/>
              </a:rPr>
              <a:t> </a:t>
            </a:r>
            <a:r>
              <a:rPr lang="en-US" sz="2400" dirty="0" err="1">
                <a:ln w="0"/>
                <a:solidFill>
                  <a:schemeClr val="tx1"/>
                </a:solidFill>
                <a:effectLst>
                  <a:outerShdw blurRad="38100" dist="19050" dir="2700000" algn="tl" rotWithShape="0">
                    <a:schemeClr val="dk1">
                      <a:alpha val="40000"/>
                    </a:schemeClr>
                  </a:outerShdw>
                </a:effectLst>
                <a:latin typeface="NikoshBAN" pitchFamily="2" charset="0"/>
                <a:cs typeface="NikoshBAN" pitchFamily="2" charset="0"/>
              </a:rPr>
              <a:t>নিক্ষেপ</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করেছেন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কিন্তু</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কংকর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কাফিরদের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চোখে</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চোখে</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পৌছানোর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দায়িত্বে</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ছিলেন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স্বয়ং</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আল্লাহ</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তায়ালা</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এমনিভাবে</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আল্লাহ</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তায়ালা</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মুসা</a:t>
            </a:r>
            <a:r>
              <a:rPr lang="en-US" sz="2400" b="1" dirty="0">
                <a:latin typeface="NikoshBAN" pitchFamily="2" charset="0"/>
                <a:cs typeface="NikoshBAN" pitchFamily="2" charset="0"/>
              </a:rPr>
              <a:t> (আ) ও </a:t>
            </a:r>
            <a:r>
              <a:rPr lang="en-US" sz="2400" b="1" dirty="0" err="1">
                <a:latin typeface="NikoshBAN" pitchFamily="2" charset="0"/>
                <a:cs typeface="NikoshBAN" pitchFamily="2" charset="0"/>
              </a:rPr>
              <a:t>তার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সঙ্গী</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সাথীদেরকে</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লোহিত</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সাগরের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মধ্য</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দিয়ে</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রাস্তা</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তৈরী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বাচিয়ে</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দেন</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অন্য</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দিকে</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ফেরাউন</a:t>
            </a:r>
            <a:r>
              <a:rPr lang="en-US" sz="2400" b="1" dirty="0">
                <a:latin typeface="NikoshBAN" pitchFamily="2" charset="0"/>
                <a:cs typeface="NikoshBAN" pitchFamily="2" charset="0"/>
              </a:rPr>
              <a:t> ও </a:t>
            </a:r>
            <a:r>
              <a:rPr lang="en-US" sz="2400" b="1" dirty="0" err="1">
                <a:latin typeface="NikoshBAN" pitchFamily="2" charset="0"/>
                <a:cs typeface="NikoshBAN" pitchFamily="2" charset="0"/>
              </a:rPr>
              <a:t>তাঁর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সৈন্যদেরকে</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সলিল</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সমাধি</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দিয়ে</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শেষ</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করে</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দেন</a:t>
            </a:r>
            <a:r>
              <a:rPr lang="en-US" sz="2400" b="1" dirty="0">
                <a:latin typeface="NikoshBAN" pitchFamily="2" charset="0"/>
                <a:cs typeface="NikoshBAN" pitchFamily="2" charset="0"/>
              </a:rPr>
              <a:t>। </a:t>
            </a:r>
            <a:r>
              <a:rPr lang="bn-IN" sz="2400" b="1" dirty="0">
                <a:latin typeface="NikoshBAN" pitchFamily="2" charset="0"/>
                <a:cs typeface="NikoshBAN" pitchFamily="2" charset="0"/>
              </a:rPr>
              <a:t>  </a:t>
            </a:r>
            <a:r>
              <a:rPr lang="en-US" sz="2400" b="1" dirty="0">
                <a:latin typeface="NikoshBAN" pitchFamily="2" charset="0"/>
                <a:cs typeface="NikoshBAN" pitchFamily="2" charset="0"/>
              </a:rPr>
              <a:t> </a:t>
            </a:r>
            <a:r>
              <a:rPr lang="bn-IN" sz="2400" b="1" dirty="0">
                <a:latin typeface="NikoshBAN" pitchFamily="2" charset="0"/>
                <a:cs typeface="NikoshBAN" pitchFamily="2" charset="0"/>
              </a:rPr>
              <a:t> </a:t>
            </a:r>
            <a:endParaRPr lang="en-US" sz="2400" b="1" dirty="0">
              <a:latin typeface="NikoshBAN" pitchFamily="2" charset="0"/>
              <a:cs typeface="NikoshBAN" pitchFamily="2" charset="0"/>
            </a:endParaRPr>
          </a:p>
        </p:txBody>
      </p:sp>
      <p:sp>
        <p:nvSpPr>
          <p:cNvPr id="4" name="Rectangle 3"/>
          <p:cNvSpPr/>
          <p:nvPr/>
        </p:nvSpPr>
        <p:spPr>
          <a:xfrm>
            <a:off x="100013" y="2489299"/>
            <a:ext cx="11958637" cy="2185214"/>
          </a:xfrm>
          <a:prstGeom prst="rect">
            <a:avLst/>
          </a:prstGeom>
        </p:spPr>
        <p:txBody>
          <a:bodyPr wrap="square">
            <a:spAutoFit/>
          </a:bodyPr>
          <a:lstStyle/>
          <a:p>
            <a:pPr algn="just"/>
            <a:r>
              <a:rPr lang="bn-IN" sz="40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(তিন)</a:t>
            </a:r>
            <a:r>
              <a:rPr lang="bn-IN" sz="24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400" b="1" dirty="0">
                <a:effectLst>
                  <a:outerShdw blurRad="38100" dist="38100" dir="2700000" algn="tl">
                    <a:srgbClr val="000000">
                      <a:alpha val="43137"/>
                    </a:srgbClr>
                  </a:outerShdw>
                </a:effectLst>
                <a:latin typeface="NikoshBAN" pitchFamily="2" charset="0"/>
                <a:cs typeface="NikoshBAN" pitchFamily="2" charset="0"/>
              </a:rPr>
              <a:t>মো’জেজা হলো আল্লাহ  তায়ালার নবি রসুলদের নবুওয়াত-রিসালাত টিকিয়ে রাখার জন্য, সত্যতা যাচাই করার জন্য, অমুসলিম, কাফির মুশরিকদের চ্যালেঞ্জ মোকাবিলা করার জন্য হয়ে থাকে। অনু দিকে ব্যক্তি স্বার্থ, হিংসা, বিদ্বেষ, জুলুম, নির্যাতন, নেতৃত্ব, কর্তৃত্ব বহাল রাখার জন্য। মনের কুপ্রবৃত্তি পূরণ করার জন্য ইহকালিন ভোগ বিলাসের জন্য যাদু ব্যবহার করে থাকে। যাদুকরের জন্য আখেরাতে কোন প্রাপ্যতা থাকবে না। যেমন আল্লাহ তায়ালা বলেছেন-</a:t>
            </a:r>
            <a:r>
              <a:rPr lang="ar-SA" sz="2400" b="1" dirty="0">
                <a:effectLst>
                  <a:outerShdw blurRad="38100" dist="38100" dir="2700000" algn="tl">
                    <a:srgbClr val="000000">
                      <a:alpha val="43137"/>
                    </a:srgbClr>
                  </a:outerShdw>
                </a:effectLst>
                <a:latin typeface="NikoshBAN" pitchFamily="2" charset="0"/>
                <a:cs typeface="NikoshBAN" pitchFamily="2" charset="0"/>
              </a:rPr>
              <a:t>مَا لَهُ فِى الْاَخِرَةِ مِنْ خَلَاقِ</a:t>
            </a:r>
            <a:r>
              <a:rPr lang="bn-IN" sz="2400" b="1" dirty="0">
                <a:effectLst>
                  <a:outerShdw blurRad="38100" dist="38100" dir="2700000" algn="tl">
                    <a:srgbClr val="000000">
                      <a:alpha val="43137"/>
                    </a:srgbClr>
                  </a:outerShdw>
                </a:effectLst>
                <a:latin typeface="NikoshBAN" pitchFamily="2" charset="0"/>
                <a:cs typeface="NikoshBAN" pitchFamily="2" charset="0"/>
              </a:rPr>
              <a:t> অর্থাৎ পরকালে (যাদুকরের) তার কোন প্রাপ্যই নেই।</a:t>
            </a:r>
          </a:p>
        </p:txBody>
      </p:sp>
      <p:sp>
        <p:nvSpPr>
          <p:cNvPr id="5" name="Rectangle 4"/>
          <p:cNvSpPr/>
          <p:nvPr/>
        </p:nvSpPr>
        <p:spPr>
          <a:xfrm>
            <a:off x="100012" y="4797623"/>
            <a:ext cx="11958637" cy="2062103"/>
          </a:xfrm>
          <a:prstGeom prst="rect">
            <a:avLst/>
          </a:prstGeom>
        </p:spPr>
        <p:txBody>
          <a:bodyPr wrap="square">
            <a:spAutoFit/>
          </a:bodyPr>
          <a:lstStyle/>
          <a:p>
            <a:r>
              <a:rPr lang="bn-IN" sz="44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(চার)</a:t>
            </a:r>
            <a:r>
              <a:rPr lang="bn-IN" sz="28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 </a:t>
            </a:r>
            <a:r>
              <a:rPr lang="bn-IN" sz="2800" b="1" dirty="0">
                <a:effectLst>
                  <a:outerShdw blurRad="38100" dist="38100" dir="2700000" algn="tl">
                    <a:srgbClr val="000000">
                      <a:alpha val="43137"/>
                    </a:srgbClr>
                  </a:outerShdw>
                </a:effectLst>
                <a:latin typeface="NikoshBAN" pitchFamily="2" charset="0"/>
                <a:cs typeface="NikoshBAN" pitchFamily="2" charset="0"/>
              </a:rPr>
              <a:t>মো’জেজা ও কারামত এমন ব্যক্তিবর্গের দ্বারা প্রকাশ পায় যাদের আল্লাহভীতি, পবিত্রতা, চরিত্র, আমল সবার দৃষ্টির সামনে থাকে। পক্ষান্তরে, যাদু তারাই প্রদর্শন করে যারা নোংরা, অপবিত্র এবং আল্লাহ তায়ালার যিকির থেকে দূরে থাকে। ব্যক্তির আমল-আখলাখ, আল্লাহভীতি ইত্যাদির দিকে লক্ষ্য করে মো’জেজা ও যাদুর পার্থক্য বুঝতে হবে। </a:t>
            </a:r>
            <a:endParaRPr lang="en-US" sz="2800" dirty="0"/>
          </a:p>
        </p:txBody>
      </p:sp>
    </p:spTree>
    <p:extLst>
      <p:ext uri="{BB962C8B-B14F-4D97-AF65-F5344CB8AC3E}">
        <p14:creationId xmlns:p14="http://schemas.microsoft.com/office/powerpoint/2010/main" val="355593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385888" y="-19052"/>
            <a:ext cx="9134900" cy="2133601"/>
          </a:xfrm>
          <a:prstGeom prst="rect">
            <a:avLst/>
          </a:prstGeom>
          <a:solidFill>
            <a:schemeClr val="accent2">
              <a:lumMod val="20000"/>
              <a:lumOff val="80000"/>
            </a:schemeClr>
          </a:solidFill>
          <a:ln w="6350" cap="flat" cmpd="sng" algn="ctr">
            <a:noFill/>
            <a:prstDash val="solid"/>
            <a:miter lim="800000"/>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style>
          <a:lnRef idx="1">
            <a:schemeClr val="dk1"/>
          </a:lnRef>
          <a:fillRef idx="2">
            <a:schemeClr val="dk1"/>
          </a:fillRef>
          <a:effectRef idx="1">
            <a:schemeClr val="dk1"/>
          </a:effectRef>
          <a:fontRef idx="minor">
            <a:schemeClr val="dk1"/>
          </a:fontRef>
        </p:style>
        <p:txBody>
          <a:bodyPr>
            <a:norm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bn-BD" sz="11500" b="1" smtClean="0">
                <a:solidFill>
                  <a:schemeClr val="tx1"/>
                </a:solidFill>
                <a:latin typeface="NikoshBAN" pitchFamily="2" charset="0"/>
                <a:cs typeface="NikoshBAN" pitchFamily="2" charset="0"/>
              </a:rPr>
              <a:t>দল</a:t>
            </a:r>
            <a:r>
              <a:rPr lang="bn-IN" sz="11500" b="1" smtClean="0">
                <a:solidFill>
                  <a:schemeClr val="tx1"/>
                </a:solidFill>
                <a:latin typeface="NikoshBAN" pitchFamily="2" charset="0"/>
                <a:cs typeface="NikoshBAN" pitchFamily="2" charset="0"/>
              </a:rPr>
              <a:t>গত</a:t>
            </a:r>
            <a:r>
              <a:rPr lang="bn-BD" sz="11500" b="1" smtClean="0">
                <a:solidFill>
                  <a:schemeClr val="tx1"/>
                </a:solidFill>
                <a:latin typeface="NikoshBAN" pitchFamily="2" charset="0"/>
                <a:cs typeface="NikoshBAN" pitchFamily="2" charset="0"/>
              </a:rPr>
              <a:t> কাজ</a:t>
            </a:r>
            <a:r>
              <a:rPr lang="bn-BD" sz="5400" smtClean="0">
                <a:solidFill>
                  <a:schemeClr val="tx1"/>
                </a:solidFill>
                <a:latin typeface="NikoshBAN" pitchFamily="2" charset="0"/>
                <a:cs typeface="NikoshBAN" pitchFamily="2" charset="0"/>
              </a:rPr>
              <a:t> </a:t>
            </a:r>
            <a:endParaRPr lang="en-US" sz="5400" dirty="0">
              <a:solidFill>
                <a:schemeClr val="tx1"/>
              </a:solidFill>
              <a:latin typeface="NikoshBAN" pitchFamily="2" charset="0"/>
              <a:cs typeface="NikoshBAN" pitchFamily="2" charset="0"/>
            </a:endParaRPr>
          </a:p>
        </p:txBody>
      </p:sp>
      <p:sp>
        <p:nvSpPr>
          <p:cNvPr id="3" name="Content Placeholder 2"/>
          <p:cNvSpPr txBox="1">
            <a:spLocks/>
          </p:cNvSpPr>
          <p:nvPr/>
        </p:nvSpPr>
        <p:spPr>
          <a:xfrm>
            <a:off x="1416371" y="2114551"/>
            <a:ext cx="9143999" cy="4800599"/>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9600" b="1" dirty="0" err="1">
                <a:solidFill>
                  <a:srgbClr val="00B050"/>
                </a:solidFill>
                <a:latin typeface="NikoshBAN" panose="02000000000000000000" pitchFamily="2" charset="0"/>
                <a:cs typeface="NikoshBAN" panose="02000000000000000000" pitchFamily="2" charset="0"/>
              </a:rPr>
              <a:t>যাদুর</a:t>
            </a:r>
            <a:r>
              <a:rPr lang="en-US" sz="9600" b="1" dirty="0">
                <a:solidFill>
                  <a:srgbClr val="00B050"/>
                </a:solidFill>
                <a:latin typeface="NikoshBAN" panose="02000000000000000000" pitchFamily="2" charset="0"/>
                <a:cs typeface="NikoshBAN" panose="02000000000000000000" pitchFamily="2" charset="0"/>
              </a:rPr>
              <a:t> </a:t>
            </a:r>
            <a:r>
              <a:rPr lang="en-US" sz="9600" b="1" dirty="0" err="1">
                <a:solidFill>
                  <a:srgbClr val="00B050"/>
                </a:solidFill>
                <a:latin typeface="NikoshBAN" panose="02000000000000000000" pitchFamily="2" charset="0"/>
                <a:cs typeface="NikoshBAN" panose="02000000000000000000" pitchFamily="2" charset="0"/>
              </a:rPr>
              <a:t>কুফল</a:t>
            </a:r>
            <a:r>
              <a:rPr lang="en-US" sz="9600" b="1" dirty="0">
                <a:solidFill>
                  <a:srgbClr val="00B050"/>
                </a:solidFill>
                <a:latin typeface="NikoshBAN" panose="02000000000000000000" pitchFamily="2" charset="0"/>
                <a:cs typeface="NikoshBAN" panose="02000000000000000000" pitchFamily="2" charset="0"/>
              </a:rPr>
              <a:t> </a:t>
            </a:r>
            <a:r>
              <a:rPr lang="en-US" sz="9600" b="1" dirty="0" err="1">
                <a:solidFill>
                  <a:srgbClr val="00B050"/>
                </a:solidFill>
                <a:latin typeface="NikoshBAN" panose="02000000000000000000" pitchFamily="2" charset="0"/>
                <a:cs typeface="NikoshBAN" panose="02000000000000000000" pitchFamily="2" charset="0"/>
              </a:rPr>
              <a:t>গুলো</a:t>
            </a:r>
            <a:r>
              <a:rPr lang="en-US" sz="9600" b="1" dirty="0">
                <a:solidFill>
                  <a:srgbClr val="00B050"/>
                </a:solidFill>
                <a:latin typeface="NikoshBAN" panose="02000000000000000000" pitchFamily="2" charset="0"/>
                <a:cs typeface="NikoshBAN" panose="02000000000000000000" pitchFamily="2" charset="0"/>
              </a:rPr>
              <a:t> </a:t>
            </a:r>
            <a:r>
              <a:rPr lang="en-US" sz="9600" b="1" dirty="0" err="1">
                <a:solidFill>
                  <a:srgbClr val="00B050"/>
                </a:solidFill>
                <a:latin typeface="NikoshBAN" panose="02000000000000000000" pitchFamily="2" charset="0"/>
                <a:cs typeface="NikoshBAN" panose="02000000000000000000" pitchFamily="2" charset="0"/>
              </a:rPr>
              <a:t>দলীয়</a:t>
            </a:r>
            <a:r>
              <a:rPr lang="en-US" sz="9600" b="1" dirty="0">
                <a:solidFill>
                  <a:srgbClr val="00B050"/>
                </a:solidFill>
                <a:latin typeface="NikoshBAN" panose="02000000000000000000" pitchFamily="2" charset="0"/>
                <a:cs typeface="NikoshBAN" panose="02000000000000000000" pitchFamily="2" charset="0"/>
              </a:rPr>
              <a:t> </a:t>
            </a:r>
            <a:r>
              <a:rPr lang="en-US" sz="9600" b="1" dirty="0" err="1">
                <a:solidFill>
                  <a:srgbClr val="00B050"/>
                </a:solidFill>
                <a:latin typeface="NikoshBAN" panose="02000000000000000000" pitchFamily="2" charset="0"/>
                <a:cs typeface="NikoshBAN" panose="02000000000000000000" pitchFamily="2" charset="0"/>
              </a:rPr>
              <a:t>আলোচনার</a:t>
            </a:r>
            <a:r>
              <a:rPr lang="en-US" sz="9600" b="1" dirty="0">
                <a:solidFill>
                  <a:srgbClr val="00B050"/>
                </a:solidFill>
                <a:latin typeface="NikoshBAN" panose="02000000000000000000" pitchFamily="2" charset="0"/>
                <a:cs typeface="NikoshBAN" panose="02000000000000000000" pitchFamily="2" charset="0"/>
              </a:rPr>
              <a:t> </a:t>
            </a:r>
            <a:r>
              <a:rPr lang="en-US" sz="9600" b="1" dirty="0" err="1">
                <a:solidFill>
                  <a:srgbClr val="00B050"/>
                </a:solidFill>
                <a:latin typeface="NikoshBAN" panose="02000000000000000000" pitchFamily="2" charset="0"/>
                <a:cs typeface="NikoshBAN" panose="02000000000000000000" pitchFamily="2" charset="0"/>
              </a:rPr>
              <a:t>মাধ্যমে</a:t>
            </a:r>
            <a:r>
              <a:rPr lang="en-US" sz="9600" b="1" dirty="0">
                <a:solidFill>
                  <a:srgbClr val="00B050"/>
                </a:solidFill>
                <a:latin typeface="NikoshBAN" panose="02000000000000000000" pitchFamily="2" charset="0"/>
                <a:cs typeface="NikoshBAN" panose="02000000000000000000" pitchFamily="2" charset="0"/>
              </a:rPr>
              <a:t> </a:t>
            </a:r>
            <a:r>
              <a:rPr lang="en-US" sz="9600" b="1" dirty="0" err="1">
                <a:solidFill>
                  <a:srgbClr val="00B050"/>
                </a:solidFill>
                <a:latin typeface="NikoshBAN" panose="02000000000000000000" pitchFamily="2" charset="0"/>
                <a:cs typeface="NikoshBAN" panose="02000000000000000000" pitchFamily="2" charset="0"/>
              </a:rPr>
              <a:t>তুলে</a:t>
            </a:r>
            <a:r>
              <a:rPr lang="en-US" sz="9600" b="1" dirty="0">
                <a:solidFill>
                  <a:srgbClr val="00B050"/>
                </a:solidFill>
                <a:latin typeface="NikoshBAN" panose="02000000000000000000" pitchFamily="2" charset="0"/>
                <a:cs typeface="NikoshBAN" panose="02000000000000000000" pitchFamily="2" charset="0"/>
              </a:rPr>
              <a:t> </a:t>
            </a:r>
            <a:r>
              <a:rPr lang="en-US" sz="9600" b="1" dirty="0" err="1">
                <a:solidFill>
                  <a:srgbClr val="00B050"/>
                </a:solidFill>
                <a:latin typeface="NikoshBAN" panose="02000000000000000000" pitchFamily="2" charset="0"/>
                <a:cs typeface="NikoshBAN" panose="02000000000000000000" pitchFamily="2" charset="0"/>
              </a:rPr>
              <a:t>ধর</a:t>
            </a:r>
            <a:endParaRPr lang="en-US" sz="9600" b="1" dirty="0">
              <a:solidFill>
                <a:srgbClr val="00B05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096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5031" y="1032515"/>
            <a:ext cx="6511607" cy="1446550"/>
          </a:xfrm>
          <a:prstGeom prst="rect">
            <a:avLst/>
          </a:prstGeo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algn="ctr"/>
            <a:r>
              <a:rPr lang="bn-BD" sz="8800" b="1" dirty="0">
                <a:solidFill>
                  <a:srgbClr val="FF0000"/>
                </a:solidFill>
                <a:effectLst>
                  <a:outerShdw blurRad="38100" dist="38100" dir="2700000" algn="tl">
                    <a:srgbClr val="000000">
                      <a:alpha val="43137"/>
                    </a:srgbClr>
                  </a:outerShdw>
                </a:effectLst>
                <a:latin typeface="NikoshBAN" pitchFamily="2" charset="0"/>
                <a:cs typeface="NikoshBAN" pitchFamily="2" charset="0"/>
              </a:rPr>
              <a:t>পরিচিতি</a:t>
            </a:r>
            <a:endParaRPr lang="en-US" sz="4000" dirty="0">
              <a:effectLst>
                <a:outerShdw blurRad="38100" dist="38100" dir="2700000" algn="tl">
                  <a:srgbClr val="000000">
                    <a:alpha val="43137"/>
                  </a:srgbClr>
                </a:outerShdw>
              </a:effectLst>
              <a:latin typeface="NikoshBAN" pitchFamily="2" charset="0"/>
              <a:cs typeface="NikoshBAN" pitchFamily="2" charset="0"/>
            </a:endParaRPr>
          </a:p>
        </p:txBody>
      </p:sp>
      <p:sp>
        <p:nvSpPr>
          <p:cNvPr id="3" name="TextBox 4"/>
          <p:cNvSpPr txBox="1"/>
          <p:nvPr/>
        </p:nvSpPr>
        <p:spPr>
          <a:xfrm>
            <a:off x="875031" y="2519487"/>
            <a:ext cx="6649720" cy="427809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4400" dirty="0" err="1">
                <a:latin typeface="NikoshLightBAN" panose="02000000000000000000" pitchFamily="2" charset="0"/>
                <a:cs typeface="NikoshLightBAN" panose="02000000000000000000" pitchFamily="2" charset="0"/>
              </a:rPr>
              <a:t>মোহাম্মদ</a:t>
            </a:r>
            <a:r>
              <a:rPr lang="en-US" sz="4400" dirty="0">
                <a:latin typeface="NikoshLightBAN" panose="02000000000000000000" pitchFamily="2" charset="0"/>
                <a:cs typeface="NikoshLightBAN" panose="02000000000000000000" pitchFamily="2" charset="0"/>
              </a:rPr>
              <a:t> </a:t>
            </a:r>
            <a:r>
              <a:rPr lang="en-US" sz="4400" dirty="0" err="1">
                <a:latin typeface="NikoshLightBAN" panose="02000000000000000000" pitchFamily="2" charset="0"/>
                <a:cs typeface="NikoshLightBAN" panose="02000000000000000000" pitchFamily="2" charset="0"/>
              </a:rPr>
              <a:t>ইদ্রিছ</a:t>
            </a:r>
            <a:r>
              <a:rPr lang="en-US" sz="4400" dirty="0">
                <a:latin typeface="NikoshLightBAN" panose="02000000000000000000" pitchFamily="2" charset="0"/>
                <a:cs typeface="NikoshLightBAN" panose="02000000000000000000" pitchFamily="2" charset="0"/>
              </a:rPr>
              <a:t> </a:t>
            </a:r>
            <a:r>
              <a:rPr lang="en-US" sz="4400" dirty="0" err="1">
                <a:latin typeface="NikoshLightBAN" panose="02000000000000000000" pitchFamily="2" charset="0"/>
                <a:cs typeface="NikoshLightBAN" panose="02000000000000000000" pitchFamily="2" charset="0"/>
              </a:rPr>
              <a:t>আলী</a:t>
            </a:r>
            <a:r>
              <a:rPr lang="en-US" sz="4400" dirty="0">
                <a:latin typeface="NikoshLightBAN" panose="02000000000000000000" pitchFamily="2" charset="0"/>
                <a:cs typeface="NikoshLightBAN" panose="02000000000000000000" pitchFamily="2" charset="0"/>
              </a:rPr>
              <a:t>। </a:t>
            </a:r>
          </a:p>
          <a:p>
            <a:r>
              <a:rPr lang="en-US" sz="3200" dirty="0">
                <a:solidFill>
                  <a:schemeClr val="accent1">
                    <a:lumMod val="75000"/>
                  </a:schemeClr>
                </a:solidFill>
                <a:latin typeface="NikoshLightBAN" panose="02000000000000000000" pitchFamily="2" charset="0"/>
                <a:cs typeface="NikoshLightBAN" panose="02000000000000000000" pitchFamily="2" charset="0"/>
              </a:rPr>
              <a:t>                     </a:t>
            </a:r>
            <a:r>
              <a:rPr lang="en-US" sz="3200" dirty="0" err="1">
                <a:solidFill>
                  <a:schemeClr val="accent2"/>
                </a:solidFill>
                <a:latin typeface="NikoshLightBAN" panose="02000000000000000000" pitchFamily="2" charset="0"/>
                <a:cs typeface="NikoshLightBAN" panose="02000000000000000000" pitchFamily="2" charset="0"/>
              </a:rPr>
              <a:t>সহকারী</a:t>
            </a:r>
            <a:r>
              <a:rPr lang="en-US" sz="3200" dirty="0">
                <a:solidFill>
                  <a:schemeClr val="accent2"/>
                </a:solidFill>
                <a:latin typeface="NikoshLightBAN" panose="02000000000000000000" pitchFamily="2" charset="0"/>
                <a:cs typeface="NikoshLightBAN" panose="02000000000000000000" pitchFamily="2" charset="0"/>
              </a:rPr>
              <a:t> </a:t>
            </a:r>
            <a:r>
              <a:rPr lang="en-US" sz="3200" dirty="0" err="1">
                <a:solidFill>
                  <a:schemeClr val="accent2"/>
                </a:solidFill>
                <a:latin typeface="NikoshLightBAN" panose="02000000000000000000" pitchFamily="2" charset="0"/>
                <a:cs typeface="NikoshLightBAN" panose="02000000000000000000" pitchFamily="2" charset="0"/>
              </a:rPr>
              <a:t>অধ্যাপক</a:t>
            </a:r>
            <a:r>
              <a:rPr lang="en-US" sz="3200" dirty="0">
                <a:solidFill>
                  <a:schemeClr val="accent2"/>
                </a:solidFill>
                <a:latin typeface="NikoshLightBAN" panose="02000000000000000000" pitchFamily="2" charset="0"/>
                <a:cs typeface="NikoshLightBAN" panose="02000000000000000000" pitchFamily="2" charset="0"/>
              </a:rPr>
              <a:t> (</a:t>
            </a:r>
            <a:r>
              <a:rPr lang="en-US" sz="3200" dirty="0" err="1">
                <a:solidFill>
                  <a:schemeClr val="accent2"/>
                </a:solidFill>
                <a:latin typeface="NikoshLightBAN" panose="02000000000000000000" pitchFamily="2" charset="0"/>
                <a:cs typeface="NikoshLightBAN" panose="02000000000000000000" pitchFamily="2" charset="0"/>
              </a:rPr>
              <a:t>আরবি</a:t>
            </a:r>
            <a:r>
              <a:rPr lang="en-US" sz="3200" dirty="0">
                <a:solidFill>
                  <a:schemeClr val="accent1">
                    <a:lumMod val="75000"/>
                  </a:schemeClr>
                </a:solidFill>
                <a:latin typeface="NikoshLightBAN" panose="02000000000000000000" pitchFamily="2" charset="0"/>
                <a:cs typeface="NikoshLightBAN" panose="02000000000000000000" pitchFamily="2" charset="0"/>
              </a:rPr>
              <a:t>)</a:t>
            </a:r>
          </a:p>
          <a:p>
            <a:r>
              <a:rPr lang="en-US" sz="4000" dirty="0">
                <a:latin typeface="NikoshLightBAN" panose="02000000000000000000" pitchFamily="2" charset="0"/>
                <a:cs typeface="NikoshLightBAN" panose="02000000000000000000" pitchFamily="2" charset="0"/>
              </a:rPr>
              <a:t>ব</a:t>
            </a:r>
            <a:r>
              <a:rPr lang="bn-IN" sz="4000" dirty="0">
                <a:latin typeface="NikoshLightBAN" panose="02000000000000000000" pitchFamily="2" charset="0"/>
                <a:cs typeface="NikoshLightBAN" panose="02000000000000000000" pitchFamily="2" charset="0"/>
              </a:rPr>
              <a:t>খতিয়ার পাড়া</a:t>
            </a:r>
            <a:r>
              <a:rPr lang="en-US" sz="40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চারপীর</a:t>
            </a:r>
            <a:r>
              <a:rPr lang="en-US" sz="40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আউলিয়া</a:t>
            </a:r>
            <a:r>
              <a:rPr lang="en-US" sz="40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আলিম</a:t>
            </a:r>
            <a:r>
              <a:rPr lang="en-US" sz="40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মাদ্রাসা</a:t>
            </a:r>
            <a:endParaRPr lang="en-US" sz="4000" dirty="0">
              <a:latin typeface="NikoshLightBAN" panose="02000000000000000000" pitchFamily="2" charset="0"/>
              <a:cs typeface="NikoshLightBAN" panose="02000000000000000000" pitchFamily="2" charset="0"/>
            </a:endParaRPr>
          </a:p>
          <a:p>
            <a:r>
              <a:rPr lang="en-US" sz="4000" dirty="0" err="1">
                <a:latin typeface="NikoshLightBAN" panose="02000000000000000000" pitchFamily="2" charset="0"/>
                <a:cs typeface="NikoshLightBAN" panose="02000000000000000000" pitchFamily="2" charset="0"/>
              </a:rPr>
              <a:t>মিন্নত</a:t>
            </a:r>
            <a:r>
              <a:rPr lang="en-US" sz="40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আলী</a:t>
            </a:r>
            <a:r>
              <a:rPr lang="en-US" sz="40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হাট</a:t>
            </a:r>
            <a:r>
              <a:rPr lang="en-US" sz="36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আনোয়ারা</a:t>
            </a:r>
            <a:r>
              <a:rPr lang="en-US" sz="4000" dirty="0">
                <a:latin typeface="NikoshLightBAN" panose="02000000000000000000" pitchFamily="2" charset="0"/>
                <a:cs typeface="NikoshLightBAN" panose="02000000000000000000" pitchFamily="2" charset="0"/>
              </a:rPr>
              <a:t>, </a:t>
            </a:r>
            <a:r>
              <a:rPr lang="en-US" sz="4000" dirty="0" err="1">
                <a:latin typeface="NikoshLightBAN" panose="02000000000000000000" pitchFamily="2" charset="0"/>
                <a:cs typeface="NikoshLightBAN" panose="02000000000000000000" pitchFamily="2" charset="0"/>
              </a:rPr>
              <a:t>চট্টগ্রাম</a:t>
            </a:r>
            <a:r>
              <a:rPr lang="en-US" sz="4000" dirty="0">
                <a:latin typeface="NikoshLightBAN" panose="02000000000000000000" pitchFamily="2" charset="0"/>
                <a:cs typeface="NikoshLightBAN" panose="02000000000000000000" pitchFamily="2" charset="0"/>
              </a:rPr>
              <a:t>।</a:t>
            </a:r>
          </a:p>
          <a:p>
            <a:r>
              <a:rPr lang="en-US" sz="4400" dirty="0" err="1">
                <a:latin typeface="NikoshLightBAN" panose="02000000000000000000" pitchFamily="2" charset="0"/>
                <a:cs typeface="NikoshLightBAN" panose="02000000000000000000" pitchFamily="2" charset="0"/>
              </a:rPr>
              <a:t>মোবাঃ</a:t>
            </a:r>
            <a:r>
              <a:rPr lang="en-US" sz="4400" dirty="0">
                <a:latin typeface="NikoshLightBAN" panose="02000000000000000000" pitchFamily="2" charset="0"/>
                <a:cs typeface="NikoshLightBAN" panose="02000000000000000000" pitchFamily="2" charset="0"/>
              </a:rPr>
              <a:t> </a:t>
            </a:r>
            <a:r>
              <a:rPr lang="en-US" sz="4400" dirty="0" err="1">
                <a:latin typeface="NikoshLightBAN" panose="02000000000000000000" pitchFamily="2" charset="0"/>
                <a:cs typeface="NikoshLightBAN" panose="02000000000000000000" pitchFamily="2" charset="0"/>
              </a:rPr>
              <a:t>নং</a:t>
            </a:r>
            <a:r>
              <a:rPr lang="en-US" sz="4400" dirty="0">
                <a:latin typeface="NikoshLightBAN" panose="02000000000000000000" pitchFamily="2" charset="0"/>
                <a:cs typeface="NikoshLightBAN" panose="02000000000000000000" pitchFamily="2" charset="0"/>
              </a:rPr>
              <a:t> 01৬১১৩৫৬১83</a:t>
            </a:r>
          </a:p>
          <a:p>
            <a:r>
              <a:rPr lang="en-US" sz="3200" dirty="0">
                <a:latin typeface="Arial" panose="020B0604020202020204" pitchFamily="34" charset="0"/>
                <a:cs typeface="Arial" panose="020B0604020202020204" pitchFamily="34" charset="0"/>
              </a:rPr>
              <a:t>ই-</a:t>
            </a:r>
            <a:r>
              <a:rPr lang="en-US" sz="3200" dirty="0" err="1">
                <a:latin typeface="Arial" panose="020B0604020202020204" pitchFamily="34" charset="0"/>
                <a:cs typeface="Arial" panose="020B0604020202020204" pitchFamily="34" charset="0"/>
              </a:rPr>
              <a:t>মেইল</a:t>
            </a:r>
            <a:r>
              <a:rPr lang="en-US" sz="3200" dirty="0">
                <a:latin typeface="Arial" panose="020B0604020202020204" pitchFamily="34" charset="0"/>
                <a:cs typeface="Arial" panose="020B0604020202020204" pitchFamily="34" charset="0"/>
              </a:rPr>
              <a:t>- mdidrisali6183@gmail.com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86638" y="992093"/>
            <a:ext cx="4657725" cy="5551581"/>
          </a:xfrm>
          <a:prstGeom prst="rect">
            <a:avLst/>
          </a:prstGeom>
        </p:spPr>
      </p:pic>
    </p:spTree>
    <p:extLst>
      <p:ext uri="{BB962C8B-B14F-4D97-AF65-F5344CB8AC3E}">
        <p14:creationId xmlns:p14="http://schemas.microsoft.com/office/powerpoint/2010/main" val="7823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43038" y="1028700"/>
            <a:ext cx="9144000" cy="1295400"/>
          </a:xfrm>
          <a:prstGeom prst="rect">
            <a:avLst/>
          </a:prstGeom>
          <a:solidFill>
            <a:schemeClr val="accent2">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bn-BD" sz="7200" b="1" dirty="0" smtClean="0">
                <a:solidFill>
                  <a:schemeClr val="accent1">
                    <a:lumMod val="75000"/>
                  </a:schemeClr>
                </a:solidFill>
                <a:latin typeface="NikoshBAN" pitchFamily="2" charset="0"/>
                <a:cs typeface="NikoshBAN" pitchFamily="2" charset="0"/>
              </a:rPr>
              <a:t>মুল্যায়ণ</a:t>
            </a:r>
            <a:r>
              <a:rPr lang="bn-BD" sz="7200" dirty="0" smtClean="0">
                <a:latin typeface="NikoshBAN" pitchFamily="2" charset="0"/>
                <a:cs typeface="NikoshBAN" pitchFamily="2" charset="0"/>
              </a:rPr>
              <a:t> </a:t>
            </a:r>
            <a:endParaRPr lang="en-US" sz="3200" dirty="0">
              <a:latin typeface="NikoshBAN" pitchFamily="2" charset="0"/>
              <a:cs typeface="NikoshBAN" pitchFamily="2" charset="0"/>
            </a:endParaRPr>
          </a:p>
        </p:txBody>
      </p:sp>
      <p:sp>
        <p:nvSpPr>
          <p:cNvPr id="3" name="Rectangle 2"/>
          <p:cNvSpPr/>
          <p:nvPr/>
        </p:nvSpPr>
        <p:spPr>
          <a:xfrm>
            <a:off x="1455548" y="2324100"/>
            <a:ext cx="9144000" cy="3477875"/>
          </a:xfrm>
          <a:prstGeom prst="rect">
            <a:avLst/>
          </a:prstGeom>
          <a:solidFill>
            <a:schemeClr val="accent3">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ngle"/>
            <a:contourClr>
              <a:srgbClr val="FFFFFF"/>
            </a:contourClr>
          </a:sp3d>
        </p:spPr>
        <p:txBody>
          <a:bodyPr wrap="square">
            <a:spAutoFit/>
          </a:bodyPr>
          <a:lstStyle/>
          <a:p>
            <a:pPr marL="571500" indent="-571500">
              <a:buFont typeface="Wingdings" panose="05000000000000000000" pitchFamily="2" charset="2"/>
              <a:buChar char="Ø"/>
            </a:pPr>
            <a:r>
              <a:rPr lang="bn-BD" sz="4400" b="1" dirty="0">
                <a:solidFill>
                  <a:srgbClr val="000000"/>
                </a:solidFill>
                <a:latin typeface="NikoshBAN" panose="02000000000000000000" pitchFamily="2" charset="0"/>
                <a:cs typeface="NikoshBAN" panose="02000000000000000000" pitchFamily="2" charset="0"/>
              </a:rPr>
              <a:t>যাদু কী?</a:t>
            </a:r>
          </a:p>
          <a:p>
            <a:pPr marL="571500" indent="-571500">
              <a:buFont typeface="Wingdings" panose="05000000000000000000" pitchFamily="2" charset="2"/>
              <a:buChar char="Ø"/>
            </a:pPr>
            <a:r>
              <a:rPr lang="bn-BD" sz="4400" b="1" dirty="0">
                <a:solidFill>
                  <a:srgbClr val="000000"/>
                </a:solidFill>
                <a:latin typeface="NikoshBAN" panose="02000000000000000000" pitchFamily="2" charset="0"/>
                <a:cs typeface="NikoshBAN" panose="02000000000000000000" pitchFamily="2" charset="0"/>
              </a:rPr>
              <a:t>সর্বপ্রথম যাদু প্রর্বর্তিত হয় কাদের দ্বারা?</a:t>
            </a:r>
          </a:p>
          <a:p>
            <a:pPr marL="571500" indent="-571500">
              <a:buFont typeface="Wingdings" panose="05000000000000000000" pitchFamily="2" charset="2"/>
              <a:buChar char="Ø"/>
            </a:pPr>
            <a:r>
              <a:rPr lang="bn-BD" sz="4400" b="1" dirty="0">
                <a:solidFill>
                  <a:srgbClr val="000000"/>
                </a:solidFill>
                <a:latin typeface="NikoshBAN" panose="02000000000000000000" pitchFamily="2" charset="0"/>
                <a:cs typeface="NikoshBAN" panose="02000000000000000000" pitchFamily="2" charset="0"/>
              </a:rPr>
              <a:t>ইসলামে যাদুর বিধান </a:t>
            </a:r>
            <a:r>
              <a:rPr lang="bn-BD" sz="4400" b="1" dirty="0" smtClean="0">
                <a:solidFill>
                  <a:srgbClr val="000000"/>
                </a:solidFill>
                <a:latin typeface="NikoshBAN" panose="02000000000000000000" pitchFamily="2" charset="0"/>
                <a:cs typeface="NikoshBAN" panose="02000000000000000000" pitchFamily="2" charset="0"/>
              </a:rPr>
              <a:t>কী?</a:t>
            </a:r>
            <a:r>
              <a:rPr lang="en-US" sz="4400" b="1" dirty="0" smtClean="0">
                <a:solidFill>
                  <a:srgbClr val="000000"/>
                </a:solidFill>
                <a:latin typeface="NikoshBAN" panose="02000000000000000000" pitchFamily="2" charset="0"/>
                <a:cs typeface="NikoshBAN" panose="02000000000000000000" pitchFamily="2" charset="0"/>
              </a:rPr>
              <a:t> </a:t>
            </a:r>
          </a:p>
          <a:p>
            <a:pPr marL="571500" indent="-571500">
              <a:buFont typeface="Wingdings" panose="05000000000000000000" pitchFamily="2" charset="2"/>
              <a:buChar char="Ø"/>
            </a:pPr>
            <a:r>
              <a:rPr lang="bn-BD" sz="4400" b="1" dirty="0" smtClean="0">
                <a:solidFill>
                  <a:srgbClr val="000000"/>
                </a:solidFill>
                <a:latin typeface="NikoshBAN" panose="02000000000000000000" pitchFamily="2" charset="0"/>
                <a:cs typeface="NikoshBAN" panose="02000000000000000000" pitchFamily="2" charset="0"/>
              </a:rPr>
              <a:t>যাদু </a:t>
            </a:r>
            <a:r>
              <a:rPr lang="bn-BD" sz="4400" b="1" dirty="0">
                <a:solidFill>
                  <a:srgbClr val="000000"/>
                </a:solidFill>
                <a:latin typeface="NikoshBAN" panose="02000000000000000000" pitchFamily="2" charset="0"/>
                <a:cs typeface="NikoshBAN" panose="02000000000000000000" pitchFamily="2" charset="0"/>
              </a:rPr>
              <a:t>সম্পর্কিত ১ টি হাদীস বল।</a:t>
            </a:r>
          </a:p>
          <a:p>
            <a:pPr marL="571500" indent="-571500">
              <a:buFont typeface="Wingdings" panose="05000000000000000000" pitchFamily="2" charset="2"/>
              <a:buChar char="Ø"/>
            </a:pPr>
            <a:r>
              <a:rPr lang="bn-BD" sz="4400" b="1" dirty="0" smtClean="0">
                <a:solidFill>
                  <a:srgbClr val="000000"/>
                </a:solidFill>
                <a:latin typeface="NikoshBAN" panose="02000000000000000000" pitchFamily="2" charset="0"/>
                <a:cs typeface="NikoshBAN" panose="02000000000000000000" pitchFamily="2" charset="0"/>
              </a:rPr>
              <a:t>যাদু </a:t>
            </a:r>
            <a:r>
              <a:rPr lang="bn-BD" sz="4400" b="1" dirty="0">
                <a:solidFill>
                  <a:srgbClr val="000000"/>
                </a:solidFill>
                <a:latin typeface="NikoshBAN" panose="02000000000000000000" pitchFamily="2" charset="0"/>
                <a:cs typeface="NikoshBAN" panose="02000000000000000000" pitchFamily="2" charset="0"/>
              </a:rPr>
              <a:t>ও </a:t>
            </a:r>
            <a:r>
              <a:rPr lang="bn-BD" sz="4400" b="1" dirty="0" smtClean="0">
                <a:solidFill>
                  <a:srgbClr val="000000"/>
                </a:solidFill>
                <a:latin typeface="NikoshBAN" panose="02000000000000000000" pitchFamily="2" charset="0"/>
                <a:cs typeface="NikoshBAN" panose="02000000000000000000" pitchFamily="2" charset="0"/>
              </a:rPr>
              <a:t>মোজেজার </a:t>
            </a:r>
            <a:r>
              <a:rPr lang="bn-BD" sz="4400" b="1" dirty="0">
                <a:solidFill>
                  <a:srgbClr val="000000"/>
                </a:solidFill>
                <a:latin typeface="NikoshBAN" panose="02000000000000000000" pitchFamily="2" charset="0"/>
                <a:cs typeface="NikoshBAN" panose="02000000000000000000" pitchFamily="2" charset="0"/>
              </a:rPr>
              <a:t>পার্থক্য নির্ণয় কর।</a:t>
            </a:r>
            <a:endParaRPr lang="en-US" sz="4400" b="1" dirty="0">
              <a:solidFill>
                <a:srgbClr val="0000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19980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left)">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left)">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left)">
                                      <p:cBhvr>
                                        <p:cTn id="28" dur="1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left)">
                                      <p:cBhvr>
                                        <p:cTn id="3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3695700" y="1375290"/>
            <a:ext cx="4191000" cy="1446550"/>
            <a:chOff x="762000" y="432316"/>
            <a:chExt cx="4191000" cy="1446550"/>
          </a:xfrm>
          <a:scene3d>
            <a:camera prst="orthographicFront">
              <a:rot lat="0" lon="0" rev="0"/>
            </a:camera>
            <a:lightRig rig="balanced" dir="t">
              <a:rot lat="0" lon="0" rev="8700000"/>
            </a:lightRig>
          </a:scene3d>
        </p:grpSpPr>
        <p:sp>
          <p:nvSpPr>
            <p:cNvPr id="3" name="TextBox 2"/>
            <p:cNvSpPr txBox="1"/>
            <p:nvPr/>
          </p:nvSpPr>
          <p:spPr>
            <a:xfrm>
              <a:off x="781050" y="432316"/>
              <a:ext cx="4171950" cy="1200329"/>
            </a:xfrm>
            <a:prstGeom prst="rect">
              <a:avLst/>
            </a:prstGeom>
            <a:ln>
              <a:noFill/>
            </a:ln>
            <a:effectLst>
              <a:outerShdw blurRad="44450" dist="27940" dir="5400000" algn="ctr">
                <a:srgbClr val="000000">
                  <a:alpha val="32000"/>
                </a:srgbClr>
              </a:outerShdw>
            </a:effectLst>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bn-IN" sz="7200" b="1" dirty="0" smtClean="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rPr>
                <a:t>বা</a:t>
              </a:r>
              <a:r>
                <a:rPr lang="en-US" sz="7200" b="1" dirty="0" err="1" smtClean="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rPr>
                <a:t>ড়ি</a:t>
              </a:r>
              <a:r>
                <a:rPr lang="bn-IN" sz="7200" b="1" dirty="0" smtClean="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rPr>
                <a:t>র </a:t>
              </a:r>
              <a:r>
                <a:rPr lang="bn-IN" sz="7200" b="1" dirty="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rPr>
                <a:t>কাজ </a:t>
              </a:r>
              <a:endParaRPr lang="en-US" sz="7200" b="1" dirty="0">
                <a:ln>
                  <a:solidFill>
                    <a:schemeClr val="accent6">
                      <a:lumMod val="60000"/>
                      <a:lumOff val="40000"/>
                    </a:schemeClr>
                  </a:solidFill>
                </a:ln>
                <a:solidFill>
                  <a:schemeClr val="tx1"/>
                </a:solidFill>
                <a:effectLst>
                  <a:outerShdw blurRad="50800" dist="38100" algn="l" rotWithShape="0">
                    <a:prstClr val="black">
                      <a:alpha val="40000"/>
                    </a:prstClr>
                  </a:outerShdw>
                </a:effectLst>
                <a:latin typeface="NikoshBAN" pitchFamily="2" charset="0"/>
                <a:cs typeface="NikoshBAN" pitchFamily="2" charset="0"/>
              </a:endParaRPr>
            </a:p>
          </p:txBody>
        </p:sp>
        <p:sp>
          <p:nvSpPr>
            <p:cNvPr id="4" name="Snip Same Side Corner Rectangle 3"/>
            <p:cNvSpPr/>
            <p:nvPr/>
          </p:nvSpPr>
          <p:spPr>
            <a:xfrm>
              <a:off x="762000" y="457200"/>
              <a:ext cx="4191000" cy="1421666"/>
            </a:xfrm>
            <a:prstGeom prst="snip2SameRect">
              <a:avLst/>
            </a:prstGeom>
            <a:noFill/>
            <a:ln>
              <a:noFill/>
            </a:ln>
            <a:effectLst>
              <a:outerShdw blurRad="44450" dist="27940" dir="5400000" algn="ctr">
                <a:srgbClr val="000000">
                  <a:alpha val="32000"/>
                </a:srgbClr>
              </a:outerShdw>
            </a:effectLst>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extBox 4"/>
          <p:cNvSpPr txBox="1"/>
          <p:nvPr/>
        </p:nvSpPr>
        <p:spPr>
          <a:xfrm>
            <a:off x="2266950" y="3152775"/>
            <a:ext cx="7772400" cy="1569660"/>
          </a:xfrm>
          <a:prstGeom prst="rect">
            <a:avLst/>
          </a:prstGeom>
          <a:noFill/>
        </p:spPr>
        <p:txBody>
          <a:bodyPr wrap="square" rtlCol="0">
            <a:spAutoFit/>
          </a:bodyPr>
          <a:lstStyle/>
          <a:p>
            <a:r>
              <a:rPr lang="en-US" sz="4800" dirty="0"/>
              <a:t> </a:t>
            </a:r>
            <a:r>
              <a:rPr lang="en-US" sz="4800" dirty="0" err="1"/>
              <a:t>তোমার</a:t>
            </a:r>
            <a:r>
              <a:rPr lang="en-US" sz="4800" dirty="0"/>
              <a:t> </a:t>
            </a:r>
            <a:r>
              <a:rPr lang="en-US" sz="4800" dirty="0" err="1"/>
              <a:t>সমাজে</a:t>
            </a:r>
            <a:r>
              <a:rPr lang="en-US" sz="4800" dirty="0"/>
              <a:t> </a:t>
            </a:r>
            <a:r>
              <a:rPr lang="en-US" sz="4800" dirty="0" err="1"/>
              <a:t>বিরাজমান</a:t>
            </a:r>
            <a:r>
              <a:rPr lang="en-US" sz="4800" dirty="0"/>
              <a:t> ”</a:t>
            </a:r>
            <a:r>
              <a:rPr lang="en-US" sz="4800" dirty="0" err="1"/>
              <a:t>যাদু</a:t>
            </a:r>
            <a:r>
              <a:rPr lang="en-US" sz="4800" dirty="0"/>
              <a:t> </a:t>
            </a:r>
            <a:r>
              <a:rPr lang="en-US" sz="4800" dirty="0" err="1"/>
              <a:t>চর্চা</a:t>
            </a:r>
            <a:r>
              <a:rPr lang="en-US" sz="4800" dirty="0"/>
              <a:t>”-র </a:t>
            </a:r>
            <a:r>
              <a:rPr lang="en-US" sz="4800" dirty="0" err="1"/>
              <a:t>কারণ</a:t>
            </a:r>
            <a:r>
              <a:rPr lang="en-US" sz="4800" dirty="0"/>
              <a:t> ও </a:t>
            </a:r>
            <a:r>
              <a:rPr lang="en-US" sz="4800" dirty="0" err="1"/>
              <a:t>তা</a:t>
            </a:r>
            <a:r>
              <a:rPr lang="en-US" sz="4800" dirty="0"/>
              <a:t> </a:t>
            </a:r>
            <a:r>
              <a:rPr lang="en-US" sz="4800" dirty="0" err="1"/>
              <a:t>নির্মুল</a:t>
            </a:r>
            <a:r>
              <a:rPr lang="en-US" sz="4800" dirty="0"/>
              <a:t> </a:t>
            </a:r>
            <a:r>
              <a:rPr lang="en-US" sz="4800" dirty="0" err="1"/>
              <a:t>করার</a:t>
            </a:r>
            <a:r>
              <a:rPr lang="en-US" sz="4800" dirty="0"/>
              <a:t> </a:t>
            </a:r>
            <a:r>
              <a:rPr lang="en-US" sz="4800" dirty="0" err="1"/>
              <a:t>উপয়ায়</a:t>
            </a:r>
            <a:r>
              <a:rPr lang="en-US" sz="4800" dirty="0"/>
              <a:t> </a:t>
            </a:r>
            <a:r>
              <a:rPr lang="en-US" sz="4800" dirty="0" err="1"/>
              <a:t>উল্লেখ</a:t>
            </a:r>
            <a:r>
              <a:rPr lang="en-US" sz="4800" dirty="0"/>
              <a:t> </a:t>
            </a:r>
            <a:r>
              <a:rPr lang="en-US" sz="4800" dirty="0" err="1"/>
              <a:t>কর</a:t>
            </a:r>
            <a:endParaRPr lang="en-US" sz="4800" dirty="0"/>
          </a:p>
        </p:txBody>
      </p:sp>
    </p:spTree>
    <p:extLst>
      <p:ext uri="{BB962C8B-B14F-4D97-AF65-F5344CB8AC3E}">
        <p14:creationId xmlns:p14="http://schemas.microsoft.com/office/powerpoint/2010/main" val="2137593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843462" y="0"/>
            <a:ext cx="2362200" cy="1650274"/>
          </a:xfrm>
          <a:prstGeom prst="rect">
            <a:avLst/>
          </a:prstGeom>
          <a:solidFill>
            <a:schemeClr val="accent2">
              <a:lumMod val="40000"/>
              <a:lumOff val="60000"/>
            </a:schemeClr>
          </a:solidFill>
          <a:ln>
            <a:noFill/>
          </a:ln>
          <a:effectLst/>
          <a:scene3d>
            <a:camera prst="orthographicFront">
              <a:rot lat="0" lon="0" rev="0"/>
            </a:camera>
            <a:lightRig rig="contrasting" dir="t">
              <a:rot lat="0" lon="0" rev="1500000"/>
            </a:lightRig>
          </a:scene3d>
          <a:sp3d prstMaterial="metal">
            <a:bevelT w="88900" h="88900"/>
          </a:sp3d>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ar-SA" sz="9600" b="1" dirty="0" smtClean="0">
                <a:solidFill>
                  <a:srgbClr val="C00000"/>
                </a:solidFill>
                <a:latin typeface="Arial" panose="020B0604020202020204" pitchFamily="34" charset="0"/>
                <a:cs typeface="Arial" panose="020B0604020202020204" pitchFamily="34" charset="0"/>
              </a:rPr>
              <a:t>شُكْرًا</a:t>
            </a:r>
            <a:endParaRPr lang="en-US" sz="11500" b="1" dirty="0">
              <a:solidFill>
                <a:srgbClr val="C0000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414462" y="1743891"/>
            <a:ext cx="9144000" cy="5105400"/>
          </a:xfrm>
          <a:prstGeom prst="rect">
            <a:avLst/>
          </a:prstGeom>
          <a:solidFill>
            <a:srgbClr val="00B0F0"/>
          </a:solidFill>
          <a:ln>
            <a:noFill/>
          </a:ln>
          <a:effectLst/>
          <a:scene3d>
            <a:camera prst="orthographicFront">
              <a:rot lat="0" lon="0" rev="0"/>
            </a:camera>
            <a:lightRig rig="glow" dir="t">
              <a:rot lat="0" lon="0" rev="14100000"/>
            </a:lightRig>
          </a:scene3d>
          <a:sp3d prstMaterial="softEdge">
            <a:bevelT w="127000" prst="artDeco"/>
          </a:sp3d>
        </p:spPr>
      </p:pic>
    </p:spTree>
    <p:extLst>
      <p:ext uri="{BB962C8B-B14F-4D97-AF65-F5344CB8AC3E}">
        <p14:creationId xmlns:p14="http://schemas.microsoft.com/office/powerpoint/2010/main" val="2019131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33513" y="895352"/>
            <a:ext cx="8229600" cy="5262979"/>
          </a:xfrm>
          <a:prstGeom prst="rect">
            <a:avLst/>
          </a:prstGeom>
          <a:noFill/>
        </p:spPr>
        <p:txBody>
          <a:bodyPr wrap="square" rtlCol="0">
            <a:spAutoFit/>
          </a:bodyPr>
          <a:lstStyle/>
          <a:p>
            <a:r>
              <a:rPr lang="en-US" sz="7200" dirty="0" err="1">
                <a:solidFill>
                  <a:srgbClr val="FF0066"/>
                </a:solidFill>
              </a:rPr>
              <a:t>পাঠ</a:t>
            </a:r>
            <a:r>
              <a:rPr lang="en-US" sz="7200" dirty="0">
                <a:solidFill>
                  <a:srgbClr val="FF0066"/>
                </a:solidFill>
              </a:rPr>
              <a:t> </a:t>
            </a:r>
            <a:r>
              <a:rPr lang="en-US" sz="7200" dirty="0" err="1">
                <a:solidFill>
                  <a:srgbClr val="FF0066"/>
                </a:solidFill>
              </a:rPr>
              <a:t>পরিচিতি</a:t>
            </a:r>
            <a:endParaRPr lang="en-US" sz="7200" dirty="0">
              <a:solidFill>
                <a:srgbClr val="FF0066"/>
              </a:solidFill>
            </a:endParaRPr>
          </a:p>
          <a:p>
            <a:r>
              <a:rPr lang="en-US" sz="4400" dirty="0" err="1"/>
              <a:t>বিষয়ঃ</a:t>
            </a:r>
            <a:r>
              <a:rPr lang="en-US" sz="4400" dirty="0"/>
              <a:t>  </a:t>
            </a:r>
            <a:r>
              <a:rPr lang="en-US" sz="4400" dirty="0" err="1"/>
              <a:t>কোরআন</a:t>
            </a:r>
            <a:r>
              <a:rPr lang="en-US" sz="4400" dirty="0"/>
              <a:t> </a:t>
            </a:r>
            <a:r>
              <a:rPr lang="en-US" sz="4400" dirty="0" err="1"/>
              <a:t>মাজিদ</a:t>
            </a:r>
            <a:endParaRPr lang="en-US" sz="4400" dirty="0"/>
          </a:p>
          <a:p>
            <a:r>
              <a:rPr lang="en-US" sz="4400" dirty="0" err="1"/>
              <a:t>নবম</a:t>
            </a:r>
            <a:r>
              <a:rPr lang="en-US" sz="4400" dirty="0"/>
              <a:t> </a:t>
            </a:r>
            <a:r>
              <a:rPr lang="en-US" sz="4400" dirty="0" err="1"/>
              <a:t>শ্রেণি</a:t>
            </a:r>
            <a:endParaRPr lang="en-US" sz="4400" dirty="0"/>
          </a:p>
          <a:p>
            <a:r>
              <a:rPr lang="en-US" sz="4400" dirty="0" err="1"/>
              <a:t>নির্বাচিত</a:t>
            </a:r>
            <a:r>
              <a:rPr lang="en-US" sz="4400" dirty="0"/>
              <a:t> </a:t>
            </a:r>
            <a:r>
              <a:rPr lang="en-US" sz="4400" dirty="0" err="1"/>
              <a:t>বিষয়</a:t>
            </a:r>
            <a:r>
              <a:rPr lang="en-US" sz="4400" dirty="0"/>
              <a:t> </a:t>
            </a:r>
            <a:r>
              <a:rPr lang="en-US" sz="4400" dirty="0" err="1"/>
              <a:t>সমুহ</a:t>
            </a:r>
            <a:endParaRPr lang="en-US" sz="4400" dirty="0"/>
          </a:p>
          <a:p>
            <a:r>
              <a:rPr lang="en-US" sz="4400" dirty="0" err="1"/>
              <a:t>দ্বিতীয়</a:t>
            </a:r>
            <a:r>
              <a:rPr lang="en-US" sz="4400" dirty="0"/>
              <a:t> </a:t>
            </a:r>
            <a:r>
              <a:rPr lang="en-US" sz="4400" dirty="0" err="1"/>
              <a:t>অধ্যয়</a:t>
            </a:r>
            <a:endParaRPr lang="en-US" sz="4400" dirty="0"/>
          </a:p>
          <a:p>
            <a:r>
              <a:rPr lang="en-US" sz="4400" dirty="0" err="1"/>
              <a:t>যাদুর</a:t>
            </a:r>
            <a:r>
              <a:rPr lang="en-US" sz="4400" dirty="0"/>
              <a:t> </a:t>
            </a:r>
            <a:r>
              <a:rPr lang="en-US" sz="4400" dirty="0" err="1"/>
              <a:t>বিধান</a:t>
            </a:r>
            <a:r>
              <a:rPr lang="en-US" sz="4400" dirty="0"/>
              <a:t> </a:t>
            </a:r>
          </a:p>
          <a:p>
            <a:r>
              <a:rPr lang="en-US" sz="4400" dirty="0" err="1"/>
              <a:t>সময়ঃ</a:t>
            </a:r>
            <a:r>
              <a:rPr lang="en-US" sz="4400" dirty="0"/>
              <a:t>  ৪০ </a:t>
            </a:r>
            <a:r>
              <a:rPr lang="en-US" sz="4400" dirty="0" err="1"/>
              <a:t>মিনিট</a:t>
            </a:r>
            <a:endParaRPr lang="en-US" sz="4400" dirty="0"/>
          </a:p>
        </p:txBody>
      </p:sp>
    </p:spTree>
    <p:extLst>
      <p:ext uri="{BB962C8B-B14F-4D97-AF65-F5344CB8AC3E}">
        <p14:creationId xmlns:p14="http://schemas.microsoft.com/office/powerpoint/2010/main" val="3941239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down)">
                                      <p:cBhvr>
                                        <p:cTn id="30" dur="580">
                                          <p:stCondLst>
                                            <p:cond delay="0"/>
                                          </p:stCondLst>
                                        </p:cTn>
                                        <p:tgtEl>
                                          <p:spTgt spid="2">
                                            <p:txEl>
                                              <p:pRg st="2" end="2"/>
                                            </p:txEl>
                                          </p:spTgt>
                                        </p:tgtEl>
                                      </p:cBhvr>
                                    </p:animEffect>
                                    <p:anim calcmode="lin" valueType="num">
                                      <p:cBhvr>
                                        <p:cTn id="3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2" end="2"/>
                                            </p:txEl>
                                          </p:spTgt>
                                        </p:tgtEl>
                                      </p:cBhvr>
                                      <p:to x="100000" y="60000"/>
                                    </p:animScale>
                                    <p:animScale>
                                      <p:cBhvr>
                                        <p:cTn id="37" dur="166" decel="50000">
                                          <p:stCondLst>
                                            <p:cond delay="676"/>
                                          </p:stCondLst>
                                        </p:cTn>
                                        <p:tgtEl>
                                          <p:spTgt spid="2">
                                            <p:txEl>
                                              <p:pRg st="2" end="2"/>
                                            </p:txEl>
                                          </p:spTgt>
                                        </p:tgtEl>
                                      </p:cBhvr>
                                      <p:to x="100000" y="100000"/>
                                    </p:animScale>
                                    <p:animScale>
                                      <p:cBhvr>
                                        <p:cTn id="38" dur="26">
                                          <p:stCondLst>
                                            <p:cond delay="1312"/>
                                          </p:stCondLst>
                                        </p:cTn>
                                        <p:tgtEl>
                                          <p:spTgt spid="2">
                                            <p:txEl>
                                              <p:pRg st="2" end="2"/>
                                            </p:txEl>
                                          </p:spTgt>
                                        </p:tgtEl>
                                      </p:cBhvr>
                                      <p:to x="100000" y="80000"/>
                                    </p:animScale>
                                    <p:animScale>
                                      <p:cBhvr>
                                        <p:cTn id="39" dur="166" decel="50000">
                                          <p:stCondLst>
                                            <p:cond delay="1338"/>
                                          </p:stCondLst>
                                        </p:cTn>
                                        <p:tgtEl>
                                          <p:spTgt spid="2">
                                            <p:txEl>
                                              <p:pRg st="2" end="2"/>
                                            </p:txEl>
                                          </p:spTgt>
                                        </p:tgtEl>
                                      </p:cBhvr>
                                      <p:to x="100000" y="100000"/>
                                    </p:animScale>
                                    <p:animScale>
                                      <p:cBhvr>
                                        <p:cTn id="40" dur="26">
                                          <p:stCondLst>
                                            <p:cond delay="1642"/>
                                          </p:stCondLst>
                                        </p:cTn>
                                        <p:tgtEl>
                                          <p:spTgt spid="2">
                                            <p:txEl>
                                              <p:pRg st="2" end="2"/>
                                            </p:txEl>
                                          </p:spTgt>
                                        </p:tgtEl>
                                      </p:cBhvr>
                                      <p:to x="100000" y="90000"/>
                                    </p:animScale>
                                    <p:animScale>
                                      <p:cBhvr>
                                        <p:cTn id="41" dur="166" decel="50000">
                                          <p:stCondLst>
                                            <p:cond delay="1668"/>
                                          </p:stCondLst>
                                        </p:cTn>
                                        <p:tgtEl>
                                          <p:spTgt spid="2">
                                            <p:txEl>
                                              <p:pRg st="2" end="2"/>
                                            </p:txEl>
                                          </p:spTgt>
                                        </p:tgtEl>
                                      </p:cBhvr>
                                      <p:to x="100000" y="100000"/>
                                    </p:animScale>
                                    <p:animScale>
                                      <p:cBhvr>
                                        <p:cTn id="42" dur="26">
                                          <p:stCondLst>
                                            <p:cond delay="1808"/>
                                          </p:stCondLst>
                                        </p:cTn>
                                        <p:tgtEl>
                                          <p:spTgt spid="2">
                                            <p:txEl>
                                              <p:pRg st="2" end="2"/>
                                            </p:txEl>
                                          </p:spTgt>
                                        </p:tgtEl>
                                      </p:cBhvr>
                                      <p:to x="100000" y="95000"/>
                                    </p:animScale>
                                    <p:animScale>
                                      <p:cBhvr>
                                        <p:cTn id="43" dur="166" decel="50000">
                                          <p:stCondLst>
                                            <p:cond delay="1834"/>
                                          </p:stCondLst>
                                        </p:cTn>
                                        <p:tgtEl>
                                          <p:spTgt spid="2">
                                            <p:txEl>
                                              <p:pRg st="2" end="2"/>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2">
                                            <p:txEl>
                                              <p:pRg st="3" end="3"/>
                                            </p:txEl>
                                          </p:spTgt>
                                        </p:tgtEl>
                                        <p:attrNameLst>
                                          <p:attrName>style.visibility</p:attrName>
                                        </p:attrNameLst>
                                      </p:cBhvr>
                                      <p:to>
                                        <p:strVal val="visible"/>
                                      </p:to>
                                    </p:set>
                                    <p:animEffect transition="in" filter="wipe(down)">
                                      <p:cBhvr>
                                        <p:cTn id="46" dur="580">
                                          <p:stCondLst>
                                            <p:cond delay="0"/>
                                          </p:stCondLst>
                                        </p:cTn>
                                        <p:tgtEl>
                                          <p:spTgt spid="2">
                                            <p:txEl>
                                              <p:pRg st="3" end="3"/>
                                            </p:txEl>
                                          </p:spTgt>
                                        </p:tgtEl>
                                      </p:cBhvr>
                                    </p:animEffect>
                                    <p:anim calcmode="lin" valueType="num">
                                      <p:cBhvr>
                                        <p:cTn id="47"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xEl>
                                              <p:pRg st="3" end="3"/>
                                            </p:txEl>
                                          </p:spTgt>
                                        </p:tgtEl>
                                      </p:cBhvr>
                                      <p:to x="100000" y="60000"/>
                                    </p:animScale>
                                    <p:animScale>
                                      <p:cBhvr>
                                        <p:cTn id="53" dur="166" decel="50000">
                                          <p:stCondLst>
                                            <p:cond delay="676"/>
                                          </p:stCondLst>
                                        </p:cTn>
                                        <p:tgtEl>
                                          <p:spTgt spid="2">
                                            <p:txEl>
                                              <p:pRg st="3" end="3"/>
                                            </p:txEl>
                                          </p:spTgt>
                                        </p:tgtEl>
                                      </p:cBhvr>
                                      <p:to x="100000" y="100000"/>
                                    </p:animScale>
                                    <p:animScale>
                                      <p:cBhvr>
                                        <p:cTn id="54" dur="26">
                                          <p:stCondLst>
                                            <p:cond delay="1312"/>
                                          </p:stCondLst>
                                        </p:cTn>
                                        <p:tgtEl>
                                          <p:spTgt spid="2">
                                            <p:txEl>
                                              <p:pRg st="3" end="3"/>
                                            </p:txEl>
                                          </p:spTgt>
                                        </p:tgtEl>
                                      </p:cBhvr>
                                      <p:to x="100000" y="80000"/>
                                    </p:animScale>
                                    <p:animScale>
                                      <p:cBhvr>
                                        <p:cTn id="55" dur="166" decel="50000">
                                          <p:stCondLst>
                                            <p:cond delay="1338"/>
                                          </p:stCondLst>
                                        </p:cTn>
                                        <p:tgtEl>
                                          <p:spTgt spid="2">
                                            <p:txEl>
                                              <p:pRg st="3" end="3"/>
                                            </p:txEl>
                                          </p:spTgt>
                                        </p:tgtEl>
                                      </p:cBhvr>
                                      <p:to x="100000" y="100000"/>
                                    </p:animScale>
                                    <p:animScale>
                                      <p:cBhvr>
                                        <p:cTn id="56" dur="26">
                                          <p:stCondLst>
                                            <p:cond delay="1642"/>
                                          </p:stCondLst>
                                        </p:cTn>
                                        <p:tgtEl>
                                          <p:spTgt spid="2">
                                            <p:txEl>
                                              <p:pRg st="3" end="3"/>
                                            </p:txEl>
                                          </p:spTgt>
                                        </p:tgtEl>
                                      </p:cBhvr>
                                      <p:to x="100000" y="90000"/>
                                    </p:animScale>
                                    <p:animScale>
                                      <p:cBhvr>
                                        <p:cTn id="57" dur="166" decel="50000">
                                          <p:stCondLst>
                                            <p:cond delay="1668"/>
                                          </p:stCondLst>
                                        </p:cTn>
                                        <p:tgtEl>
                                          <p:spTgt spid="2">
                                            <p:txEl>
                                              <p:pRg st="3" end="3"/>
                                            </p:txEl>
                                          </p:spTgt>
                                        </p:tgtEl>
                                      </p:cBhvr>
                                      <p:to x="100000" y="100000"/>
                                    </p:animScale>
                                    <p:animScale>
                                      <p:cBhvr>
                                        <p:cTn id="58" dur="26">
                                          <p:stCondLst>
                                            <p:cond delay="1808"/>
                                          </p:stCondLst>
                                        </p:cTn>
                                        <p:tgtEl>
                                          <p:spTgt spid="2">
                                            <p:txEl>
                                              <p:pRg st="3" end="3"/>
                                            </p:txEl>
                                          </p:spTgt>
                                        </p:tgtEl>
                                      </p:cBhvr>
                                      <p:to x="100000" y="95000"/>
                                    </p:animScale>
                                    <p:animScale>
                                      <p:cBhvr>
                                        <p:cTn id="59" dur="166" decel="50000">
                                          <p:stCondLst>
                                            <p:cond delay="1834"/>
                                          </p:stCondLst>
                                        </p:cTn>
                                        <p:tgtEl>
                                          <p:spTgt spid="2">
                                            <p:txEl>
                                              <p:pRg st="3" end="3"/>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2">
                                            <p:txEl>
                                              <p:pRg st="4" end="4"/>
                                            </p:txEl>
                                          </p:spTgt>
                                        </p:tgtEl>
                                        <p:attrNameLst>
                                          <p:attrName>style.visibility</p:attrName>
                                        </p:attrNameLst>
                                      </p:cBhvr>
                                      <p:to>
                                        <p:strVal val="visible"/>
                                      </p:to>
                                    </p:set>
                                    <p:animEffect transition="in" filter="wipe(down)">
                                      <p:cBhvr>
                                        <p:cTn id="62" dur="580">
                                          <p:stCondLst>
                                            <p:cond delay="0"/>
                                          </p:stCondLst>
                                        </p:cTn>
                                        <p:tgtEl>
                                          <p:spTgt spid="2">
                                            <p:txEl>
                                              <p:pRg st="4" end="4"/>
                                            </p:txEl>
                                          </p:spTgt>
                                        </p:tgtEl>
                                      </p:cBhvr>
                                    </p:animEffect>
                                    <p:anim calcmode="lin" valueType="num">
                                      <p:cBhvr>
                                        <p:cTn id="63"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2">
                                            <p:txEl>
                                              <p:pRg st="4" end="4"/>
                                            </p:txEl>
                                          </p:spTgt>
                                        </p:tgtEl>
                                      </p:cBhvr>
                                      <p:to x="100000" y="60000"/>
                                    </p:animScale>
                                    <p:animScale>
                                      <p:cBhvr>
                                        <p:cTn id="69" dur="166" decel="50000">
                                          <p:stCondLst>
                                            <p:cond delay="676"/>
                                          </p:stCondLst>
                                        </p:cTn>
                                        <p:tgtEl>
                                          <p:spTgt spid="2">
                                            <p:txEl>
                                              <p:pRg st="4" end="4"/>
                                            </p:txEl>
                                          </p:spTgt>
                                        </p:tgtEl>
                                      </p:cBhvr>
                                      <p:to x="100000" y="100000"/>
                                    </p:animScale>
                                    <p:animScale>
                                      <p:cBhvr>
                                        <p:cTn id="70" dur="26">
                                          <p:stCondLst>
                                            <p:cond delay="1312"/>
                                          </p:stCondLst>
                                        </p:cTn>
                                        <p:tgtEl>
                                          <p:spTgt spid="2">
                                            <p:txEl>
                                              <p:pRg st="4" end="4"/>
                                            </p:txEl>
                                          </p:spTgt>
                                        </p:tgtEl>
                                      </p:cBhvr>
                                      <p:to x="100000" y="80000"/>
                                    </p:animScale>
                                    <p:animScale>
                                      <p:cBhvr>
                                        <p:cTn id="71" dur="166" decel="50000">
                                          <p:stCondLst>
                                            <p:cond delay="1338"/>
                                          </p:stCondLst>
                                        </p:cTn>
                                        <p:tgtEl>
                                          <p:spTgt spid="2">
                                            <p:txEl>
                                              <p:pRg st="4" end="4"/>
                                            </p:txEl>
                                          </p:spTgt>
                                        </p:tgtEl>
                                      </p:cBhvr>
                                      <p:to x="100000" y="100000"/>
                                    </p:animScale>
                                    <p:animScale>
                                      <p:cBhvr>
                                        <p:cTn id="72" dur="26">
                                          <p:stCondLst>
                                            <p:cond delay="1642"/>
                                          </p:stCondLst>
                                        </p:cTn>
                                        <p:tgtEl>
                                          <p:spTgt spid="2">
                                            <p:txEl>
                                              <p:pRg st="4" end="4"/>
                                            </p:txEl>
                                          </p:spTgt>
                                        </p:tgtEl>
                                      </p:cBhvr>
                                      <p:to x="100000" y="90000"/>
                                    </p:animScale>
                                    <p:animScale>
                                      <p:cBhvr>
                                        <p:cTn id="73" dur="166" decel="50000">
                                          <p:stCondLst>
                                            <p:cond delay="1668"/>
                                          </p:stCondLst>
                                        </p:cTn>
                                        <p:tgtEl>
                                          <p:spTgt spid="2">
                                            <p:txEl>
                                              <p:pRg st="4" end="4"/>
                                            </p:txEl>
                                          </p:spTgt>
                                        </p:tgtEl>
                                      </p:cBhvr>
                                      <p:to x="100000" y="100000"/>
                                    </p:animScale>
                                    <p:animScale>
                                      <p:cBhvr>
                                        <p:cTn id="74" dur="26">
                                          <p:stCondLst>
                                            <p:cond delay="1808"/>
                                          </p:stCondLst>
                                        </p:cTn>
                                        <p:tgtEl>
                                          <p:spTgt spid="2">
                                            <p:txEl>
                                              <p:pRg st="4" end="4"/>
                                            </p:txEl>
                                          </p:spTgt>
                                        </p:tgtEl>
                                      </p:cBhvr>
                                      <p:to x="100000" y="95000"/>
                                    </p:animScale>
                                    <p:animScale>
                                      <p:cBhvr>
                                        <p:cTn id="75" dur="166" decel="50000">
                                          <p:stCondLst>
                                            <p:cond delay="1834"/>
                                          </p:stCondLst>
                                        </p:cTn>
                                        <p:tgtEl>
                                          <p:spTgt spid="2">
                                            <p:txEl>
                                              <p:pRg st="4" end="4"/>
                                            </p:txEl>
                                          </p:spTgt>
                                        </p:tgtEl>
                                      </p:cBhvr>
                                      <p:to x="100000" y="100000"/>
                                    </p:animScale>
                                  </p:childTnLst>
                                </p:cTn>
                              </p:par>
                              <p:par>
                                <p:cTn id="76" presetID="26" presetClass="entr" presetSubtype="0" fill="hold" nodeType="withEffect">
                                  <p:stCondLst>
                                    <p:cond delay="0"/>
                                  </p:stCondLst>
                                  <p:childTnLst>
                                    <p:set>
                                      <p:cBhvr>
                                        <p:cTn id="77" dur="1" fill="hold">
                                          <p:stCondLst>
                                            <p:cond delay="0"/>
                                          </p:stCondLst>
                                        </p:cTn>
                                        <p:tgtEl>
                                          <p:spTgt spid="2">
                                            <p:txEl>
                                              <p:pRg st="5" end="5"/>
                                            </p:txEl>
                                          </p:spTgt>
                                        </p:tgtEl>
                                        <p:attrNameLst>
                                          <p:attrName>style.visibility</p:attrName>
                                        </p:attrNameLst>
                                      </p:cBhvr>
                                      <p:to>
                                        <p:strVal val="visible"/>
                                      </p:to>
                                    </p:set>
                                    <p:animEffect transition="in" filter="wipe(down)">
                                      <p:cBhvr>
                                        <p:cTn id="78" dur="580">
                                          <p:stCondLst>
                                            <p:cond delay="0"/>
                                          </p:stCondLst>
                                        </p:cTn>
                                        <p:tgtEl>
                                          <p:spTgt spid="2">
                                            <p:txEl>
                                              <p:pRg st="5" end="5"/>
                                            </p:txEl>
                                          </p:spTgt>
                                        </p:tgtEl>
                                      </p:cBhvr>
                                    </p:animEffect>
                                    <p:anim calcmode="lin" valueType="num">
                                      <p:cBhvr>
                                        <p:cTn id="79"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2">
                                            <p:txEl>
                                              <p:pRg st="5" end="5"/>
                                            </p:txEl>
                                          </p:spTgt>
                                        </p:tgtEl>
                                      </p:cBhvr>
                                      <p:to x="100000" y="60000"/>
                                    </p:animScale>
                                    <p:animScale>
                                      <p:cBhvr>
                                        <p:cTn id="85" dur="166" decel="50000">
                                          <p:stCondLst>
                                            <p:cond delay="676"/>
                                          </p:stCondLst>
                                        </p:cTn>
                                        <p:tgtEl>
                                          <p:spTgt spid="2">
                                            <p:txEl>
                                              <p:pRg st="5" end="5"/>
                                            </p:txEl>
                                          </p:spTgt>
                                        </p:tgtEl>
                                      </p:cBhvr>
                                      <p:to x="100000" y="100000"/>
                                    </p:animScale>
                                    <p:animScale>
                                      <p:cBhvr>
                                        <p:cTn id="86" dur="26">
                                          <p:stCondLst>
                                            <p:cond delay="1312"/>
                                          </p:stCondLst>
                                        </p:cTn>
                                        <p:tgtEl>
                                          <p:spTgt spid="2">
                                            <p:txEl>
                                              <p:pRg st="5" end="5"/>
                                            </p:txEl>
                                          </p:spTgt>
                                        </p:tgtEl>
                                      </p:cBhvr>
                                      <p:to x="100000" y="80000"/>
                                    </p:animScale>
                                    <p:animScale>
                                      <p:cBhvr>
                                        <p:cTn id="87" dur="166" decel="50000">
                                          <p:stCondLst>
                                            <p:cond delay="1338"/>
                                          </p:stCondLst>
                                        </p:cTn>
                                        <p:tgtEl>
                                          <p:spTgt spid="2">
                                            <p:txEl>
                                              <p:pRg st="5" end="5"/>
                                            </p:txEl>
                                          </p:spTgt>
                                        </p:tgtEl>
                                      </p:cBhvr>
                                      <p:to x="100000" y="100000"/>
                                    </p:animScale>
                                    <p:animScale>
                                      <p:cBhvr>
                                        <p:cTn id="88" dur="26">
                                          <p:stCondLst>
                                            <p:cond delay="1642"/>
                                          </p:stCondLst>
                                        </p:cTn>
                                        <p:tgtEl>
                                          <p:spTgt spid="2">
                                            <p:txEl>
                                              <p:pRg st="5" end="5"/>
                                            </p:txEl>
                                          </p:spTgt>
                                        </p:tgtEl>
                                      </p:cBhvr>
                                      <p:to x="100000" y="90000"/>
                                    </p:animScale>
                                    <p:animScale>
                                      <p:cBhvr>
                                        <p:cTn id="89" dur="166" decel="50000">
                                          <p:stCondLst>
                                            <p:cond delay="1668"/>
                                          </p:stCondLst>
                                        </p:cTn>
                                        <p:tgtEl>
                                          <p:spTgt spid="2">
                                            <p:txEl>
                                              <p:pRg st="5" end="5"/>
                                            </p:txEl>
                                          </p:spTgt>
                                        </p:tgtEl>
                                      </p:cBhvr>
                                      <p:to x="100000" y="100000"/>
                                    </p:animScale>
                                    <p:animScale>
                                      <p:cBhvr>
                                        <p:cTn id="90" dur="26">
                                          <p:stCondLst>
                                            <p:cond delay="1808"/>
                                          </p:stCondLst>
                                        </p:cTn>
                                        <p:tgtEl>
                                          <p:spTgt spid="2">
                                            <p:txEl>
                                              <p:pRg st="5" end="5"/>
                                            </p:txEl>
                                          </p:spTgt>
                                        </p:tgtEl>
                                      </p:cBhvr>
                                      <p:to x="100000" y="95000"/>
                                    </p:animScale>
                                    <p:animScale>
                                      <p:cBhvr>
                                        <p:cTn id="91" dur="166" decel="50000">
                                          <p:stCondLst>
                                            <p:cond delay="1834"/>
                                          </p:stCondLst>
                                        </p:cTn>
                                        <p:tgtEl>
                                          <p:spTgt spid="2">
                                            <p:txEl>
                                              <p:pRg st="5" end="5"/>
                                            </p:txEl>
                                          </p:spTgt>
                                        </p:tgtEl>
                                      </p:cBhvr>
                                      <p:to x="100000" y="100000"/>
                                    </p:animScale>
                                  </p:childTnLst>
                                </p:cTn>
                              </p:par>
                              <p:par>
                                <p:cTn id="92" presetID="26" presetClass="entr" presetSubtype="0" fill="hold" nodeType="withEffect">
                                  <p:stCondLst>
                                    <p:cond delay="0"/>
                                  </p:stCondLst>
                                  <p:childTnLst>
                                    <p:set>
                                      <p:cBhvr>
                                        <p:cTn id="93" dur="1" fill="hold">
                                          <p:stCondLst>
                                            <p:cond delay="0"/>
                                          </p:stCondLst>
                                        </p:cTn>
                                        <p:tgtEl>
                                          <p:spTgt spid="2">
                                            <p:txEl>
                                              <p:pRg st="6" end="6"/>
                                            </p:txEl>
                                          </p:spTgt>
                                        </p:tgtEl>
                                        <p:attrNameLst>
                                          <p:attrName>style.visibility</p:attrName>
                                        </p:attrNameLst>
                                      </p:cBhvr>
                                      <p:to>
                                        <p:strVal val="visible"/>
                                      </p:to>
                                    </p:set>
                                    <p:animEffect transition="in" filter="wipe(down)">
                                      <p:cBhvr>
                                        <p:cTn id="94" dur="580">
                                          <p:stCondLst>
                                            <p:cond delay="0"/>
                                          </p:stCondLst>
                                        </p:cTn>
                                        <p:tgtEl>
                                          <p:spTgt spid="2">
                                            <p:txEl>
                                              <p:pRg st="6" end="6"/>
                                            </p:txEl>
                                          </p:spTgt>
                                        </p:tgtEl>
                                      </p:cBhvr>
                                    </p:animEffect>
                                    <p:anim calcmode="lin" valueType="num">
                                      <p:cBhvr>
                                        <p:cTn id="95"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96"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97"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98"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99"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00" dur="26">
                                          <p:stCondLst>
                                            <p:cond delay="650"/>
                                          </p:stCondLst>
                                        </p:cTn>
                                        <p:tgtEl>
                                          <p:spTgt spid="2">
                                            <p:txEl>
                                              <p:pRg st="6" end="6"/>
                                            </p:txEl>
                                          </p:spTgt>
                                        </p:tgtEl>
                                      </p:cBhvr>
                                      <p:to x="100000" y="60000"/>
                                    </p:animScale>
                                    <p:animScale>
                                      <p:cBhvr>
                                        <p:cTn id="101" dur="166" decel="50000">
                                          <p:stCondLst>
                                            <p:cond delay="676"/>
                                          </p:stCondLst>
                                        </p:cTn>
                                        <p:tgtEl>
                                          <p:spTgt spid="2">
                                            <p:txEl>
                                              <p:pRg st="6" end="6"/>
                                            </p:txEl>
                                          </p:spTgt>
                                        </p:tgtEl>
                                      </p:cBhvr>
                                      <p:to x="100000" y="100000"/>
                                    </p:animScale>
                                    <p:animScale>
                                      <p:cBhvr>
                                        <p:cTn id="102" dur="26">
                                          <p:stCondLst>
                                            <p:cond delay="1312"/>
                                          </p:stCondLst>
                                        </p:cTn>
                                        <p:tgtEl>
                                          <p:spTgt spid="2">
                                            <p:txEl>
                                              <p:pRg st="6" end="6"/>
                                            </p:txEl>
                                          </p:spTgt>
                                        </p:tgtEl>
                                      </p:cBhvr>
                                      <p:to x="100000" y="80000"/>
                                    </p:animScale>
                                    <p:animScale>
                                      <p:cBhvr>
                                        <p:cTn id="103" dur="166" decel="50000">
                                          <p:stCondLst>
                                            <p:cond delay="1338"/>
                                          </p:stCondLst>
                                        </p:cTn>
                                        <p:tgtEl>
                                          <p:spTgt spid="2">
                                            <p:txEl>
                                              <p:pRg st="6" end="6"/>
                                            </p:txEl>
                                          </p:spTgt>
                                        </p:tgtEl>
                                      </p:cBhvr>
                                      <p:to x="100000" y="100000"/>
                                    </p:animScale>
                                    <p:animScale>
                                      <p:cBhvr>
                                        <p:cTn id="104" dur="26">
                                          <p:stCondLst>
                                            <p:cond delay="1642"/>
                                          </p:stCondLst>
                                        </p:cTn>
                                        <p:tgtEl>
                                          <p:spTgt spid="2">
                                            <p:txEl>
                                              <p:pRg st="6" end="6"/>
                                            </p:txEl>
                                          </p:spTgt>
                                        </p:tgtEl>
                                      </p:cBhvr>
                                      <p:to x="100000" y="90000"/>
                                    </p:animScale>
                                    <p:animScale>
                                      <p:cBhvr>
                                        <p:cTn id="105" dur="166" decel="50000">
                                          <p:stCondLst>
                                            <p:cond delay="1668"/>
                                          </p:stCondLst>
                                        </p:cTn>
                                        <p:tgtEl>
                                          <p:spTgt spid="2">
                                            <p:txEl>
                                              <p:pRg st="6" end="6"/>
                                            </p:txEl>
                                          </p:spTgt>
                                        </p:tgtEl>
                                      </p:cBhvr>
                                      <p:to x="100000" y="100000"/>
                                    </p:animScale>
                                    <p:animScale>
                                      <p:cBhvr>
                                        <p:cTn id="106" dur="26">
                                          <p:stCondLst>
                                            <p:cond delay="1808"/>
                                          </p:stCondLst>
                                        </p:cTn>
                                        <p:tgtEl>
                                          <p:spTgt spid="2">
                                            <p:txEl>
                                              <p:pRg st="6" end="6"/>
                                            </p:txEl>
                                          </p:spTgt>
                                        </p:tgtEl>
                                      </p:cBhvr>
                                      <p:to x="100000" y="95000"/>
                                    </p:animScale>
                                    <p:animScale>
                                      <p:cBhvr>
                                        <p:cTn id="107"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8738" y="1069855"/>
            <a:ext cx="9886950" cy="5788145"/>
          </a:xfrm>
          <a:prstGeom prst="rect">
            <a:avLst/>
          </a:prstGeom>
        </p:spPr>
      </p:pic>
      <p:sp>
        <p:nvSpPr>
          <p:cNvPr id="3" name="TextBox 2"/>
          <p:cNvSpPr txBox="1"/>
          <p:nvPr/>
        </p:nvSpPr>
        <p:spPr>
          <a:xfrm>
            <a:off x="2700338" y="171450"/>
            <a:ext cx="6286500" cy="769441"/>
          </a:xfrm>
          <a:prstGeom prst="rect">
            <a:avLst/>
          </a:prstGeom>
          <a:noFill/>
        </p:spPr>
        <p:txBody>
          <a:bodyPr wrap="square" rtlCol="0">
            <a:spAutoFit/>
          </a:bodyPr>
          <a:lstStyle/>
          <a:p>
            <a:r>
              <a:rPr lang="en-US" sz="4400" b="1" dirty="0" err="1" smtClean="0">
                <a:latin typeface="NikoshBAN" panose="02000000000000000000" pitchFamily="2" charset="0"/>
                <a:cs typeface="NikoshBAN" panose="02000000000000000000" pitchFamily="2" charset="0"/>
              </a:rPr>
              <a:t>ছবিটা</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দেখে</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বলত</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এটা</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কি</a:t>
            </a:r>
            <a:r>
              <a:rPr lang="en-US" sz="4400" b="1" dirty="0" smtClean="0">
                <a:latin typeface="NikoshBAN" panose="02000000000000000000" pitchFamily="2" charset="0"/>
                <a:cs typeface="NikoshBAN" panose="02000000000000000000" pitchFamily="2" charset="0"/>
              </a:rPr>
              <a:t> </a:t>
            </a:r>
            <a:r>
              <a:rPr lang="en-US" sz="4400" b="1" dirty="0" err="1" smtClean="0">
                <a:latin typeface="NikoshBAN" panose="02000000000000000000" pitchFamily="2" charset="0"/>
                <a:cs typeface="NikoshBAN" panose="02000000000000000000" pitchFamily="2" charset="0"/>
              </a:rPr>
              <a:t>দেখলে</a:t>
            </a:r>
            <a:r>
              <a:rPr lang="en-US" sz="4400" b="1" dirty="0" smtClean="0">
                <a:latin typeface="NikoshBAN" panose="02000000000000000000" pitchFamily="2" charset="0"/>
                <a:cs typeface="NikoshBAN" panose="02000000000000000000" pitchFamily="2" charset="0"/>
              </a:rPr>
              <a:t>?</a:t>
            </a:r>
            <a:endParaRPr lang="en-US" sz="44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3861332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86212" y="171450"/>
            <a:ext cx="4672013" cy="1862048"/>
          </a:xfrm>
          <a:prstGeom prst="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bn-BD" sz="11500" b="1" dirty="0">
                <a:solidFill>
                  <a:schemeClr val="tx1"/>
                </a:solidFill>
                <a:latin typeface="NikoshBAN" pitchFamily="2" charset="0"/>
                <a:cs typeface="NikoshBAN" pitchFamily="2" charset="0"/>
              </a:rPr>
              <a:t>শিখনফল</a:t>
            </a:r>
            <a:endParaRPr lang="en-US" sz="3200" b="1" dirty="0">
              <a:solidFill>
                <a:schemeClr val="tx1"/>
              </a:solidFill>
              <a:latin typeface="NikoshBAN" pitchFamily="2" charset="0"/>
              <a:cs typeface="NikoshBAN" pitchFamily="2" charset="0"/>
            </a:endParaRPr>
          </a:p>
        </p:txBody>
      </p:sp>
      <p:sp>
        <p:nvSpPr>
          <p:cNvPr id="3" name="TextBox 2"/>
          <p:cNvSpPr txBox="1"/>
          <p:nvPr/>
        </p:nvSpPr>
        <p:spPr>
          <a:xfrm>
            <a:off x="1614487" y="2709864"/>
            <a:ext cx="9144000" cy="3231654"/>
          </a:xfrm>
          <a:prstGeom prst="rect">
            <a:avLst/>
          </a:prstGeom>
          <a:noFill/>
          <a:ln>
            <a:noFill/>
          </a:ln>
          <a:effectLst/>
          <a:scene3d>
            <a:camera prst="orthographicFront">
              <a:rot lat="0" lon="0" rev="0"/>
            </a:camera>
            <a:lightRig rig="glow" dir="t">
              <a:rot lat="0" lon="0" rev="14100000"/>
            </a:lightRig>
          </a:scene3d>
          <a:sp3d prstMaterial="softEdge">
            <a:bevelT w="127000" prst="artDeco"/>
          </a:sp3d>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n-US" sz="6000" b="1" dirty="0" smtClean="0">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এ </a:t>
            </a:r>
            <a:r>
              <a:rPr lang="en-US" sz="6000" b="1" dirty="0" err="1">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পাঠ</a:t>
            </a:r>
            <a:r>
              <a:rPr lang="en-US" sz="6000" b="1" dirty="0">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 </a:t>
            </a:r>
            <a:r>
              <a:rPr lang="en-US" sz="6000" b="1" dirty="0" err="1">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শেষে</a:t>
            </a:r>
            <a:r>
              <a:rPr lang="en-US" sz="6000" b="1" dirty="0">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 </a:t>
            </a:r>
            <a:r>
              <a:rPr lang="en-US" sz="6000" b="1" dirty="0" err="1">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শিক্ষার্থীরা</a:t>
            </a:r>
            <a:r>
              <a:rPr lang="en-US" sz="6000" b="1" dirty="0">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a:t>
            </a:r>
            <a:r>
              <a:rPr lang="en-US" sz="6000" b="1" dirty="0" smtClean="0">
                <a:ln>
                  <a:solidFill>
                    <a:schemeClr val="accent6">
                      <a:lumMod val="60000"/>
                      <a:lumOff val="40000"/>
                    </a:schemeClr>
                  </a:solidFill>
                </a:ln>
                <a:solidFill>
                  <a:srgbClr val="000000"/>
                </a:solidFill>
                <a:latin typeface="NikoshBAN" panose="02000000000000000000" pitchFamily="2" charset="0"/>
                <a:cs typeface="NikoshBAN" panose="02000000000000000000" pitchFamily="2" charset="0"/>
              </a:rPr>
              <a:t>--</a:t>
            </a:r>
          </a:p>
          <a:p>
            <a:pPr algn="just"/>
            <a:r>
              <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১-</a:t>
            </a:r>
            <a:r>
              <a:rPr lang="en-US"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ar-SA"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سحر</a:t>
            </a:r>
            <a:r>
              <a:rPr lang="en-US" sz="36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বা</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যাদু</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র</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3600" b="1" dirty="0" err="1">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সংজ্ঞা</a:t>
            </a:r>
            <a:r>
              <a:rPr lang="en-US"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3600" b="1" dirty="0" err="1">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দিতে</a:t>
            </a:r>
            <a:r>
              <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পারবে।</a:t>
            </a:r>
          </a:p>
          <a:p>
            <a:pPr algn="just"/>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২-</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যাদু বিদ্যার উৎপত্তি </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ও যাদু</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3600" b="1" dirty="0" err="1"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শিখার</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মাধ্যম বলতে</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পারবে</a:t>
            </a:r>
            <a:r>
              <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p>
          <a:p>
            <a:pPr algn="just"/>
            <a:r>
              <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৩-</a:t>
            </a:r>
            <a:r>
              <a:rPr lang="en-US"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ইসলামে যাদুর বিধান কি তা ব্যাখ্যা করতে পারবে</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endPar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endParaRPr>
          </a:p>
          <a:p>
            <a:pPr algn="just"/>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৪</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যাদু ও মোজেজার মধ্যে পার্থক্য নির্ণয়  করতে </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পারবে</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a:t>
            </a:r>
            <a:r>
              <a:rPr lang="bn-IN"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bn-BD"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r>
              <a:rPr lang="en-US" sz="3600" b="1" dirty="0" smtClean="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rPr>
              <a:t> </a:t>
            </a:r>
            <a:endParaRPr lang="bn-BD" sz="3600" b="1" dirty="0">
              <a:ln>
                <a:solidFill>
                  <a:schemeClr val="accent6">
                    <a:lumMod val="60000"/>
                    <a:lumOff val="40000"/>
                  </a:schemeClr>
                </a:solidFill>
              </a:ln>
              <a:solidFill>
                <a:schemeClr val="tx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985947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1171576"/>
            <a:ext cx="11772900" cy="4401205"/>
          </a:xfrm>
          <a:prstGeom prst="rect">
            <a:avLst/>
          </a:prstGeom>
          <a:solidFill>
            <a:schemeClr val="accent6">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pPr marL="342900" indent="-342900">
              <a:buFont typeface="Wingdings" panose="05000000000000000000" pitchFamily="2" charset="2"/>
              <a:buChar char="q"/>
            </a:pPr>
            <a:r>
              <a:rPr lang="en-US" sz="4000" b="1" dirty="0" smtClean="0">
                <a:solidFill>
                  <a:srgbClr val="000000"/>
                </a:solidFill>
                <a:latin typeface="NikoshBAN" panose="02000000000000000000" pitchFamily="2" charset="0"/>
                <a:cs typeface="NikoshBAN" panose="02000000000000000000" pitchFamily="2" charset="0"/>
              </a:rPr>
              <a:t> </a:t>
            </a:r>
            <a:r>
              <a:rPr lang="bn-BD" sz="4000" b="1" dirty="0" smtClean="0">
                <a:solidFill>
                  <a:srgbClr val="000000"/>
                </a:solidFill>
                <a:latin typeface="NikoshBAN" panose="02000000000000000000" pitchFamily="2" charset="0"/>
                <a:cs typeface="NikoshBAN" panose="02000000000000000000" pitchFamily="2" charset="0"/>
              </a:rPr>
              <a:t>যাদু</a:t>
            </a:r>
            <a:r>
              <a:rPr lang="en-US" sz="4000" b="1" dirty="0">
                <a:solidFill>
                  <a:srgbClr val="000000"/>
                </a:solidFill>
                <a:latin typeface="NikoshBAN" panose="02000000000000000000" pitchFamily="2" charset="0"/>
                <a:cs typeface="NikoshBAN" panose="02000000000000000000" pitchFamily="2" charset="0"/>
              </a:rPr>
              <a:t>র</a:t>
            </a:r>
            <a:r>
              <a:rPr lang="bn-BD"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আরবি</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পরিভাষা</a:t>
            </a:r>
            <a:r>
              <a:rPr lang="en-US" sz="4000" b="1" dirty="0">
                <a:solidFill>
                  <a:srgbClr val="000000"/>
                </a:solidFill>
                <a:latin typeface="NikoshBAN" panose="02000000000000000000" pitchFamily="2" charset="0"/>
                <a:cs typeface="NikoshBAN" panose="02000000000000000000" pitchFamily="2" charset="0"/>
              </a:rPr>
              <a:t> </a:t>
            </a:r>
            <a:r>
              <a:rPr lang="bn-BD" sz="4000" b="1" dirty="0">
                <a:solidFill>
                  <a:srgbClr val="000000"/>
                </a:solidFill>
                <a:latin typeface="NikoshBAN" panose="02000000000000000000" pitchFamily="2" charset="0"/>
                <a:cs typeface="NikoshBAN" panose="02000000000000000000" pitchFamily="2" charset="0"/>
              </a:rPr>
              <a:t>হচ্ছে </a:t>
            </a:r>
            <a:r>
              <a:rPr lang="ar-SA" sz="4000" b="1" dirty="0">
                <a:solidFill>
                  <a:srgbClr val="000000"/>
                </a:solidFill>
                <a:latin typeface="NikoshBAN" panose="02000000000000000000" pitchFamily="2" charset="0"/>
                <a:cs typeface="Arial" panose="020B0604020202020204" pitchFamily="34" charset="0"/>
              </a:rPr>
              <a:t>يسحر</a:t>
            </a:r>
            <a:r>
              <a:rPr lang="en-US" sz="4000" b="1" dirty="0">
                <a:solidFill>
                  <a:srgbClr val="000000"/>
                </a:solidFill>
                <a:latin typeface="NikoshBAN" panose="02000000000000000000" pitchFamily="2" charset="0"/>
                <a:cs typeface="NikoshBAN" panose="02000000000000000000" pitchFamily="2" charset="0"/>
              </a:rPr>
              <a:t> , </a:t>
            </a:r>
            <a:r>
              <a:rPr lang="ar-SA" sz="4000" b="1" dirty="0">
                <a:solidFill>
                  <a:srgbClr val="000000"/>
                </a:solidFill>
                <a:latin typeface="NikoshBAN" panose="02000000000000000000" pitchFamily="2" charset="0"/>
                <a:cs typeface="Arial" panose="020B0604020202020204" pitchFamily="34" charset="0"/>
              </a:rPr>
              <a:t>سحر </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শব্দটি</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বাবে</a:t>
            </a:r>
            <a:r>
              <a:rPr lang="en-US" sz="4000" b="1" dirty="0">
                <a:solidFill>
                  <a:srgbClr val="000000"/>
                </a:solidFill>
                <a:latin typeface="NikoshBAN" panose="02000000000000000000" pitchFamily="2" charset="0"/>
                <a:cs typeface="NikoshBAN" panose="02000000000000000000" pitchFamily="2" charset="0"/>
              </a:rPr>
              <a:t> </a:t>
            </a:r>
            <a:r>
              <a:rPr lang="ar-SA" sz="4000" b="1" dirty="0">
                <a:solidFill>
                  <a:srgbClr val="000000"/>
                </a:solidFill>
                <a:latin typeface="NikoshBAN" panose="02000000000000000000" pitchFamily="2" charset="0"/>
                <a:cs typeface="Arial" panose="020B0604020202020204" pitchFamily="34" charset="0"/>
              </a:rPr>
              <a:t>فتح  يفتح </a:t>
            </a:r>
            <a:r>
              <a:rPr lang="en-US" sz="4000" b="1" dirty="0">
                <a:solidFill>
                  <a:srgbClr val="000000"/>
                </a:solidFill>
                <a:latin typeface="NikoshBAN" panose="02000000000000000000" pitchFamily="2" charset="0"/>
                <a:cs typeface="NikoshBAN" panose="02000000000000000000" pitchFamily="2" charset="0"/>
              </a:rPr>
              <a:t> </a:t>
            </a:r>
            <a:endParaRPr lang="en-US" sz="4000" b="1" dirty="0" smtClean="0">
              <a:solidFill>
                <a:srgbClr val="000000"/>
              </a:solidFill>
              <a:latin typeface="NikoshBAN" panose="02000000000000000000" pitchFamily="2" charset="0"/>
              <a:cs typeface="NikoshBAN" panose="02000000000000000000" pitchFamily="2" charset="0"/>
            </a:endParaRPr>
          </a:p>
          <a:p>
            <a:r>
              <a:rPr lang="en-US" sz="4000" b="1" dirty="0">
                <a:solidFill>
                  <a:srgbClr val="000000"/>
                </a:solidFill>
                <a:latin typeface="NikoshBAN" panose="02000000000000000000" pitchFamily="2" charset="0"/>
                <a:cs typeface="NikoshBAN" panose="02000000000000000000" pitchFamily="2" charset="0"/>
              </a:rPr>
              <a:t> </a:t>
            </a:r>
            <a:r>
              <a:rPr lang="en-US" sz="4000" b="1" dirty="0" smtClean="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এর</a:t>
            </a:r>
            <a:r>
              <a:rPr lang="en-US" sz="4000" b="1" dirty="0">
                <a:solidFill>
                  <a:srgbClr val="000000"/>
                </a:solidFill>
                <a:latin typeface="NikoshBAN" panose="02000000000000000000" pitchFamily="2" charset="0"/>
                <a:cs typeface="NikoshBAN" panose="02000000000000000000" pitchFamily="2" charset="0"/>
              </a:rPr>
              <a:t> </a:t>
            </a:r>
            <a:r>
              <a:rPr lang="en-US" sz="4000" b="1" dirty="0" smtClean="0">
                <a:solidFill>
                  <a:srgbClr val="000000"/>
                </a:solidFill>
                <a:latin typeface="NikoshBAN" panose="02000000000000000000" pitchFamily="2" charset="0"/>
                <a:cs typeface="NikoshBAN" panose="02000000000000000000" pitchFamily="2" charset="0"/>
              </a:rPr>
              <a:t> </a:t>
            </a:r>
            <a:r>
              <a:rPr lang="en-US" sz="4000" b="1" dirty="0" err="1" smtClean="0">
                <a:solidFill>
                  <a:srgbClr val="000000"/>
                </a:solidFill>
                <a:latin typeface="NikoshBAN" panose="02000000000000000000" pitchFamily="2" charset="0"/>
                <a:cs typeface="NikoshBAN" panose="02000000000000000000" pitchFamily="2" charset="0"/>
              </a:rPr>
              <a:t>মাসদার</a:t>
            </a:r>
            <a:r>
              <a:rPr lang="en-US" sz="4000" b="1" dirty="0" smtClean="0">
                <a:solidFill>
                  <a:srgbClr val="000000"/>
                </a:solidFill>
                <a:latin typeface="NikoshBAN" panose="02000000000000000000" pitchFamily="2" charset="0"/>
                <a:cs typeface="NikoshBAN" panose="02000000000000000000" pitchFamily="2" charset="0"/>
              </a:rPr>
              <a:t>। </a:t>
            </a:r>
            <a:r>
              <a:rPr lang="en-US" sz="4000" b="1" dirty="0" err="1" smtClean="0">
                <a:solidFill>
                  <a:srgbClr val="000000"/>
                </a:solidFill>
                <a:latin typeface="NikoshBAN" panose="02000000000000000000" pitchFamily="2" charset="0"/>
                <a:cs typeface="NikoshBAN" panose="02000000000000000000" pitchFamily="2" charset="0"/>
              </a:rPr>
              <a:t>যার</a:t>
            </a:r>
            <a:r>
              <a:rPr lang="en-US" sz="4000" b="1" dirty="0" smtClean="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অর্থ</a:t>
            </a:r>
            <a:r>
              <a:rPr lang="en-US" sz="4000" b="1" dirty="0">
                <a:solidFill>
                  <a:srgbClr val="000000"/>
                </a:solidFill>
                <a:latin typeface="NikoshBAN" panose="02000000000000000000" pitchFamily="2" charset="0"/>
                <a:cs typeface="NikoshBAN" panose="02000000000000000000" pitchFamily="2" charset="0"/>
              </a:rPr>
              <a:t> </a:t>
            </a:r>
            <a:r>
              <a:rPr lang="bn-BD" sz="4000" b="1" dirty="0">
                <a:solidFill>
                  <a:srgbClr val="000000"/>
                </a:solidFill>
                <a:latin typeface="NikoshBAN" panose="02000000000000000000" pitchFamily="2" charset="0"/>
                <a:cs typeface="NikoshBAN" panose="02000000000000000000" pitchFamily="2" charset="0"/>
              </a:rPr>
              <a:t>এমন বিষয় যা </a:t>
            </a:r>
            <a:r>
              <a:rPr lang="en-US" sz="4000" b="1" dirty="0" err="1">
                <a:solidFill>
                  <a:srgbClr val="000000"/>
                </a:solidFill>
                <a:latin typeface="NikoshBAN" panose="02000000000000000000" pitchFamily="2" charset="0"/>
                <a:cs typeface="NikoshBAN" panose="02000000000000000000" pitchFamily="2" charset="0"/>
              </a:rPr>
              <a:t>খুব</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সূক্ষ্ম</a:t>
            </a:r>
            <a:r>
              <a:rPr lang="en-US" sz="4000" b="1" dirty="0">
                <a:solidFill>
                  <a:srgbClr val="000000"/>
                </a:solidFill>
                <a:latin typeface="NikoshBAN" panose="02000000000000000000" pitchFamily="2" charset="0"/>
                <a:cs typeface="NikoshBAN" panose="02000000000000000000" pitchFamily="2" charset="0"/>
              </a:rPr>
              <a:t>।</a:t>
            </a:r>
          </a:p>
          <a:p>
            <a:pPr marL="342900" indent="-342900">
              <a:buFont typeface="Wingdings" panose="05000000000000000000" pitchFamily="2" charset="2"/>
              <a:buChar char="q"/>
            </a:pP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আযাহারী</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বলেন</a:t>
            </a:r>
            <a:r>
              <a:rPr lang="en-US" sz="4000" b="1" dirty="0">
                <a:solidFill>
                  <a:srgbClr val="000000"/>
                </a:solidFill>
                <a:latin typeface="NikoshBAN" panose="02000000000000000000" pitchFamily="2" charset="0"/>
                <a:cs typeface="NikoshBAN" panose="02000000000000000000" pitchFamily="2" charset="0"/>
              </a:rPr>
              <a:t>- </a:t>
            </a:r>
            <a:r>
              <a:rPr lang="ar-SA" sz="3600" b="1" dirty="0">
                <a:solidFill>
                  <a:srgbClr val="000000"/>
                </a:solidFill>
                <a:latin typeface="NikoshBAN" panose="02000000000000000000" pitchFamily="2" charset="0"/>
                <a:cs typeface="Arial" panose="020B0604020202020204" pitchFamily="34" charset="0"/>
              </a:rPr>
              <a:t>اَصْلُ السِّحْرِ صَرْفُ الشَّيئٍ عَنْ حَقِيْقَةٍ اِلَى غَيْرِهِ  </a:t>
            </a:r>
            <a:endParaRPr lang="en-US" sz="3600" b="1" dirty="0">
              <a:solidFill>
                <a:srgbClr val="000000"/>
              </a:solidFill>
              <a:latin typeface="NikoshBAN" panose="02000000000000000000" pitchFamily="2" charset="0"/>
              <a:cs typeface="NikoshBAN" panose="02000000000000000000" pitchFamily="2" charset="0"/>
            </a:endParaRPr>
          </a:p>
          <a:p>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যাদু</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হচ্ছে</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এমন</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বিষয়</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যা</a:t>
            </a:r>
            <a:r>
              <a:rPr lang="en-US" sz="4000" b="1" dirty="0">
                <a:solidFill>
                  <a:srgbClr val="000000"/>
                </a:solidFill>
                <a:latin typeface="NikoshBAN" panose="02000000000000000000" pitchFamily="2" charset="0"/>
                <a:cs typeface="NikoshBAN" panose="02000000000000000000" pitchFamily="2" charset="0"/>
              </a:rPr>
              <a:t> </a:t>
            </a:r>
            <a:r>
              <a:rPr lang="bn-BD" sz="4000" b="1" dirty="0">
                <a:solidFill>
                  <a:srgbClr val="000000"/>
                </a:solidFill>
                <a:latin typeface="NikoshBAN" panose="02000000000000000000" pitchFamily="2" charset="0"/>
                <a:cs typeface="NikoshBAN" panose="02000000000000000000" pitchFamily="2" charset="0"/>
              </a:rPr>
              <a:t>কোন কিছুকে তার মূল থেকে</a:t>
            </a:r>
            <a:endParaRPr lang="en-US" sz="4000" b="1" dirty="0">
              <a:solidFill>
                <a:srgbClr val="000000"/>
              </a:solidFill>
              <a:latin typeface="NikoshBAN" panose="02000000000000000000" pitchFamily="2" charset="0"/>
              <a:cs typeface="NikoshBAN" panose="02000000000000000000" pitchFamily="2" charset="0"/>
            </a:endParaRPr>
          </a:p>
          <a:p>
            <a:r>
              <a:rPr lang="bn-BD" sz="4000" b="1" dirty="0">
                <a:solidFill>
                  <a:srgbClr val="000000"/>
                </a:solidFill>
                <a:latin typeface="NikoshBAN" panose="02000000000000000000" pitchFamily="2" charset="0"/>
                <a:cs typeface="NikoshBAN" panose="02000000000000000000" pitchFamily="2" charset="0"/>
              </a:rPr>
              <a:t> </a:t>
            </a:r>
            <a:r>
              <a:rPr lang="en-US" sz="4000" b="1" dirty="0">
                <a:solidFill>
                  <a:srgbClr val="000000"/>
                </a:solidFill>
                <a:latin typeface="NikoshBAN" panose="02000000000000000000" pitchFamily="2" charset="0"/>
                <a:cs typeface="NikoshBAN" panose="02000000000000000000" pitchFamily="2" charset="0"/>
              </a:rPr>
              <a:t>   </a:t>
            </a:r>
            <a:r>
              <a:rPr lang="bn-BD" sz="4000" b="1" dirty="0">
                <a:solidFill>
                  <a:srgbClr val="000000"/>
                </a:solidFill>
                <a:latin typeface="NikoshBAN" panose="02000000000000000000" pitchFamily="2" charset="0"/>
                <a:cs typeface="NikoshBAN" panose="02000000000000000000" pitchFamily="2" charset="0"/>
              </a:rPr>
              <a:t>পরিবর্তন করে অন্য দিকে ধাবিত করে।</a:t>
            </a:r>
            <a:r>
              <a:rPr lang="en-US" sz="4000" b="1" dirty="0">
                <a:solidFill>
                  <a:srgbClr val="000000"/>
                </a:solidFill>
                <a:latin typeface="NikoshBAN" panose="02000000000000000000" pitchFamily="2" charset="0"/>
                <a:cs typeface="NikoshBAN" panose="02000000000000000000" pitchFamily="2" charset="0"/>
              </a:rPr>
              <a:t> </a:t>
            </a:r>
          </a:p>
          <a:p>
            <a:pPr marL="342900" indent="-342900">
              <a:buFont typeface="Wingdings" panose="05000000000000000000" pitchFamily="2" charset="2"/>
              <a:buChar char="q"/>
            </a:pP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আল্লামা</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আলুসি</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বলেন</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যাদু</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হচ্ছে</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এমন</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দুর্লভ</a:t>
            </a:r>
            <a:r>
              <a:rPr lang="en-US" sz="4000" b="1" dirty="0">
                <a:solidFill>
                  <a:srgbClr val="000000"/>
                </a:solidFill>
                <a:latin typeface="NikoshBAN" panose="02000000000000000000" pitchFamily="2" charset="0"/>
                <a:cs typeface="NikoshBAN" panose="02000000000000000000" pitchFamily="2" charset="0"/>
              </a:rPr>
              <a:t> ও </a:t>
            </a:r>
            <a:r>
              <a:rPr lang="en-US" sz="4000" b="1" dirty="0" err="1">
                <a:solidFill>
                  <a:srgbClr val="000000"/>
                </a:solidFill>
                <a:latin typeface="NikoshBAN" panose="02000000000000000000" pitchFamily="2" charset="0"/>
                <a:cs typeface="NikoshBAN" panose="02000000000000000000" pitchFamily="2" charset="0"/>
              </a:rPr>
              <a:t>সুক্ষ্ম</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বিষয়</a:t>
            </a:r>
            <a:endParaRPr lang="en-US" sz="4000" b="1" dirty="0">
              <a:solidFill>
                <a:srgbClr val="000000"/>
              </a:solidFill>
              <a:latin typeface="NikoshBAN" panose="02000000000000000000" pitchFamily="2" charset="0"/>
              <a:cs typeface="NikoshBAN" panose="02000000000000000000" pitchFamily="2" charset="0"/>
            </a:endParaRPr>
          </a:p>
          <a:p>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যা</a:t>
            </a:r>
            <a:r>
              <a:rPr lang="en-US" sz="4000" b="1" dirty="0">
                <a:solidFill>
                  <a:srgbClr val="000000"/>
                </a:solidFill>
                <a:latin typeface="NikoshBAN" panose="02000000000000000000" pitchFamily="2" charset="0"/>
                <a:cs typeface="NikoshBAN" panose="02000000000000000000" pitchFamily="2" charset="0"/>
              </a:rPr>
              <a:t>  </a:t>
            </a:r>
            <a:r>
              <a:rPr lang="en-US" sz="4000" b="1" dirty="0" err="1" smtClean="0">
                <a:solidFill>
                  <a:srgbClr val="000000"/>
                </a:solidFill>
                <a:latin typeface="NikoshBAN" panose="02000000000000000000" pitchFamily="2" charset="0"/>
                <a:cs typeface="NikoshBAN" panose="02000000000000000000" pitchFamily="2" charset="0"/>
              </a:rPr>
              <a:t>অলৌকিক</a:t>
            </a:r>
            <a:r>
              <a:rPr lang="en-US" sz="4000" b="1" dirty="0" smtClean="0">
                <a:solidFill>
                  <a:srgbClr val="000000"/>
                </a:solidFill>
                <a:latin typeface="NikoshBAN" panose="02000000000000000000" pitchFamily="2" charset="0"/>
                <a:cs typeface="NikoshBAN" panose="02000000000000000000" pitchFamily="2" charset="0"/>
              </a:rPr>
              <a:t> </a:t>
            </a:r>
            <a:r>
              <a:rPr lang="en-US" sz="4000" b="1" dirty="0" err="1" smtClean="0">
                <a:solidFill>
                  <a:srgbClr val="000000"/>
                </a:solidFill>
                <a:latin typeface="NikoshBAN" panose="02000000000000000000" pitchFamily="2" charset="0"/>
                <a:cs typeface="NikoshBAN" panose="02000000000000000000" pitchFamily="2" charset="0"/>
              </a:rPr>
              <a:t>বিষয়ের</a:t>
            </a:r>
            <a:r>
              <a:rPr lang="en-US" sz="4000" b="1" dirty="0" smtClean="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সাথে</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সাদৃশ্য</a:t>
            </a:r>
            <a:r>
              <a:rPr lang="en-US" sz="4000" b="1" dirty="0">
                <a:solidFill>
                  <a:srgbClr val="000000"/>
                </a:solidFill>
                <a:latin typeface="NikoshBAN" panose="02000000000000000000" pitchFamily="2" charset="0"/>
                <a:cs typeface="NikoshBAN" panose="02000000000000000000" pitchFamily="2" charset="0"/>
              </a:rPr>
              <a:t> </a:t>
            </a:r>
            <a:r>
              <a:rPr lang="en-US" sz="4000" b="1" dirty="0" err="1">
                <a:solidFill>
                  <a:srgbClr val="000000"/>
                </a:solidFill>
                <a:latin typeface="NikoshBAN" panose="02000000000000000000" pitchFamily="2" charset="0"/>
                <a:cs typeface="NikoshBAN" panose="02000000000000000000" pitchFamily="2" charset="0"/>
              </a:rPr>
              <a:t>রাখে</a:t>
            </a:r>
            <a:r>
              <a:rPr lang="en-US" sz="4000" b="1" dirty="0">
                <a:solidFill>
                  <a:srgbClr val="000000"/>
                </a:solidFill>
                <a:latin typeface="NikoshBAN" panose="02000000000000000000" pitchFamily="2" charset="0"/>
                <a:cs typeface="NikoshBAN" panose="02000000000000000000" pitchFamily="2" charset="0"/>
              </a:rPr>
              <a:t>। </a:t>
            </a:r>
          </a:p>
        </p:txBody>
      </p:sp>
      <p:sp>
        <p:nvSpPr>
          <p:cNvPr id="3" name="TextBox 2"/>
          <p:cNvSpPr txBox="1"/>
          <p:nvPr/>
        </p:nvSpPr>
        <p:spPr>
          <a:xfrm>
            <a:off x="3852862" y="201250"/>
            <a:ext cx="3819526" cy="1200329"/>
          </a:xfrm>
          <a:prstGeom prst="rect">
            <a:avLst/>
          </a:prstGeom>
          <a:noFill/>
        </p:spPr>
        <p:txBody>
          <a:bodyPr wrap="square" rtlCol="0">
            <a:spAutoFit/>
          </a:bodyPr>
          <a:lstStyle/>
          <a:p>
            <a:r>
              <a:rPr lang="en-US" sz="7200" b="1" dirty="0" err="1"/>
              <a:t>যাদুর</a:t>
            </a:r>
            <a:r>
              <a:rPr lang="en-US" sz="6600" b="1" dirty="0"/>
              <a:t> </a:t>
            </a:r>
            <a:r>
              <a:rPr lang="en-US" sz="7200" b="1" dirty="0" err="1"/>
              <a:t>সংজ্ঞা</a:t>
            </a:r>
            <a:endParaRPr lang="en-US" sz="7200" b="1" dirty="0"/>
          </a:p>
        </p:txBody>
      </p:sp>
    </p:spTree>
    <p:extLst>
      <p:ext uri="{BB962C8B-B14F-4D97-AF65-F5344CB8AC3E}">
        <p14:creationId xmlns:p14="http://schemas.microsoft.com/office/powerpoint/2010/main" val="23379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par>
                                <p:cTn id="26" presetID="26" presetClass="entr" presetSubtype="0" fill="hold" nodeType="withEffect">
                                  <p:stCondLst>
                                    <p:cond delay="0"/>
                                  </p:stCondLst>
                                  <p:childTnLst>
                                    <p:set>
                                      <p:cBhvr>
                                        <p:cTn id="27" dur="1" fill="hold">
                                          <p:stCondLst>
                                            <p:cond delay="0"/>
                                          </p:stCondLst>
                                        </p:cTn>
                                        <p:tgtEl>
                                          <p:spTgt spid="2">
                                            <p:txEl>
                                              <p:pRg st="1" end="1"/>
                                            </p:txEl>
                                          </p:spTgt>
                                        </p:tgtEl>
                                        <p:attrNameLst>
                                          <p:attrName>style.visibility</p:attrName>
                                        </p:attrNameLst>
                                      </p:cBhvr>
                                      <p:to>
                                        <p:strVal val="visible"/>
                                      </p:to>
                                    </p:set>
                                    <p:animEffect transition="in" filter="wipe(down)">
                                      <p:cBhvr>
                                        <p:cTn id="28" dur="580">
                                          <p:stCondLst>
                                            <p:cond delay="0"/>
                                          </p:stCondLst>
                                        </p:cTn>
                                        <p:tgtEl>
                                          <p:spTgt spid="2">
                                            <p:txEl>
                                              <p:pRg st="1" end="1"/>
                                            </p:txEl>
                                          </p:spTgt>
                                        </p:tgtEl>
                                      </p:cBhvr>
                                    </p:animEffect>
                                    <p:anim calcmode="lin" valueType="num">
                                      <p:cBhvr>
                                        <p:cTn id="29"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2">
                                            <p:txEl>
                                              <p:pRg st="1" end="1"/>
                                            </p:txEl>
                                          </p:spTgt>
                                        </p:tgtEl>
                                      </p:cBhvr>
                                      <p:to x="100000" y="60000"/>
                                    </p:animScale>
                                    <p:animScale>
                                      <p:cBhvr>
                                        <p:cTn id="35" dur="166" decel="50000">
                                          <p:stCondLst>
                                            <p:cond delay="676"/>
                                          </p:stCondLst>
                                        </p:cTn>
                                        <p:tgtEl>
                                          <p:spTgt spid="2">
                                            <p:txEl>
                                              <p:pRg st="1" end="1"/>
                                            </p:txEl>
                                          </p:spTgt>
                                        </p:tgtEl>
                                      </p:cBhvr>
                                      <p:to x="100000" y="100000"/>
                                    </p:animScale>
                                    <p:animScale>
                                      <p:cBhvr>
                                        <p:cTn id="36" dur="26">
                                          <p:stCondLst>
                                            <p:cond delay="1312"/>
                                          </p:stCondLst>
                                        </p:cTn>
                                        <p:tgtEl>
                                          <p:spTgt spid="2">
                                            <p:txEl>
                                              <p:pRg st="1" end="1"/>
                                            </p:txEl>
                                          </p:spTgt>
                                        </p:tgtEl>
                                      </p:cBhvr>
                                      <p:to x="100000" y="80000"/>
                                    </p:animScale>
                                    <p:animScale>
                                      <p:cBhvr>
                                        <p:cTn id="37" dur="166" decel="50000">
                                          <p:stCondLst>
                                            <p:cond delay="1338"/>
                                          </p:stCondLst>
                                        </p:cTn>
                                        <p:tgtEl>
                                          <p:spTgt spid="2">
                                            <p:txEl>
                                              <p:pRg st="1" end="1"/>
                                            </p:txEl>
                                          </p:spTgt>
                                        </p:tgtEl>
                                      </p:cBhvr>
                                      <p:to x="100000" y="100000"/>
                                    </p:animScale>
                                    <p:animScale>
                                      <p:cBhvr>
                                        <p:cTn id="38" dur="26">
                                          <p:stCondLst>
                                            <p:cond delay="1642"/>
                                          </p:stCondLst>
                                        </p:cTn>
                                        <p:tgtEl>
                                          <p:spTgt spid="2">
                                            <p:txEl>
                                              <p:pRg st="1" end="1"/>
                                            </p:txEl>
                                          </p:spTgt>
                                        </p:tgtEl>
                                      </p:cBhvr>
                                      <p:to x="100000" y="90000"/>
                                    </p:animScale>
                                    <p:animScale>
                                      <p:cBhvr>
                                        <p:cTn id="39" dur="166" decel="50000">
                                          <p:stCondLst>
                                            <p:cond delay="1668"/>
                                          </p:stCondLst>
                                        </p:cTn>
                                        <p:tgtEl>
                                          <p:spTgt spid="2">
                                            <p:txEl>
                                              <p:pRg st="1" end="1"/>
                                            </p:txEl>
                                          </p:spTgt>
                                        </p:tgtEl>
                                      </p:cBhvr>
                                      <p:to x="100000" y="100000"/>
                                    </p:animScale>
                                    <p:animScale>
                                      <p:cBhvr>
                                        <p:cTn id="40" dur="26">
                                          <p:stCondLst>
                                            <p:cond delay="1808"/>
                                          </p:stCondLst>
                                        </p:cTn>
                                        <p:tgtEl>
                                          <p:spTgt spid="2">
                                            <p:txEl>
                                              <p:pRg st="1" end="1"/>
                                            </p:txEl>
                                          </p:spTgt>
                                        </p:tgtEl>
                                      </p:cBhvr>
                                      <p:to x="100000" y="95000"/>
                                    </p:animScale>
                                    <p:animScale>
                                      <p:cBhvr>
                                        <p:cTn id="41" dur="166" decel="50000">
                                          <p:stCondLst>
                                            <p:cond delay="1834"/>
                                          </p:stCondLst>
                                        </p:cTn>
                                        <p:tgtEl>
                                          <p:spTgt spid="2">
                                            <p:txEl>
                                              <p:pRg st="1" end="1"/>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2">
                                            <p:txEl>
                                              <p:pRg st="2" end="2"/>
                                            </p:txEl>
                                          </p:spTgt>
                                        </p:tgtEl>
                                        <p:attrNameLst>
                                          <p:attrName>style.visibility</p:attrName>
                                        </p:attrNameLst>
                                      </p:cBhvr>
                                      <p:to>
                                        <p:strVal val="visible"/>
                                      </p:to>
                                    </p:set>
                                    <p:animEffect transition="in" filter="wipe(down)">
                                      <p:cBhvr>
                                        <p:cTn id="46" dur="580">
                                          <p:stCondLst>
                                            <p:cond delay="0"/>
                                          </p:stCondLst>
                                        </p:cTn>
                                        <p:tgtEl>
                                          <p:spTgt spid="2">
                                            <p:txEl>
                                              <p:pRg st="2" end="2"/>
                                            </p:txEl>
                                          </p:spTgt>
                                        </p:tgtEl>
                                      </p:cBhvr>
                                    </p:animEffect>
                                    <p:anim calcmode="lin" valueType="num">
                                      <p:cBhvr>
                                        <p:cTn id="47"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xEl>
                                              <p:pRg st="2" end="2"/>
                                            </p:txEl>
                                          </p:spTgt>
                                        </p:tgtEl>
                                      </p:cBhvr>
                                      <p:to x="100000" y="60000"/>
                                    </p:animScale>
                                    <p:animScale>
                                      <p:cBhvr>
                                        <p:cTn id="53" dur="166" decel="50000">
                                          <p:stCondLst>
                                            <p:cond delay="676"/>
                                          </p:stCondLst>
                                        </p:cTn>
                                        <p:tgtEl>
                                          <p:spTgt spid="2">
                                            <p:txEl>
                                              <p:pRg st="2" end="2"/>
                                            </p:txEl>
                                          </p:spTgt>
                                        </p:tgtEl>
                                      </p:cBhvr>
                                      <p:to x="100000" y="100000"/>
                                    </p:animScale>
                                    <p:animScale>
                                      <p:cBhvr>
                                        <p:cTn id="54" dur="26">
                                          <p:stCondLst>
                                            <p:cond delay="1312"/>
                                          </p:stCondLst>
                                        </p:cTn>
                                        <p:tgtEl>
                                          <p:spTgt spid="2">
                                            <p:txEl>
                                              <p:pRg st="2" end="2"/>
                                            </p:txEl>
                                          </p:spTgt>
                                        </p:tgtEl>
                                      </p:cBhvr>
                                      <p:to x="100000" y="80000"/>
                                    </p:animScale>
                                    <p:animScale>
                                      <p:cBhvr>
                                        <p:cTn id="55" dur="166" decel="50000">
                                          <p:stCondLst>
                                            <p:cond delay="1338"/>
                                          </p:stCondLst>
                                        </p:cTn>
                                        <p:tgtEl>
                                          <p:spTgt spid="2">
                                            <p:txEl>
                                              <p:pRg st="2" end="2"/>
                                            </p:txEl>
                                          </p:spTgt>
                                        </p:tgtEl>
                                      </p:cBhvr>
                                      <p:to x="100000" y="100000"/>
                                    </p:animScale>
                                    <p:animScale>
                                      <p:cBhvr>
                                        <p:cTn id="56" dur="26">
                                          <p:stCondLst>
                                            <p:cond delay="1642"/>
                                          </p:stCondLst>
                                        </p:cTn>
                                        <p:tgtEl>
                                          <p:spTgt spid="2">
                                            <p:txEl>
                                              <p:pRg st="2" end="2"/>
                                            </p:txEl>
                                          </p:spTgt>
                                        </p:tgtEl>
                                      </p:cBhvr>
                                      <p:to x="100000" y="90000"/>
                                    </p:animScale>
                                    <p:animScale>
                                      <p:cBhvr>
                                        <p:cTn id="57" dur="166" decel="50000">
                                          <p:stCondLst>
                                            <p:cond delay="1668"/>
                                          </p:stCondLst>
                                        </p:cTn>
                                        <p:tgtEl>
                                          <p:spTgt spid="2">
                                            <p:txEl>
                                              <p:pRg st="2" end="2"/>
                                            </p:txEl>
                                          </p:spTgt>
                                        </p:tgtEl>
                                      </p:cBhvr>
                                      <p:to x="100000" y="100000"/>
                                    </p:animScale>
                                    <p:animScale>
                                      <p:cBhvr>
                                        <p:cTn id="58" dur="26">
                                          <p:stCondLst>
                                            <p:cond delay="1808"/>
                                          </p:stCondLst>
                                        </p:cTn>
                                        <p:tgtEl>
                                          <p:spTgt spid="2">
                                            <p:txEl>
                                              <p:pRg st="2" end="2"/>
                                            </p:txEl>
                                          </p:spTgt>
                                        </p:tgtEl>
                                      </p:cBhvr>
                                      <p:to x="100000" y="95000"/>
                                    </p:animScale>
                                    <p:animScale>
                                      <p:cBhvr>
                                        <p:cTn id="59" dur="166" decel="50000">
                                          <p:stCondLst>
                                            <p:cond delay="1834"/>
                                          </p:stCondLst>
                                        </p:cTn>
                                        <p:tgtEl>
                                          <p:spTgt spid="2">
                                            <p:txEl>
                                              <p:pRg st="2" end="2"/>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2">
                                            <p:txEl>
                                              <p:pRg st="3" end="3"/>
                                            </p:txEl>
                                          </p:spTgt>
                                        </p:tgtEl>
                                        <p:attrNameLst>
                                          <p:attrName>style.visibility</p:attrName>
                                        </p:attrNameLst>
                                      </p:cBhvr>
                                      <p:to>
                                        <p:strVal val="visible"/>
                                      </p:to>
                                    </p:set>
                                    <p:animEffect transition="in" filter="wipe(down)">
                                      <p:cBhvr>
                                        <p:cTn id="62" dur="580">
                                          <p:stCondLst>
                                            <p:cond delay="0"/>
                                          </p:stCondLst>
                                        </p:cTn>
                                        <p:tgtEl>
                                          <p:spTgt spid="2">
                                            <p:txEl>
                                              <p:pRg st="3" end="3"/>
                                            </p:txEl>
                                          </p:spTgt>
                                        </p:tgtEl>
                                      </p:cBhvr>
                                    </p:animEffect>
                                    <p:anim calcmode="lin" valueType="num">
                                      <p:cBhvr>
                                        <p:cTn id="63"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2">
                                            <p:txEl>
                                              <p:pRg st="3" end="3"/>
                                            </p:txEl>
                                          </p:spTgt>
                                        </p:tgtEl>
                                      </p:cBhvr>
                                      <p:to x="100000" y="60000"/>
                                    </p:animScale>
                                    <p:animScale>
                                      <p:cBhvr>
                                        <p:cTn id="69" dur="166" decel="50000">
                                          <p:stCondLst>
                                            <p:cond delay="676"/>
                                          </p:stCondLst>
                                        </p:cTn>
                                        <p:tgtEl>
                                          <p:spTgt spid="2">
                                            <p:txEl>
                                              <p:pRg st="3" end="3"/>
                                            </p:txEl>
                                          </p:spTgt>
                                        </p:tgtEl>
                                      </p:cBhvr>
                                      <p:to x="100000" y="100000"/>
                                    </p:animScale>
                                    <p:animScale>
                                      <p:cBhvr>
                                        <p:cTn id="70" dur="26">
                                          <p:stCondLst>
                                            <p:cond delay="1312"/>
                                          </p:stCondLst>
                                        </p:cTn>
                                        <p:tgtEl>
                                          <p:spTgt spid="2">
                                            <p:txEl>
                                              <p:pRg st="3" end="3"/>
                                            </p:txEl>
                                          </p:spTgt>
                                        </p:tgtEl>
                                      </p:cBhvr>
                                      <p:to x="100000" y="80000"/>
                                    </p:animScale>
                                    <p:animScale>
                                      <p:cBhvr>
                                        <p:cTn id="71" dur="166" decel="50000">
                                          <p:stCondLst>
                                            <p:cond delay="1338"/>
                                          </p:stCondLst>
                                        </p:cTn>
                                        <p:tgtEl>
                                          <p:spTgt spid="2">
                                            <p:txEl>
                                              <p:pRg st="3" end="3"/>
                                            </p:txEl>
                                          </p:spTgt>
                                        </p:tgtEl>
                                      </p:cBhvr>
                                      <p:to x="100000" y="100000"/>
                                    </p:animScale>
                                    <p:animScale>
                                      <p:cBhvr>
                                        <p:cTn id="72" dur="26">
                                          <p:stCondLst>
                                            <p:cond delay="1642"/>
                                          </p:stCondLst>
                                        </p:cTn>
                                        <p:tgtEl>
                                          <p:spTgt spid="2">
                                            <p:txEl>
                                              <p:pRg st="3" end="3"/>
                                            </p:txEl>
                                          </p:spTgt>
                                        </p:tgtEl>
                                      </p:cBhvr>
                                      <p:to x="100000" y="90000"/>
                                    </p:animScale>
                                    <p:animScale>
                                      <p:cBhvr>
                                        <p:cTn id="73" dur="166" decel="50000">
                                          <p:stCondLst>
                                            <p:cond delay="1668"/>
                                          </p:stCondLst>
                                        </p:cTn>
                                        <p:tgtEl>
                                          <p:spTgt spid="2">
                                            <p:txEl>
                                              <p:pRg st="3" end="3"/>
                                            </p:txEl>
                                          </p:spTgt>
                                        </p:tgtEl>
                                      </p:cBhvr>
                                      <p:to x="100000" y="100000"/>
                                    </p:animScale>
                                    <p:animScale>
                                      <p:cBhvr>
                                        <p:cTn id="74" dur="26">
                                          <p:stCondLst>
                                            <p:cond delay="1808"/>
                                          </p:stCondLst>
                                        </p:cTn>
                                        <p:tgtEl>
                                          <p:spTgt spid="2">
                                            <p:txEl>
                                              <p:pRg st="3" end="3"/>
                                            </p:txEl>
                                          </p:spTgt>
                                        </p:tgtEl>
                                      </p:cBhvr>
                                      <p:to x="100000" y="95000"/>
                                    </p:animScale>
                                    <p:animScale>
                                      <p:cBhvr>
                                        <p:cTn id="75" dur="166" decel="50000">
                                          <p:stCondLst>
                                            <p:cond delay="1834"/>
                                          </p:stCondLst>
                                        </p:cTn>
                                        <p:tgtEl>
                                          <p:spTgt spid="2">
                                            <p:txEl>
                                              <p:pRg st="3" end="3"/>
                                            </p:txEl>
                                          </p:spTgt>
                                        </p:tgtEl>
                                      </p:cBhvr>
                                      <p:to x="100000" y="100000"/>
                                    </p:animScale>
                                  </p:childTnLst>
                                </p:cTn>
                              </p:par>
                              <p:par>
                                <p:cTn id="76" presetID="26" presetClass="entr" presetSubtype="0" fill="hold" nodeType="withEffect">
                                  <p:stCondLst>
                                    <p:cond delay="0"/>
                                  </p:stCondLst>
                                  <p:childTnLst>
                                    <p:set>
                                      <p:cBhvr>
                                        <p:cTn id="77" dur="1" fill="hold">
                                          <p:stCondLst>
                                            <p:cond delay="0"/>
                                          </p:stCondLst>
                                        </p:cTn>
                                        <p:tgtEl>
                                          <p:spTgt spid="2">
                                            <p:txEl>
                                              <p:pRg st="4" end="4"/>
                                            </p:txEl>
                                          </p:spTgt>
                                        </p:tgtEl>
                                        <p:attrNameLst>
                                          <p:attrName>style.visibility</p:attrName>
                                        </p:attrNameLst>
                                      </p:cBhvr>
                                      <p:to>
                                        <p:strVal val="visible"/>
                                      </p:to>
                                    </p:set>
                                    <p:animEffect transition="in" filter="wipe(down)">
                                      <p:cBhvr>
                                        <p:cTn id="78" dur="580">
                                          <p:stCondLst>
                                            <p:cond delay="0"/>
                                          </p:stCondLst>
                                        </p:cTn>
                                        <p:tgtEl>
                                          <p:spTgt spid="2">
                                            <p:txEl>
                                              <p:pRg st="4" end="4"/>
                                            </p:txEl>
                                          </p:spTgt>
                                        </p:tgtEl>
                                      </p:cBhvr>
                                    </p:animEffect>
                                    <p:anim calcmode="lin" valueType="num">
                                      <p:cBhvr>
                                        <p:cTn id="79"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84" dur="26">
                                          <p:stCondLst>
                                            <p:cond delay="650"/>
                                          </p:stCondLst>
                                        </p:cTn>
                                        <p:tgtEl>
                                          <p:spTgt spid="2">
                                            <p:txEl>
                                              <p:pRg st="4" end="4"/>
                                            </p:txEl>
                                          </p:spTgt>
                                        </p:tgtEl>
                                      </p:cBhvr>
                                      <p:to x="100000" y="60000"/>
                                    </p:animScale>
                                    <p:animScale>
                                      <p:cBhvr>
                                        <p:cTn id="85" dur="166" decel="50000">
                                          <p:stCondLst>
                                            <p:cond delay="676"/>
                                          </p:stCondLst>
                                        </p:cTn>
                                        <p:tgtEl>
                                          <p:spTgt spid="2">
                                            <p:txEl>
                                              <p:pRg st="4" end="4"/>
                                            </p:txEl>
                                          </p:spTgt>
                                        </p:tgtEl>
                                      </p:cBhvr>
                                      <p:to x="100000" y="100000"/>
                                    </p:animScale>
                                    <p:animScale>
                                      <p:cBhvr>
                                        <p:cTn id="86" dur="26">
                                          <p:stCondLst>
                                            <p:cond delay="1312"/>
                                          </p:stCondLst>
                                        </p:cTn>
                                        <p:tgtEl>
                                          <p:spTgt spid="2">
                                            <p:txEl>
                                              <p:pRg st="4" end="4"/>
                                            </p:txEl>
                                          </p:spTgt>
                                        </p:tgtEl>
                                      </p:cBhvr>
                                      <p:to x="100000" y="80000"/>
                                    </p:animScale>
                                    <p:animScale>
                                      <p:cBhvr>
                                        <p:cTn id="87" dur="166" decel="50000">
                                          <p:stCondLst>
                                            <p:cond delay="1338"/>
                                          </p:stCondLst>
                                        </p:cTn>
                                        <p:tgtEl>
                                          <p:spTgt spid="2">
                                            <p:txEl>
                                              <p:pRg st="4" end="4"/>
                                            </p:txEl>
                                          </p:spTgt>
                                        </p:tgtEl>
                                      </p:cBhvr>
                                      <p:to x="100000" y="100000"/>
                                    </p:animScale>
                                    <p:animScale>
                                      <p:cBhvr>
                                        <p:cTn id="88" dur="26">
                                          <p:stCondLst>
                                            <p:cond delay="1642"/>
                                          </p:stCondLst>
                                        </p:cTn>
                                        <p:tgtEl>
                                          <p:spTgt spid="2">
                                            <p:txEl>
                                              <p:pRg st="4" end="4"/>
                                            </p:txEl>
                                          </p:spTgt>
                                        </p:tgtEl>
                                      </p:cBhvr>
                                      <p:to x="100000" y="90000"/>
                                    </p:animScale>
                                    <p:animScale>
                                      <p:cBhvr>
                                        <p:cTn id="89" dur="166" decel="50000">
                                          <p:stCondLst>
                                            <p:cond delay="1668"/>
                                          </p:stCondLst>
                                        </p:cTn>
                                        <p:tgtEl>
                                          <p:spTgt spid="2">
                                            <p:txEl>
                                              <p:pRg st="4" end="4"/>
                                            </p:txEl>
                                          </p:spTgt>
                                        </p:tgtEl>
                                      </p:cBhvr>
                                      <p:to x="100000" y="100000"/>
                                    </p:animScale>
                                    <p:animScale>
                                      <p:cBhvr>
                                        <p:cTn id="90" dur="26">
                                          <p:stCondLst>
                                            <p:cond delay="1808"/>
                                          </p:stCondLst>
                                        </p:cTn>
                                        <p:tgtEl>
                                          <p:spTgt spid="2">
                                            <p:txEl>
                                              <p:pRg st="4" end="4"/>
                                            </p:txEl>
                                          </p:spTgt>
                                        </p:tgtEl>
                                      </p:cBhvr>
                                      <p:to x="100000" y="95000"/>
                                    </p:animScale>
                                    <p:animScale>
                                      <p:cBhvr>
                                        <p:cTn id="91" dur="166" decel="50000">
                                          <p:stCondLst>
                                            <p:cond delay="1834"/>
                                          </p:stCondLst>
                                        </p:cTn>
                                        <p:tgtEl>
                                          <p:spTgt spid="2">
                                            <p:txEl>
                                              <p:pRg st="4" end="4"/>
                                            </p:txEl>
                                          </p:spTgt>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nodeType="clickEffect">
                                  <p:stCondLst>
                                    <p:cond delay="0"/>
                                  </p:stCondLst>
                                  <p:childTnLst>
                                    <p:set>
                                      <p:cBhvr>
                                        <p:cTn id="95" dur="1" fill="hold">
                                          <p:stCondLst>
                                            <p:cond delay="0"/>
                                          </p:stCondLst>
                                        </p:cTn>
                                        <p:tgtEl>
                                          <p:spTgt spid="2">
                                            <p:txEl>
                                              <p:pRg st="5" end="5"/>
                                            </p:txEl>
                                          </p:spTgt>
                                        </p:tgtEl>
                                        <p:attrNameLst>
                                          <p:attrName>style.visibility</p:attrName>
                                        </p:attrNameLst>
                                      </p:cBhvr>
                                      <p:to>
                                        <p:strVal val="visible"/>
                                      </p:to>
                                    </p:set>
                                    <p:animEffect transition="in" filter="wipe(down)">
                                      <p:cBhvr>
                                        <p:cTn id="96" dur="580">
                                          <p:stCondLst>
                                            <p:cond delay="0"/>
                                          </p:stCondLst>
                                        </p:cTn>
                                        <p:tgtEl>
                                          <p:spTgt spid="2">
                                            <p:txEl>
                                              <p:pRg st="5" end="5"/>
                                            </p:txEl>
                                          </p:spTgt>
                                        </p:tgtEl>
                                      </p:cBhvr>
                                    </p:animEffect>
                                    <p:anim calcmode="lin" valueType="num">
                                      <p:cBhvr>
                                        <p:cTn id="97"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102" dur="26">
                                          <p:stCondLst>
                                            <p:cond delay="650"/>
                                          </p:stCondLst>
                                        </p:cTn>
                                        <p:tgtEl>
                                          <p:spTgt spid="2">
                                            <p:txEl>
                                              <p:pRg st="5" end="5"/>
                                            </p:txEl>
                                          </p:spTgt>
                                        </p:tgtEl>
                                      </p:cBhvr>
                                      <p:to x="100000" y="60000"/>
                                    </p:animScale>
                                    <p:animScale>
                                      <p:cBhvr>
                                        <p:cTn id="103" dur="166" decel="50000">
                                          <p:stCondLst>
                                            <p:cond delay="676"/>
                                          </p:stCondLst>
                                        </p:cTn>
                                        <p:tgtEl>
                                          <p:spTgt spid="2">
                                            <p:txEl>
                                              <p:pRg st="5" end="5"/>
                                            </p:txEl>
                                          </p:spTgt>
                                        </p:tgtEl>
                                      </p:cBhvr>
                                      <p:to x="100000" y="100000"/>
                                    </p:animScale>
                                    <p:animScale>
                                      <p:cBhvr>
                                        <p:cTn id="104" dur="26">
                                          <p:stCondLst>
                                            <p:cond delay="1312"/>
                                          </p:stCondLst>
                                        </p:cTn>
                                        <p:tgtEl>
                                          <p:spTgt spid="2">
                                            <p:txEl>
                                              <p:pRg st="5" end="5"/>
                                            </p:txEl>
                                          </p:spTgt>
                                        </p:tgtEl>
                                      </p:cBhvr>
                                      <p:to x="100000" y="80000"/>
                                    </p:animScale>
                                    <p:animScale>
                                      <p:cBhvr>
                                        <p:cTn id="105" dur="166" decel="50000">
                                          <p:stCondLst>
                                            <p:cond delay="1338"/>
                                          </p:stCondLst>
                                        </p:cTn>
                                        <p:tgtEl>
                                          <p:spTgt spid="2">
                                            <p:txEl>
                                              <p:pRg st="5" end="5"/>
                                            </p:txEl>
                                          </p:spTgt>
                                        </p:tgtEl>
                                      </p:cBhvr>
                                      <p:to x="100000" y="100000"/>
                                    </p:animScale>
                                    <p:animScale>
                                      <p:cBhvr>
                                        <p:cTn id="106" dur="26">
                                          <p:stCondLst>
                                            <p:cond delay="1642"/>
                                          </p:stCondLst>
                                        </p:cTn>
                                        <p:tgtEl>
                                          <p:spTgt spid="2">
                                            <p:txEl>
                                              <p:pRg st="5" end="5"/>
                                            </p:txEl>
                                          </p:spTgt>
                                        </p:tgtEl>
                                      </p:cBhvr>
                                      <p:to x="100000" y="90000"/>
                                    </p:animScale>
                                    <p:animScale>
                                      <p:cBhvr>
                                        <p:cTn id="107" dur="166" decel="50000">
                                          <p:stCondLst>
                                            <p:cond delay="1668"/>
                                          </p:stCondLst>
                                        </p:cTn>
                                        <p:tgtEl>
                                          <p:spTgt spid="2">
                                            <p:txEl>
                                              <p:pRg st="5" end="5"/>
                                            </p:txEl>
                                          </p:spTgt>
                                        </p:tgtEl>
                                      </p:cBhvr>
                                      <p:to x="100000" y="100000"/>
                                    </p:animScale>
                                    <p:animScale>
                                      <p:cBhvr>
                                        <p:cTn id="108" dur="26">
                                          <p:stCondLst>
                                            <p:cond delay="1808"/>
                                          </p:stCondLst>
                                        </p:cTn>
                                        <p:tgtEl>
                                          <p:spTgt spid="2">
                                            <p:txEl>
                                              <p:pRg st="5" end="5"/>
                                            </p:txEl>
                                          </p:spTgt>
                                        </p:tgtEl>
                                      </p:cBhvr>
                                      <p:to x="100000" y="95000"/>
                                    </p:animScale>
                                    <p:animScale>
                                      <p:cBhvr>
                                        <p:cTn id="109" dur="166" decel="50000">
                                          <p:stCondLst>
                                            <p:cond delay="1834"/>
                                          </p:stCondLst>
                                        </p:cTn>
                                        <p:tgtEl>
                                          <p:spTgt spid="2">
                                            <p:txEl>
                                              <p:pRg st="5" end="5"/>
                                            </p:txEl>
                                          </p:spTgt>
                                        </p:tgtEl>
                                      </p:cBhvr>
                                      <p:to x="100000" y="100000"/>
                                    </p:animScale>
                                  </p:childTnLst>
                                </p:cTn>
                              </p:par>
                              <p:par>
                                <p:cTn id="110" presetID="26" presetClass="entr" presetSubtype="0" fill="hold" nodeType="withEffect">
                                  <p:stCondLst>
                                    <p:cond delay="0"/>
                                  </p:stCondLst>
                                  <p:childTnLst>
                                    <p:set>
                                      <p:cBhvr>
                                        <p:cTn id="111" dur="1" fill="hold">
                                          <p:stCondLst>
                                            <p:cond delay="0"/>
                                          </p:stCondLst>
                                        </p:cTn>
                                        <p:tgtEl>
                                          <p:spTgt spid="2">
                                            <p:txEl>
                                              <p:pRg st="6" end="6"/>
                                            </p:txEl>
                                          </p:spTgt>
                                        </p:tgtEl>
                                        <p:attrNameLst>
                                          <p:attrName>style.visibility</p:attrName>
                                        </p:attrNameLst>
                                      </p:cBhvr>
                                      <p:to>
                                        <p:strVal val="visible"/>
                                      </p:to>
                                    </p:set>
                                    <p:animEffect transition="in" filter="wipe(down)">
                                      <p:cBhvr>
                                        <p:cTn id="112" dur="580">
                                          <p:stCondLst>
                                            <p:cond delay="0"/>
                                          </p:stCondLst>
                                        </p:cTn>
                                        <p:tgtEl>
                                          <p:spTgt spid="2">
                                            <p:txEl>
                                              <p:pRg st="6" end="6"/>
                                            </p:txEl>
                                          </p:spTgt>
                                        </p:tgtEl>
                                      </p:cBhvr>
                                    </p:animEffect>
                                    <p:anim calcmode="lin" valueType="num">
                                      <p:cBhvr>
                                        <p:cTn id="113"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114"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115"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116"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117"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118" dur="26">
                                          <p:stCondLst>
                                            <p:cond delay="650"/>
                                          </p:stCondLst>
                                        </p:cTn>
                                        <p:tgtEl>
                                          <p:spTgt spid="2">
                                            <p:txEl>
                                              <p:pRg st="6" end="6"/>
                                            </p:txEl>
                                          </p:spTgt>
                                        </p:tgtEl>
                                      </p:cBhvr>
                                      <p:to x="100000" y="60000"/>
                                    </p:animScale>
                                    <p:animScale>
                                      <p:cBhvr>
                                        <p:cTn id="119" dur="166" decel="50000">
                                          <p:stCondLst>
                                            <p:cond delay="676"/>
                                          </p:stCondLst>
                                        </p:cTn>
                                        <p:tgtEl>
                                          <p:spTgt spid="2">
                                            <p:txEl>
                                              <p:pRg st="6" end="6"/>
                                            </p:txEl>
                                          </p:spTgt>
                                        </p:tgtEl>
                                      </p:cBhvr>
                                      <p:to x="100000" y="100000"/>
                                    </p:animScale>
                                    <p:animScale>
                                      <p:cBhvr>
                                        <p:cTn id="120" dur="26">
                                          <p:stCondLst>
                                            <p:cond delay="1312"/>
                                          </p:stCondLst>
                                        </p:cTn>
                                        <p:tgtEl>
                                          <p:spTgt spid="2">
                                            <p:txEl>
                                              <p:pRg st="6" end="6"/>
                                            </p:txEl>
                                          </p:spTgt>
                                        </p:tgtEl>
                                      </p:cBhvr>
                                      <p:to x="100000" y="80000"/>
                                    </p:animScale>
                                    <p:animScale>
                                      <p:cBhvr>
                                        <p:cTn id="121" dur="166" decel="50000">
                                          <p:stCondLst>
                                            <p:cond delay="1338"/>
                                          </p:stCondLst>
                                        </p:cTn>
                                        <p:tgtEl>
                                          <p:spTgt spid="2">
                                            <p:txEl>
                                              <p:pRg st="6" end="6"/>
                                            </p:txEl>
                                          </p:spTgt>
                                        </p:tgtEl>
                                      </p:cBhvr>
                                      <p:to x="100000" y="100000"/>
                                    </p:animScale>
                                    <p:animScale>
                                      <p:cBhvr>
                                        <p:cTn id="122" dur="26">
                                          <p:stCondLst>
                                            <p:cond delay="1642"/>
                                          </p:stCondLst>
                                        </p:cTn>
                                        <p:tgtEl>
                                          <p:spTgt spid="2">
                                            <p:txEl>
                                              <p:pRg st="6" end="6"/>
                                            </p:txEl>
                                          </p:spTgt>
                                        </p:tgtEl>
                                      </p:cBhvr>
                                      <p:to x="100000" y="90000"/>
                                    </p:animScale>
                                    <p:animScale>
                                      <p:cBhvr>
                                        <p:cTn id="123" dur="166" decel="50000">
                                          <p:stCondLst>
                                            <p:cond delay="1668"/>
                                          </p:stCondLst>
                                        </p:cTn>
                                        <p:tgtEl>
                                          <p:spTgt spid="2">
                                            <p:txEl>
                                              <p:pRg st="6" end="6"/>
                                            </p:txEl>
                                          </p:spTgt>
                                        </p:tgtEl>
                                      </p:cBhvr>
                                      <p:to x="100000" y="100000"/>
                                    </p:animScale>
                                    <p:animScale>
                                      <p:cBhvr>
                                        <p:cTn id="124" dur="26">
                                          <p:stCondLst>
                                            <p:cond delay="1808"/>
                                          </p:stCondLst>
                                        </p:cTn>
                                        <p:tgtEl>
                                          <p:spTgt spid="2">
                                            <p:txEl>
                                              <p:pRg st="6" end="6"/>
                                            </p:txEl>
                                          </p:spTgt>
                                        </p:tgtEl>
                                      </p:cBhvr>
                                      <p:to x="100000" y="95000"/>
                                    </p:animScale>
                                    <p:animScale>
                                      <p:cBhvr>
                                        <p:cTn id="125" dur="166" decel="50000">
                                          <p:stCondLst>
                                            <p:cond delay="1834"/>
                                          </p:stCondLst>
                                        </p:cTn>
                                        <p:tgtEl>
                                          <p:spTgt spid="2">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 y="1015663"/>
            <a:ext cx="11844338" cy="5755422"/>
          </a:xfrm>
          <a:prstGeom prst="rect">
            <a:avLst/>
          </a:prstGeom>
          <a:solidFill>
            <a:schemeClr val="accent3">
              <a:lumMod val="20000"/>
              <a:lumOff val="80000"/>
            </a:schemeClr>
          </a:solidFill>
          <a:ln>
            <a:noFill/>
          </a:ln>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sz="4000" b="1" dirty="0">
                <a:solidFill>
                  <a:schemeClr val="accent6">
                    <a:lumMod val="50000"/>
                  </a:schemeClr>
                </a:solidFill>
                <a:latin typeface="NikoshBAN" pitchFamily="2" charset="0"/>
                <a:cs typeface="NikoshBAN" pitchFamily="2" charset="0"/>
              </a:rPr>
              <a:t>     </a:t>
            </a:r>
            <a:r>
              <a:rPr lang="en-US" sz="4000" b="1" dirty="0" smtClean="0">
                <a:solidFill>
                  <a:schemeClr val="accent6">
                    <a:lumMod val="50000"/>
                  </a:schemeClr>
                </a:solidFill>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ইমাম</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a:effectLst>
                  <a:outerShdw blurRad="38100" dist="38100" dir="2700000" algn="tl">
                    <a:srgbClr val="000000">
                      <a:alpha val="43137"/>
                    </a:srgbClr>
                  </a:outerShdw>
                </a:effectLst>
                <a:latin typeface="NikoshBAN" pitchFamily="2" charset="0"/>
                <a:cs typeface="NikoshBAN" pitchFamily="2" charset="0"/>
              </a:rPr>
              <a:t>ফখরুদ্দিন</a:t>
            </a:r>
            <a:r>
              <a:rPr lang="en-US" sz="4000" b="1" dirty="0">
                <a:effectLst>
                  <a:outerShdw blurRad="38100" dist="38100" dir="2700000" algn="tl">
                    <a:srgbClr val="000000">
                      <a:alpha val="43137"/>
                    </a:srgbClr>
                  </a:outerShdw>
                </a:effectLst>
                <a:latin typeface="NikoshBAN" pitchFamily="2" charset="0"/>
                <a:cs typeface="NikoshBAN" pitchFamily="2" charset="0"/>
              </a:rPr>
              <a:t> </a:t>
            </a:r>
            <a:r>
              <a:rPr lang="en-US" sz="4000" b="1" dirty="0" err="1">
                <a:effectLst>
                  <a:outerShdw blurRad="38100" dist="38100" dir="2700000" algn="tl">
                    <a:srgbClr val="000000">
                      <a:alpha val="43137"/>
                    </a:srgbClr>
                  </a:outerShdw>
                </a:effectLst>
                <a:latin typeface="NikoshBAN" pitchFamily="2" charset="0"/>
                <a:cs typeface="NikoshBAN" pitchFamily="2" charset="0"/>
              </a:rPr>
              <a:t>রাজি</a:t>
            </a:r>
            <a:r>
              <a:rPr lang="en-US" sz="4000" b="1" dirty="0">
                <a:effectLst>
                  <a:outerShdw blurRad="38100" dist="38100" dir="2700000" algn="tl">
                    <a:srgbClr val="000000">
                      <a:alpha val="43137"/>
                    </a:srgbClr>
                  </a:outerShdw>
                </a:effectLst>
                <a:latin typeface="NikoshBAN" pitchFamily="2" charset="0"/>
                <a:cs typeface="NikoshBAN" pitchFamily="2" charset="0"/>
              </a:rPr>
              <a:t> </a:t>
            </a:r>
            <a:r>
              <a:rPr lang="en-US" sz="4000" b="1" dirty="0" err="1">
                <a:effectLst>
                  <a:outerShdw blurRad="38100" dist="38100" dir="2700000" algn="tl">
                    <a:srgbClr val="000000">
                      <a:alpha val="43137"/>
                    </a:srgbClr>
                  </a:outerShdw>
                </a:effectLst>
                <a:latin typeface="NikoshBAN" pitchFamily="2" charset="0"/>
                <a:cs typeface="NikoshBAN" pitchFamily="2" charset="0"/>
              </a:rPr>
              <a:t>তাফসিরে</a:t>
            </a:r>
            <a:r>
              <a:rPr lang="en-US" sz="4000" b="1" dirty="0">
                <a:effectLst>
                  <a:outerShdw blurRad="38100" dist="38100" dir="2700000" algn="tl">
                    <a:srgbClr val="000000">
                      <a:alpha val="43137"/>
                    </a:srgbClr>
                  </a:outerShdw>
                </a:effectLst>
                <a:latin typeface="NikoshBAN" pitchFamily="2" charset="0"/>
                <a:cs typeface="NikoshBAN" pitchFamily="2" charset="0"/>
              </a:rPr>
              <a:t> </a:t>
            </a:r>
            <a:r>
              <a:rPr lang="en-US" sz="4000" b="1" dirty="0" err="1">
                <a:effectLst>
                  <a:outerShdw blurRad="38100" dist="38100" dir="2700000" algn="tl">
                    <a:srgbClr val="000000">
                      <a:alpha val="43137"/>
                    </a:srgbClr>
                  </a:outerShdw>
                </a:effectLst>
                <a:latin typeface="NikoshBAN" pitchFamily="2" charset="0"/>
                <a:cs typeface="NikoshBAN" pitchFamily="2" charset="0"/>
              </a:rPr>
              <a:t>কাবিরের</a:t>
            </a:r>
            <a:r>
              <a:rPr lang="en-US" sz="4000" b="1" dirty="0">
                <a:effectLst>
                  <a:outerShdw blurRad="38100" dist="38100" dir="2700000" algn="tl">
                    <a:srgbClr val="000000">
                      <a:alpha val="43137"/>
                    </a:srgbClr>
                  </a:outerShdw>
                </a:effectLst>
                <a:latin typeface="NikoshBAN" pitchFamily="2" charset="0"/>
                <a:cs typeface="NikoshBAN" pitchFamily="2" charset="0"/>
              </a:rPr>
              <a:t> </a:t>
            </a:r>
          </a:p>
          <a:p>
            <a:r>
              <a:rPr lang="en-US" sz="4000" b="1" dirty="0">
                <a:effectLst>
                  <a:outerShdw blurRad="38100" dist="38100" dir="2700000" algn="tl">
                    <a:srgbClr val="000000">
                      <a:alpha val="43137"/>
                    </a:srgbClr>
                  </a:outerShdw>
                </a:effectLst>
                <a:latin typeface="NikoshBAN" pitchFamily="2" charset="0"/>
                <a:cs typeface="NikoshBAN" pitchFamily="2" charset="0"/>
              </a:rPr>
              <a:t>      </a:t>
            </a:r>
            <a:r>
              <a:rPr lang="en-US" sz="4000" b="1" dirty="0" err="1">
                <a:effectLst>
                  <a:outerShdw blurRad="38100" dist="38100" dir="2700000" algn="tl">
                    <a:srgbClr val="000000">
                      <a:alpha val="43137"/>
                    </a:srgbClr>
                  </a:outerShdw>
                </a:effectLst>
                <a:latin typeface="NikoshBAN" pitchFamily="2" charset="0"/>
                <a:cs typeface="NikoshBAN" pitchFamily="2" charset="0"/>
              </a:rPr>
              <a:t>মধ্যে</a:t>
            </a:r>
            <a:r>
              <a:rPr lang="en-US" sz="4000" b="1" dirty="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যাদুর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প্রকার</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smtClean="0">
                <a:effectLst>
                  <a:outerShdw blurRad="38100" dist="38100" dir="2700000" algn="tl">
                    <a:srgbClr val="000000">
                      <a:alpha val="43137"/>
                    </a:srgbClr>
                  </a:outerShdw>
                </a:effectLst>
                <a:latin typeface="NikoshBAN" pitchFamily="2" charset="0"/>
                <a:cs typeface="NikoshBAN" pitchFamily="2" charset="0"/>
              </a:rPr>
              <a:t>বর্ননা</a:t>
            </a:r>
            <a:r>
              <a:rPr lang="en-US" sz="4000" b="1" dirty="0" smtClean="0">
                <a:effectLst>
                  <a:outerShdw blurRad="38100" dist="38100" dir="2700000" algn="tl">
                    <a:srgbClr val="000000">
                      <a:alpha val="43137"/>
                    </a:srgbClr>
                  </a:outerShdw>
                </a:effectLst>
                <a:latin typeface="NikoshBAN" pitchFamily="2" charset="0"/>
                <a:cs typeface="NikoshBAN" pitchFamily="2" charset="0"/>
              </a:rPr>
              <a:t> </a:t>
            </a:r>
            <a:r>
              <a:rPr lang="en-US" sz="4000" b="1" dirty="0" err="1">
                <a:effectLst>
                  <a:outerShdw blurRad="38100" dist="38100" dir="2700000" algn="tl">
                    <a:srgbClr val="000000">
                      <a:alpha val="43137"/>
                    </a:srgbClr>
                  </a:outerShdw>
                </a:effectLst>
                <a:latin typeface="NikoshBAN" pitchFamily="2" charset="0"/>
                <a:cs typeface="NikoshBAN" pitchFamily="2" charset="0"/>
              </a:rPr>
              <a:t>করেছেন</a:t>
            </a:r>
            <a:r>
              <a:rPr lang="en-US" sz="4000" b="1" dirty="0">
                <a:effectLst>
                  <a:outerShdw blurRad="38100" dist="38100" dir="2700000" algn="tl">
                    <a:srgbClr val="000000">
                      <a:alpha val="43137"/>
                    </a:srgbClr>
                  </a:outerShdw>
                </a:effectLst>
                <a:latin typeface="NikoshBAN" pitchFamily="2" charset="0"/>
                <a:cs typeface="NikoshBAN" pitchFamily="2" charset="0"/>
              </a:rPr>
              <a:t>।</a:t>
            </a:r>
          </a:p>
          <a:p>
            <a:pPr algn="just"/>
            <a:r>
              <a:rPr lang="en-US" sz="3200" dirty="0">
                <a:latin typeface="NikoshBAN" panose="02000000000000000000" pitchFamily="2" charset="0"/>
                <a:cs typeface="NikoshBAN" panose="02000000000000000000" pitchFamily="2" charset="0"/>
              </a:rPr>
              <a:t>     ১। </a:t>
            </a:r>
            <a:r>
              <a:rPr lang="en-US" sz="3200" dirty="0" err="1">
                <a:latin typeface="NikoshBAN" panose="02000000000000000000" pitchFamily="2" charset="0"/>
                <a:cs typeface="NikoshBAN" panose="02000000000000000000" pitchFamily="2" charset="0"/>
              </a:rPr>
              <a:t>নক্ষত্র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পূজারীদের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তারা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সূর্যের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চতুর্পাশ্বে</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ঘূর্ণায়মান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সাতটি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নক্ষত্রকে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পুজা</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তাদের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বিশ্বাস</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ছিল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উক্ত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সাতটি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নক্ষত্রই</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মহা</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বিশ্বের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নিয়ন্ত্রক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উহারাই</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মঙ্গল</a:t>
            </a:r>
            <a:r>
              <a:rPr lang="en-US" sz="3200" dirty="0">
                <a:latin typeface="NikoshBAN" panose="02000000000000000000" pitchFamily="2" charset="0"/>
                <a:cs typeface="NikoshBAN" panose="02000000000000000000" pitchFamily="2" charset="0"/>
              </a:rPr>
              <a:t> – </a:t>
            </a:r>
            <a:r>
              <a:rPr lang="en-US" sz="3200" dirty="0" err="1">
                <a:latin typeface="NikoshBAN" panose="02000000000000000000" pitchFamily="2" charset="0"/>
                <a:cs typeface="NikoshBAN" panose="02000000000000000000" pitchFamily="2" charset="0"/>
              </a:rPr>
              <a:t>অমঙ্গল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ঘটিয়ে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থাকে</a:t>
            </a:r>
            <a:r>
              <a:rPr lang="en-US" sz="3200" dirty="0">
                <a:latin typeface="NikoshBAN" panose="02000000000000000000" pitchFamily="2" charset="0"/>
                <a:cs typeface="NikoshBAN" panose="02000000000000000000" pitchFamily="2" charset="0"/>
              </a:rPr>
              <a:t>। </a:t>
            </a:r>
          </a:p>
          <a:p>
            <a:pPr algn="just"/>
            <a:r>
              <a:rPr lang="en-US" sz="3200" dirty="0">
                <a:latin typeface="NikoshBAN" panose="02000000000000000000" pitchFamily="2" charset="0"/>
                <a:cs typeface="NikoshBAN" panose="02000000000000000000" pitchFamily="2" charset="0"/>
              </a:rPr>
              <a:t>     ২। এ </a:t>
            </a:r>
            <a:r>
              <a:rPr lang="en-US" sz="3200" dirty="0" err="1">
                <a:latin typeface="NikoshBAN" panose="02000000000000000000" pitchFamily="2" charset="0"/>
                <a:cs typeface="NikoshBAN" panose="02000000000000000000" pitchFamily="2" charset="0"/>
              </a:rPr>
              <a:t>প্রকার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স্বীয়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আত্মার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দৃঢ়তার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সাহায্যে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অপরের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অন্তরকে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প্রভাবান্বিত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থাকে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অর্থা</a:t>
            </a:r>
            <a:r>
              <a:rPr lang="en-US" sz="3200" dirty="0">
                <a:latin typeface="NikoshBAN" panose="02000000000000000000" pitchFamily="2" charset="0"/>
                <a:cs typeface="NikoshBAN" panose="02000000000000000000" pitchFamily="2" charset="0"/>
              </a:rPr>
              <a:t>ৎ </a:t>
            </a:r>
            <a:r>
              <a:rPr lang="en-US" sz="3200" dirty="0" err="1">
                <a:latin typeface="NikoshBAN" panose="02000000000000000000" pitchFamily="2" charset="0"/>
                <a:cs typeface="NikoshBAN" panose="02000000000000000000" pitchFamily="2" charset="0"/>
              </a:rPr>
              <a:t>মানুষের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মনে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প্রতিক্রিয়া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সৃষ্টি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যাদুকরের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আত্মা</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জড়</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উপকরণের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সাহায্য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গ্রহণ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বাধ্য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হয়</a:t>
            </a:r>
            <a:r>
              <a:rPr lang="en-US" sz="3200" dirty="0">
                <a:latin typeface="NikoshBAN" panose="02000000000000000000" pitchFamily="2" charset="0"/>
                <a:cs typeface="NikoshBAN" panose="02000000000000000000" pitchFamily="2" charset="0"/>
              </a:rPr>
              <a:t>।  </a:t>
            </a:r>
          </a:p>
          <a:p>
            <a:pPr algn="just"/>
            <a:r>
              <a:rPr lang="en-US" sz="3200" dirty="0">
                <a:latin typeface="NikoshBAN" panose="02000000000000000000" pitchFamily="2" charset="0"/>
                <a:cs typeface="NikoshBAN" panose="02000000000000000000" pitchFamily="2" charset="0"/>
              </a:rPr>
              <a:t>    ৩। </a:t>
            </a:r>
            <a:r>
              <a:rPr lang="en-US" sz="3200" dirty="0" err="1">
                <a:latin typeface="NikoshBAN" panose="02000000000000000000" pitchFamily="2" charset="0"/>
                <a:cs typeface="NikoshBAN" panose="02000000000000000000" pitchFamily="2" charset="0"/>
              </a:rPr>
              <a:t>যাদু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পৃথিবীতে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বসবাসকারী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আত্মার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সাহায্যে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সম্পাদিত</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কার্যাবলি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অর্থা</a:t>
            </a:r>
            <a:r>
              <a:rPr lang="en-US" sz="3200" dirty="0">
                <a:latin typeface="NikoshBAN" panose="02000000000000000000" pitchFamily="2" charset="0"/>
                <a:cs typeface="NikoshBAN" panose="02000000000000000000" pitchFamily="2" charset="0"/>
              </a:rPr>
              <a:t>ৎ </a:t>
            </a:r>
            <a:r>
              <a:rPr lang="en-US" sz="3200" dirty="0" err="1">
                <a:latin typeface="NikoshBAN" panose="02000000000000000000" pitchFamily="2" charset="0"/>
                <a:cs typeface="NikoshBAN" panose="02000000000000000000" pitchFamily="2" charset="0"/>
              </a:rPr>
              <a:t>জ্বিন</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শয়তানকে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বশে</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আনার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মাধ্যমে</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যাদুকে</a:t>
            </a:r>
            <a:r>
              <a:rPr lang="en-US" sz="3200" dirty="0">
                <a:latin typeface="NikoshBAN" panose="02000000000000000000" pitchFamily="2" charset="0"/>
                <a:cs typeface="NikoshBAN" panose="02000000000000000000" pitchFamily="2" charset="0"/>
              </a:rPr>
              <a:t> </a:t>
            </a:r>
            <a:r>
              <a:rPr lang="ar-SA" sz="3200" dirty="0">
                <a:latin typeface="NikoshBAN" panose="02000000000000000000" pitchFamily="2" charset="0"/>
              </a:rPr>
              <a:t>عَمَلُ الْتَسْخِيْرُ</a:t>
            </a:r>
            <a:r>
              <a:rPr lang="en-US" sz="3200" dirty="0" err="1">
                <a:latin typeface="NikoshBAN" panose="02000000000000000000" pitchFamily="2" charset="0"/>
                <a:cs typeface="NikoshBAN" panose="02000000000000000000" pitchFamily="2" charset="0"/>
              </a:rPr>
              <a:t>বলা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হয়</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অর্থা</a:t>
            </a:r>
            <a:r>
              <a:rPr lang="en-US" sz="3200" dirty="0">
                <a:latin typeface="NikoshBAN" panose="02000000000000000000" pitchFamily="2" charset="0"/>
                <a:cs typeface="NikoshBAN" panose="02000000000000000000" pitchFamily="2" charset="0"/>
              </a:rPr>
              <a:t>ৎ </a:t>
            </a:r>
            <a:r>
              <a:rPr lang="en-US" sz="3200" dirty="0" err="1">
                <a:latin typeface="NikoshBAN" panose="02000000000000000000" pitchFamily="2" charset="0"/>
                <a:cs typeface="NikoshBAN" panose="02000000000000000000" pitchFamily="2" charset="0"/>
              </a:rPr>
              <a:t>বশীকরণ</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প্রক্রিয়ার</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যাদু</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যাকে</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হিপনোটিজম</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বলা</a:t>
            </a:r>
            <a:r>
              <a:rPr lang="en-US" sz="3200" dirty="0">
                <a:latin typeface="NikoshBAN" panose="02000000000000000000" pitchFamily="2" charset="0"/>
                <a:cs typeface="NikoshBAN" panose="02000000000000000000" pitchFamily="2" charset="0"/>
              </a:rPr>
              <a:t> </a:t>
            </a:r>
            <a:r>
              <a:rPr lang="en-US" sz="3200" dirty="0" err="1">
                <a:latin typeface="NikoshBAN" panose="02000000000000000000" pitchFamily="2" charset="0"/>
                <a:cs typeface="NikoshBAN" panose="02000000000000000000" pitchFamily="2" charset="0"/>
              </a:rPr>
              <a:t>হয়</a:t>
            </a:r>
            <a:r>
              <a:rPr lang="en-US" sz="3200" dirty="0" smtClean="0">
                <a:latin typeface="NikoshBAN" panose="02000000000000000000" pitchFamily="2" charset="0"/>
                <a:cs typeface="NikoshBAN" panose="02000000000000000000" pitchFamily="2" charset="0"/>
              </a:rPr>
              <a:t>।</a:t>
            </a:r>
          </a:p>
        </p:txBody>
      </p:sp>
      <p:sp>
        <p:nvSpPr>
          <p:cNvPr id="3" name="Rectangle 2"/>
          <p:cNvSpPr/>
          <p:nvPr/>
        </p:nvSpPr>
        <p:spPr>
          <a:xfrm>
            <a:off x="3599606" y="0"/>
            <a:ext cx="4097597" cy="1015663"/>
          </a:xfrm>
          <a:prstGeom prst="rect">
            <a:avLst/>
          </a:prstGeom>
        </p:spPr>
        <p:txBody>
          <a:bodyPr wrap="none">
            <a:spAutoFit/>
          </a:bodyPr>
          <a:lstStyle/>
          <a:p>
            <a:pPr algn="ctr"/>
            <a:r>
              <a:rPr lang="en-US" sz="6000" b="1" dirty="0" err="1">
                <a:latin typeface="NikoshBAN" panose="02000000000000000000" pitchFamily="2" charset="0"/>
                <a:cs typeface="NikoshBAN" panose="02000000000000000000" pitchFamily="2" charset="0"/>
              </a:rPr>
              <a:t>যাদুর</a:t>
            </a:r>
            <a:r>
              <a:rPr lang="en-US" sz="6000" b="1" dirty="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প্রকারভেদ</a:t>
            </a:r>
            <a:r>
              <a:rPr lang="en-US" sz="4800" b="1" dirty="0" smtClean="0">
                <a:latin typeface="NikoshBAN" panose="02000000000000000000" pitchFamily="2" charset="0"/>
                <a:cs typeface="NikoshBAN" panose="02000000000000000000" pitchFamily="2" charset="0"/>
              </a:rPr>
              <a:t> </a:t>
            </a:r>
            <a:endParaRPr lang="bn-BD" sz="4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61783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7462" y="1661699"/>
            <a:ext cx="3200400" cy="3361150"/>
          </a:xfrm>
          <a:prstGeom prst="rect">
            <a:avLst/>
          </a:prstGeom>
          <a:ln>
            <a:solidFill>
              <a:schemeClr val="accent3">
                <a:lumMod val="75000"/>
              </a:schemeClr>
            </a:solid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pic>
        <p:nvPicPr>
          <p:cNvPr id="3" name="Picture 2"/>
          <p:cNvPicPr>
            <a:picLocks noChangeAspect="1"/>
          </p:cNvPicPr>
          <p:nvPr/>
        </p:nvPicPr>
        <p:blipFill>
          <a:blip r:embed="rId3">
            <a:duotone>
              <a:schemeClr val="accent2">
                <a:shade val="45000"/>
                <a:satMod val="135000"/>
              </a:schemeClr>
              <a:prstClr val="white"/>
            </a:duotone>
            <a:extLst>
              <a:ext uri="{BEBA8EAE-BF5A-486C-A8C5-ECC9F3942E4B}">
                <a14:imgProps xmlns:a14="http://schemas.microsoft.com/office/drawing/2010/main">
                  <a14:imgLayer r:embed="rId4">
                    <a14:imgEffect>
                      <a14:artisticPaintStrokes/>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flipH="1">
            <a:off x="6062662" y="1639928"/>
            <a:ext cx="3474720" cy="3422512"/>
          </a:xfrm>
          <a:prstGeom prst="roundRect">
            <a:avLst>
              <a:gd name="adj" fmla="val 8594"/>
            </a:avLst>
          </a:prstGeom>
          <a:solidFill>
            <a:srgbClr val="FFFFFF">
              <a:shade val="85000"/>
            </a:srgbClr>
          </a:solidFill>
          <a:ln>
            <a:solidFill>
              <a:schemeClr val="accent2">
                <a:lumMod val="75000"/>
              </a:schemeClr>
            </a:solidFill>
          </a:ln>
          <a:effectLst>
            <a:outerShdw blurRad="107950" dist="12700" dir="5400000" algn="ctr">
              <a:srgbClr val="000000"/>
            </a:outerShdw>
            <a:reflection blurRad="12700" stA="38000" endPos="28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4" name="TextBox 3"/>
          <p:cNvSpPr txBox="1"/>
          <p:nvPr/>
        </p:nvSpPr>
        <p:spPr>
          <a:xfrm>
            <a:off x="2324630" y="5252359"/>
            <a:ext cx="7476067" cy="1323439"/>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rtlCol="0">
            <a:spAutoFit/>
          </a:bodyPr>
          <a:lstStyle/>
          <a:p>
            <a:r>
              <a:rPr lang="bn-BD" sz="4000" b="1" dirty="0">
                <a:solidFill>
                  <a:srgbClr val="C00000"/>
                </a:solidFill>
                <a:latin typeface="NikoshBAN" panose="02000000000000000000" pitchFamily="2" charset="0"/>
                <a:cs typeface="NikoshBAN" panose="02000000000000000000" pitchFamily="2" charset="0"/>
              </a:rPr>
              <a:t>যাদু বিদ্যা এ পৃথিবীতে শয়তান ও জিনদের দ্বারাই সর্বপ্রথম প্রবর্তিত হয় </a:t>
            </a:r>
            <a:endParaRPr lang="en-US" sz="4000" b="1" dirty="0">
              <a:solidFill>
                <a:srgbClr val="C00000"/>
              </a:solidFill>
              <a:latin typeface="NikoshBAN" panose="02000000000000000000" pitchFamily="2" charset="0"/>
              <a:cs typeface="NikoshBAN" panose="02000000000000000000" pitchFamily="2" charset="0"/>
            </a:endParaRPr>
          </a:p>
        </p:txBody>
      </p:sp>
      <p:sp>
        <p:nvSpPr>
          <p:cNvPr id="5" name="Oval 4"/>
          <p:cNvSpPr/>
          <p:nvPr/>
        </p:nvSpPr>
        <p:spPr>
          <a:xfrm>
            <a:off x="2557462" y="209550"/>
            <a:ext cx="6979920" cy="1219200"/>
          </a:xfrm>
          <a:prstGeom prst="ellipse">
            <a:avLst/>
          </a:prstGeom>
          <a:solidFill>
            <a:srgbClr val="00B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5400" b="1" dirty="0">
                <a:solidFill>
                  <a:schemeClr val="bg1"/>
                </a:solidFill>
                <a:latin typeface="NikoshBAN" panose="02000000000000000000" pitchFamily="2" charset="0"/>
                <a:cs typeface="NikoshBAN" panose="02000000000000000000" pitchFamily="2" charset="0"/>
              </a:rPr>
              <a:t>যাদু</a:t>
            </a:r>
            <a:r>
              <a:rPr lang="bn-IN" sz="5400" b="1" dirty="0">
                <a:solidFill>
                  <a:schemeClr val="bg1"/>
                </a:solidFill>
                <a:latin typeface="NikoshBAN" panose="02000000000000000000" pitchFamily="2" charset="0"/>
                <a:cs typeface="NikoshBAN" panose="02000000000000000000" pitchFamily="2" charset="0"/>
              </a:rPr>
              <a:t> বিদ্যার</a:t>
            </a:r>
            <a:r>
              <a:rPr lang="bn-BD" sz="5400" b="1" dirty="0">
                <a:solidFill>
                  <a:schemeClr val="bg1"/>
                </a:solidFill>
                <a:latin typeface="NikoshBAN" panose="02000000000000000000" pitchFamily="2" charset="0"/>
                <a:cs typeface="NikoshBAN" panose="02000000000000000000" pitchFamily="2" charset="0"/>
              </a:rPr>
              <a:t> উৎপত্তি</a:t>
            </a:r>
            <a:endParaRPr lang="en-US" sz="5400" b="1" dirty="0">
              <a:solidFill>
                <a:schemeClr val="bg1"/>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8416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48102" y="286097"/>
            <a:ext cx="4418197" cy="1323439"/>
          </a:xfrm>
          <a:prstGeom prst="rect">
            <a:avLst/>
          </a:prstGeom>
          <a:ln>
            <a:solidFill>
              <a:srgbClr val="D8D8D8"/>
            </a:solidFill>
          </a:ln>
        </p:spPr>
        <p:txBody>
          <a:bodyPr wrap="none">
            <a:spAutoFit/>
          </a:bodyPr>
          <a:lstStyle/>
          <a:p>
            <a:r>
              <a:rPr lang="bn-BD" sz="4000" b="1" dirty="0">
                <a:solidFill>
                  <a:srgbClr val="7030A0"/>
                </a:solidFill>
                <a:latin typeface="NikoshBAN" panose="02000000000000000000" pitchFamily="2" charset="0"/>
                <a:cs typeface="NikoshBAN" panose="02000000000000000000" pitchFamily="2" charset="0"/>
              </a:rPr>
              <a:t>যাদুর কতিপয় ধর</a:t>
            </a:r>
            <a:r>
              <a:rPr lang="en-US" sz="4000" b="1" dirty="0" err="1">
                <a:solidFill>
                  <a:srgbClr val="7030A0"/>
                </a:solidFill>
                <a:latin typeface="NikoshBAN" panose="02000000000000000000" pitchFamily="2" charset="0"/>
                <a:cs typeface="NikoshBAN" panose="02000000000000000000" pitchFamily="2" charset="0"/>
              </a:rPr>
              <a:t>নের</a:t>
            </a:r>
            <a:r>
              <a:rPr lang="en-US" sz="4000" b="1" dirty="0">
                <a:solidFill>
                  <a:srgbClr val="7030A0"/>
                </a:solidFill>
                <a:latin typeface="NikoshBAN" panose="02000000000000000000" pitchFamily="2" charset="0"/>
                <a:cs typeface="NikoshBAN" panose="02000000000000000000" pitchFamily="2" charset="0"/>
              </a:rPr>
              <a:t> </a:t>
            </a:r>
            <a:r>
              <a:rPr lang="en-US" sz="4000" b="1" dirty="0" err="1">
                <a:solidFill>
                  <a:srgbClr val="7030A0"/>
                </a:solidFill>
                <a:latin typeface="NikoshBAN" panose="02000000000000000000" pitchFamily="2" charset="0"/>
                <a:cs typeface="NikoshBAN" panose="02000000000000000000" pitchFamily="2" charset="0"/>
              </a:rPr>
              <a:t>মধ্যে</a:t>
            </a:r>
            <a:endParaRPr lang="en-US" sz="4000" b="1" dirty="0">
              <a:solidFill>
                <a:srgbClr val="7030A0"/>
              </a:solidFill>
              <a:latin typeface="NikoshBAN" panose="02000000000000000000" pitchFamily="2" charset="0"/>
              <a:cs typeface="NikoshBAN" panose="02000000000000000000" pitchFamily="2" charset="0"/>
            </a:endParaRPr>
          </a:p>
          <a:p>
            <a:r>
              <a:rPr lang="en-US" sz="4000" b="1" dirty="0">
                <a:solidFill>
                  <a:srgbClr val="7030A0"/>
                </a:solidFill>
                <a:latin typeface="NikoshBAN" panose="02000000000000000000" pitchFamily="2" charset="0"/>
                <a:cs typeface="NikoshBAN" panose="02000000000000000000" pitchFamily="2" charset="0"/>
              </a:rPr>
              <a:t>               ১ম </a:t>
            </a:r>
            <a:r>
              <a:rPr lang="en-US" sz="4000" b="1" dirty="0" err="1">
                <a:solidFill>
                  <a:srgbClr val="7030A0"/>
                </a:solidFill>
                <a:latin typeface="NikoshBAN" panose="02000000000000000000" pitchFamily="2" charset="0"/>
                <a:cs typeface="NikoshBAN" panose="02000000000000000000" pitchFamily="2" charset="0"/>
              </a:rPr>
              <a:t>টি</a:t>
            </a:r>
            <a:endParaRPr lang="en-US" sz="4000" dirty="0"/>
          </a:p>
        </p:txBody>
      </p:sp>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2888207" y="1609534"/>
            <a:ext cx="6572250" cy="4191000"/>
          </a:xfrm>
          <a:prstGeom prst="rect">
            <a:avLst/>
          </a:prstGeom>
          <a:noFill/>
          <a:ln>
            <a:noFill/>
          </a:ln>
          <a:effectLst>
            <a:outerShdw blurRad="292100" dist="139700" dir="2700000" algn="tl" rotWithShape="0">
              <a:srgbClr val="333333">
                <a:alpha val="65000"/>
              </a:srgbClr>
            </a:outerShdw>
          </a:effectLst>
        </p:spPr>
      </p:pic>
      <p:sp>
        <p:nvSpPr>
          <p:cNvPr id="4" name="TextBox 3"/>
          <p:cNvSpPr txBox="1"/>
          <p:nvPr/>
        </p:nvSpPr>
        <p:spPr>
          <a:xfrm>
            <a:off x="3009900" y="5900740"/>
            <a:ext cx="6572250" cy="646331"/>
          </a:xfrm>
          <a:prstGeom prst="rect">
            <a:avLst/>
          </a:prstGeom>
          <a:solidFill>
            <a:srgbClr val="92D050"/>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bn-BD" sz="3600" b="1" dirty="0">
                <a:solidFill>
                  <a:schemeClr val="accent5">
                    <a:lumMod val="75000"/>
                  </a:schemeClr>
                </a:solidFill>
                <a:latin typeface="NikoshBAN" panose="02000000000000000000" pitchFamily="2" charset="0"/>
                <a:cs typeface="NikoshBAN" panose="02000000000000000000" pitchFamily="2" charset="0"/>
              </a:rPr>
              <a:t>মন্ত্র পাঠের মাধ্যমে যাদু</a:t>
            </a:r>
            <a:endParaRPr lang="en-US" sz="3600" b="1" dirty="0">
              <a:solidFill>
                <a:schemeClr val="accent5">
                  <a:lumMod val="75000"/>
                </a:schemeClr>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04509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7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1507</Words>
  <Application>Microsoft Office PowerPoint</Application>
  <PresentationFormat>Widescreen</PresentationFormat>
  <Paragraphs>82</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NikoshBAN</vt:lpstr>
      <vt:lpstr>NikoshLightBAN</vt:lpstr>
      <vt:lpstr>Vrinda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30</cp:revision>
  <dcterms:created xsi:type="dcterms:W3CDTF">2020-05-20T05:36:49Z</dcterms:created>
  <dcterms:modified xsi:type="dcterms:W3CDTF">2020-06-08T05:46:14Z</dcterms:modified>
</cp:coreProperties>
</file>