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8" r:id="rId2"/>
    <p:sldId id="260" r:id="rId3"/>
    <p:sldId id="259" r:id="rId4"/>
    <p:sldId id="256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1FDB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3814A-0574-4912-87C8-2FC66BBF3C36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816ABF-6045-45B7-82A1-A16F24B5A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16ABF-6045-45B7-82A1-A16F24B5A4F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6.pn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ff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1524000"/>
            <a:ext cx="1068049" cy="904875"/>
          </a:xfrm>
          <a:prstGeom prst="star7">
            <a:avLst/>
          </a:prstGeom>
        </p:spPr>
      </p:pic>
      <p:pic>
        <p:nvPicPr>
          <p:cNvPr id="3" name="Picture 2" descr="fff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1295400"/>
            <a:ext cx="1068049" cy="904875"/>
          </a:xfrm>
          <a:prstGeom prst="star7">
            <a:avLst/>
          </a:prstGeom>
        </p:spPr>
      </p:pic>
      <p:pic>
        <p:nvPicPr>
          <p:cNvPr id="4" name="Picture 3" descr="fff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2976562"/>
            <a:ext cx="1068049" cy="904875"/>
          </a:xfrm>
          <a:prstGeom prst="star7">
            <a:avLst/>
          </a:prstGeom>
        </p:spPr>
      </p:pic>
      <p:pic>
        <p:nvPicPr>
          <p:cNvPr id="5" name="Picture 4" descr="digital conte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50720" y="9448800"/>
            <a:ext cx="993280" cy="921543"/>
          </a:xfrm>
          <a:prstGeom prst="star6">
            <a:avLst/>
          </a:prstGeom>
        </p:spPr>
      </p:pic>
      <p:pic>
        <p:nvPicPr>
          <p:cNvPr id="6" name="Picture 5" descr="fff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5715000"/>
            <a:ext cx="1068049" cy="904875"/>
          </a:xfrm>
          <a:prstGeom prst="star7">
            <a:avLst/>
          </a:prstGeom>
        </p:spPr>
      </p:pic>
      <p:pic>
        <p:nvPicPr>
          <p:cNvPr id="7" name="Picture 6" descr="fff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5029200"/>
            <a:ext cx="1068049" cy="904875"/>
          </a:xfrm>
          <a:prstGeom prst="star7">
            <a:avLst/>
          </a:prstGeom>
        </p:spPr>
      </p:pic>
      <p:pic>
        <p:nvPicPr>
          <p:cNvPr id="8" name="Picture 7" descr="fff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2524125"/>
            <a:ext cx="1068049" cy="904875"/>
          </a:xfrm>
          <a:prstGeom prst="star7">
            <a:avLst/>
          </a:prstGeom>
        </p:spPr>
      </p:pic>
      <p:pic>
        <p:nvPicPr>
          <p:cNvPr id="9" name="Picture 8" descr="images (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9800" y="1752600"/>
            <a:ext cx="1528763" cy="1528763"/>
          </a:xfrm>
          <a:prstGeom prst="flowChartSort">
            <a:avLst/>
          </a:prstGeom>
        </p:spPr>
      </p:pic>
      <p:pic>
        <p:nvPicPr>
          <p:cNvPr id="10" name="Picture 9" descr="images (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1000" y="533400"/>
            <a:ext cx="1528763" cy="1528763"/>
          </a:xfrm>
          <a:prstGeom prst="flowChartSort">
            <a:avLst/>
          </a:prstGeom>
        </p:spPr>
      </p:pic>
      <p:pic>
        <p:nvPicPr>
          <p:cNvPr id="11" name="Picture 10" descr="images (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4600" y="1295400"/>
            <a:ext cx="1528763" cy="1528763"/>
          </a:xfrm>
          <a:prstGeom prst="flowChartSort">
            <a:avLst/>
          </a:prstGeom>
        </p:spPr>
      </p:pic>
      <p:pic>
        <p:nvPicPr>
          <p:cNvPr id="12" name="Picture 11" descr="images (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3124200"/>
            <a:ext cx="1528763" cy="1528763"/>
          </a:xfrm>
          <a:prstGeom prst="flowChartSort">
            <a:avLst/>
          </a:prstGeom>
        </p:spPr>
      </p:pic>
      <p:pic>
        <p:nvPicPr>
          <p:cNvPr id="13" name="Picture 12" descr="images (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200" y="5029200"/>
            <a:ext cx="1528763" cy="1528763"/>
          </a:xfrm>
          <a:prstGeom prst="flowChartSort">
            <a:avLst/>
          </a:prstGeom>
        </p:spPr>
      </p:pic>
      <p:pic>
        <p:nvPicPr>
          <p:cNvPr id="14" name="Picture 13" descr="images (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5329237"/>
            <a:ext cx="1528763" cy="1528763"/>
          </a:xfrm>
          <a:prstGeom prst="flowChartSort">
            <a:avLst/>
          </a:prstGeom>
        </p:spPr>
      </p:pic>
      <p:pic>
        <p:nvPicPr>
          <p:cNvPr id="15" name="Picture 14" descr="images (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2600" y="3657600"/>
            <a:ext cx="1528763" cy="1528763"/>
          </a:xfrm>
          <a:prstGeom prst="flowChartSor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191000" y="3429000"/>
            <a:ext cx="2531462" cy="1200329"/>
          </a:xfrm>
          <a:prstGeom prst="rect">
            <a:avLst/>
          </a:prstGeom>
          <a:solidFill>
            <a:srgbClr val="FF66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7" name="Picture 16" descr="fff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0" y="4648200"/>
            <a:ext cx="1068049" cy="904875"/>
          </a:xfrm>
          <a:prstGeom prst="star7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2316660" cy="6463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জোড়ায় কাজঃ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 (1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52400"/>
            <a:ext cx="5660999" cy="376713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2000" y="4343400"/>
            <a:ext cx="7620000" cy="1754326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smtClean="0">
                <a:latin typeface="Arial Unicode MS"/>
                <a:ea typeface="Arial Unicode MS"/>
                <a:cs typeface="Arial Unicode MS"/>
              </a:rPr>
              <a:t>10</a:t>
            </a:r>
            <a:r>
              <a:rPr lang="bn-BD" sz="36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sz="3600" dirty="0" smtClean="0">
                <a:latin typeface="NikoshBAN" pitchFamily="2" charset="0"/>
                <a:ea typeface="Arial Unicode MS"/>
                <a:cs typeface="NikoshBAN" pitchFamily="2" charset="0"/>
              </a:rPr>
              <a:t>সে</a:t>
            </a:r>
            <a:r>
              <a:rPr lang="en-US" sz="36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3600" dirty="0" smtClean="0">
                <a:latin typeface="NikoshBAN" pitchFamily="2" charset="0"/>
                <a:ea typeface="Arial Unicode MS"/>
                <a:cs typeface="NikoshBAN" pitchFamily="2" charset="0"/>
              </a:rPr>
              <a:t>মি </a:t>
            </a:r>
            <a:r>
              <a:rPr lang="en-US" sz="36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36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sz="3600" dirty="0" smtClean="0">
                <a:latin typeface="NikoshBAN" pitchFamily="2" charset="0"/>
                <a:ea typeface="Arial Unicode MS"/>
                <a:cs typeface="NikoshBAN" pitchFamily="2" charset="0"/>
              </a:rPr>
              <a:t>বাহু বিশিষ্ট  বর্গাকার ভূমির উপর  অবস্থিত  একটি পিরামিডের  উচ্চতা  </a:t>
            </a:r>
            <a:r>
              <a:rPr lang="en-US" sz="3600" dirty="0" smtClean="0">
                <a:latin typeface="Arial Unicode MS"/>
                <a:ea typeface="Arial Unicode MS"/>
                <a:cs typeface="Arial Unicode MS"/>
              </a:rPr>
              <a:t>12</a:t>
            </a:r>
            <a:r>
              <a:rPr lang="bn-BD" sz="3600" dirty="0" smtClean="0">
                <a:latin typeface="NikoshBAN" pitchFamily="2" charset="0"/>
                <a:ea typeface="Arial Unicode MS"/>
                <a:cs typeface="NikoshBAN" pitchFamily="2" charset="0"/>
              </a:rPr>
              <a:t> সে</a:t>
            </a:r>
            <a:r>
              <a:rPr lang="en-US" sz="36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3600" dirty="0" smtClean="0">
                <a:latin typeface="NikoshBAN" pitchFamily="2" charset="0"/>
                <a:ea typeface="Arial Unicode MS"/>
                <a:cs typeface="NikoshBAN" pitchFamily="2" charset="0"/>
              </a:rPr>
              <a:t>মি </a:t>
            </a:r>
            <a:r>
              <a:rPr lang="en-US" sz="36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3600" dirty="0" smtClean="0">
                <a:latin typeface="Arial Unicode MS"/>
                <a:ea typeface="Arial Unicode MS"/>
                <a:cs typeface="Arial Unicode MS"/>
              </a:rPr>
              <a:t> 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ইহার সমগ্রতলের ক্ষেত্রফল  ও আয়তন নির্ণয় কর।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1676400" cy="523220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মিলিয়ে নিইঃ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152400"/>
            <a:ext cx="6620933" cy="7239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914400"/>
            <a:ext cx="3897630" cy="381000"/>
          </a:xfrm>
          <a:prstGeom prst="rect">
            <a:avLst/>
          </a:prstGeom>
          <a:noFill/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1295400"/>
            <a:ext cx="699135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8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199" y="1905000"/>
            <a:ext cx="2907723" cy="438150"/>
          </a:xfrm>
          <a:prstGeom prst="rect">
            <a:avLst/>
          </a:prstGeom>
          <a:noFill/>
        </p:spPr>
      </p:pic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4800600" y="1828800"/>
            <a:ext cx="2209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NikoshBAN" pitchFamily="2" charset="0"/>
              </a:rPr>
              <a:t>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NikoshBAN" pitchFamily="2" charset="0"/>
              </a:rPr>
              <a:t>=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13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সে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মি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NikoshBAN" pitchFamily="2" charset="0"/>
              </a:rPr>
              <a:t>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।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41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2514600"/>
            <a:ext cx="7340600" cy="6477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44" name="Picture 1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3429000"/>
            <a:ext cx="4460558" cy="4000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47" name="Picture 1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2871" y="4191000"/>
            <a:ext cx="8078258" cy="6477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2530" grpId="0"/>
      <p:bldP spid="22531" grpId="0"/>
      <p:bldP spid="22533" grpId="0"/>
      <p:bldP spid="22534" grpId="0"/>
      <p:bldP spid="22536" grpId="0"/>
      <p:bldP spid="22537" grpId="0"/>
      <p:bldP spid="22540" grpId="0"/>
      <p:bldP spid="22542" grpId="0"/>
      <p:bldP spid="22543" grpId="0"/>
      <p:bldP spid="22545" grpId="0"/>
      <p:bldP spid="22546" grpId="0"/>
      <p:bldP spid="22548" grpId="0"/>
      <p:bldP spid="225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09600"/>
            <a:ext cx="2178802" cy="6463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দলগত কাজঃ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ownload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304800"/>
            <a:ext cx="4597544" cy="2819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3962400"/>
            <a:ext cx="8153401" cy="1754326"/>
          </a:xfrm>
          <a:prstGeom prst="rect">
            <a:avLst/>
          </a:prstGeom>
          <a:solidFill>
            <a:srgbClr val="F1FDB5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smtClean="0">
                <a:latin typeface="Arial Unicode MS"/>
                <a:ea typeface="Arial Unicode MS"/>
                <a:cs typeface="Arial Unicode MS"/>
              </a:rPr>
              <a:t>4</a:t>
            </a:r>
            <a:r>
              <a:rPr lang="bn-BD" sz="36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sz="3600" dirty="0" smtClean="0">
                <a:latin typeface="NikoshBAN" pitchFamily="2" charset="0"/>
                <a:ea typeface="Arial Unicode MS"/>
                <a:cs typeface="NikoshBAN" pitchFamily="2" charset="0"/>
              </a:rPr>
              <a:t>সে</a:t>
            </a:r>
            <a:r>
              <a:rPr lang="en-US" sz="36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3600" dirty="0" smtClean="0">
                <a:latin typeface="NikoshBAN" pitchFamily="2" charset="0"/>
                <a:ea typeface="Arial Unicode MS"/>
                <a:cs typeface="NikoshBAN" pitchFamily="2" charset="0"/>
              </a:rPr>
              <a:t>মি</a:t>
            </a:r>
            <a:r>
              <a:rPr lang="en-US" sz="36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3600" dirty="0" smtClean="0">
                <a:latin typeface="NikoshBAN" pitchFamily="2" charset="0"/>
                <a:ea typeface="Arial Unicode MS"/>
                <a:cs typeface="NikoshBAN" pitchFamily="2" charset="0"/>
              </a:rPr>
              <a:t>বাহু বিশিষ্ট  একটি সুষম ষড় ভুজাকৃতি প্রিজমের  উচ্চতা </a:t>
            </a:r>
            <a:r>
              <a:rPr lang="en-US" sz="3600" dirty="0" smtClean="0">
                <a:latin typeface="Arial Unicode MS"/>
                <a:ea typeface="Arial Unicode MS"/>
                <a:cs typeface="Arial Unicode MS"/>
              </a:rPr>
              <a:t>5</a:t>
            </a:r>
            <a:r>
              <a:rPr lang="bn-BD" sz="3600" dirty="0" smtClean="0">
                <a:latin typeface="NikoshBAN" pitchFamily="2" charset="0"/>
                <a:ea typeface="Arial Unicode MS"/>
                <a:cs typeface="NikoshBAN" pitchFamily="2" charset="0"/>
              </a:rPr>
              <a:t> সে</a:t>
            </a:r>
            <a:r>
              <a:rPr lang="en-US" sz="36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3600" dirty="0" smtClean="0">
                <a:latin typeface="NikoshBAN" pitchFamily="2" charset="0"/>
                <a:ea typeface="Arial Unicode MS"/>
                <a:cs typeface="NikoshBAN" pitchFamily="2" charset="0"/>
              </a:rPr>
              <a:t>মি</a:t>
            </a:r>
            <a:r>
              <a:rPr lang="en-US" sz="36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3600" dirty="0" smtClean="0">
                <a:latin typeface="Arial Unicode MS"/>
                <a:ea typeface="Arial Unicode MS"/>
                <a:cs typeface="Arial Unicode MS"/>
              </a:rPr>
              <a:t>।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ইহার সমগ্রতলের ক্ষেত্রফল  ও আয়তন নির্ণয় কর 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609600"/>
            <a:ext cx="1430200" cy="5847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মূল্যায়নঃ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1752600"/>
            <a:ext cx="2302233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ক ) প্রিজম ও পিরামিড  কী ?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2133600"/>
            <a:ext cx="47244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খ) সুষম প্রিজম ও বিষম প্রিজম কাকে বলে ?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গ ) প্রত্যেকে একটি করে সুষম ও একটি করে বিষম প্রিজম  আঁক।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685800"/>
            <a:ext cx="2362200" cy="19335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43000" y="2782669"/>
            <a:ext cx="5862502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ঘ) প্রিজমের মধ্য দিয়ে আলোক রশ্নি  নির্গমনের সময় যে বিভিন্ন  বর্ণে  বিশ্লিষ্ট  হয়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তাদের বাংলায় একত্রে কী বলে?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533400"/>
            <a:ext cx="1909497" cy="5847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বাড়ির কাজঃ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 (2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152400"/>
            <a:ext cx="3200400" cy="2129720"/>
          </a:xfrm>
          <a:prstGeom prst="rect">
            <a:avLst/>
          </a:prstGeom>
        </p:spPr>
      </p:pic>
      <p:pic>
        <p:nvPicPr>
          <p:cNvPr id="4" name="Picture 3" descr="images (20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5600" y="152400"/>
            <a:ext cx="2619375" cy="21240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3900" y="2971800"/>
            <a:ext cx="7696200" cy="1754326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smtClean="0">
                <a:latin typeface="Arial Unicode MS"/>
                <a:ea typeface="Arial Unicode MS"/>
                <a:cs typeface="Arial Unicode MS"/>
              </a:rPr>
              <a:t>6</a:t>
            </a:r>
            <a:r>
              <a:rPr lang="bn-BD" sz="36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sz="3600" dirty="0" smtClean="0">
                <a:latin typeface="NikoshBAN" pitchFamily="2" charset="0"/>
                <a:ea typeface="Arial Unicode MS"/>
                <a:cs typeface="NikoshBAN" pitchFamily="2" charset="0"/>
              </a:rPr>
              <a:t>সে</a:t>
            </a:r>
            <a:r>
              <a:rPr lang="en-US" sz="36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3600" dirty="0" smtClean="0">
                <a:latin typeface="NikoshBAN" pitchFamily="2" charset="0"/>
                <a:ea typeface="Arial Unicode MS"/>
                <a:cs typeface="NikoshBAN" pitchFamily="2" charset="0"/>
              </a:rPr>
              <a:t>মি </a:t>
            </a:r>
            <a:r>
              <a:rPr lang="en-US" sz="36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36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sz="3600" dirty="0" smtClean="0">
                <a:latin typeface="NikoshBAN" pitchFamily="2" charset="0"/>
                <a:ea typeface="Arial Unicode MS"/>
                <a:cs typeface="NikoshBAN" pitchFamily="2" charset="0"/>
              </a:rPr>
              <a:t>বাহু বিশিষ্ট  সুষম ষড়ভুজের উপর অবস্থিত একটি পিরামিডের উচ্চতা </a:t>
            </a:r>
            <a:r>
              <a:rPr lang="en-US" sz="3600" dirty="0" smtClean="0">
                <a:latin typeface="Arial Unicode MS"/>
                <a:ea typeface="Arial Unicode MS"/>
                <a:cs typeface="Arial Unicode MS"/>
              </a:rPr>
              <a:t>10</a:t>
            </a:r>
            <a:r>
              <a:rPr lang="bn-BD" sz="3600" dirty="0" smtClean="0">
                <a:latin typeface="NikoshBAN" pitchFamily="2" charset="0"/>
                <a:ea typeface="Arial Unicode MS"/>
                <a:cs typeface="NikoshBAN" pitchFamily="2" charset="0"/>
              </a:rPr>
              <a:t> সে</a:t>
            </a:r>
            <a:r>
              <a:rPr lang="en-US" sz="36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3600" dirty="0" smtClean="0">
                <a:latin typeface="NikoshBAN" pitchFamily="2" charset="0"/>
                <a:ea typeface="Arial Unicode MS"/>
                <a:cs typeface="NikoshBAN" pitchFamily="2" charset="0"/>
              </a:rPr>
              <a:t>মি </a:t>
            </a:r>
            <a:r>
              <a:rPr lang="en-US" sz="36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3600" dirty="0" smtClean="0">
                <a:latin typeface="NikoshBAN" pitchFamily="2" charset="0"/>
                <a:ea typeface="Arial Unicode MS"/>
                <a:cs typeface="NikoshBAN" pitchFamily="2" charset="0"/>
              </a:rPr>
              <a:t> । </a:t>
            </a:r>
          </a:p>
          <a:p>
            <a:r>
              <a:rPr lang="bn-BD" sz="3600" dirty="0" smtClean="0">
                <a:latin typeface="NikoshBAN" pitchFamily="2" charset="0"/>
                <a:ea typeface="Arial Unicode MS"/>
                <a:cs typeface="NikoshBAN" pitchFamily="2" charset="0"/>
              </a:rPr>
              <a:t>ইহার সমগ্রতলের ক্ষেত্রফল  ও আয়তন নির্ণয়  কর 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5657671"/>
            <a:ext cx="6324600" cy="1200329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 ধন্যবাদ 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228600"/>
            <a:ext cx="6324600" cy="1200329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 ধন্যবাদ 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81800" y="240804"/>
            <a:ext cx="1371600" cy="6617196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ধন্যবাদ 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240804"/>
            <a:ext cx="1219200" cy="6617196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ধন্যবাদ 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5657671"/>
            <a:ext cx="6324600" cy="1200329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 ধন্যবাদ 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228600"/>
            <a:ext cx="6324600" cy="1200329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 ধন্যবাদ 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1800" y="240804"/>
            <a:ext cx="1371600" cy="6617196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ধন্যবাদ 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240804"/>
            <a:ext cx="1219200" cy="6617196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ধন্যবাদ 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images (2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199" y="1371599"/>
            <a:ext cx="4419601" cy="42672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233363"/>
            <a:ext cx="8229600" cy="1143000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পরিচিতি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228600" y="1493838"/>
            <a:ext cx="4040188" cy="6397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          শিক্ষক পরিচিতি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4" name="Text Placeholder 4"/>
          <p:cNvSpPr txBox="1">
            <a:spLocks/>
          </p:cNvSpPr>
          <p:nvPr/>
        </p:nvSpPr>
        <p:spPr>
          <a:xfrm>
            <a:off x="4416425" y="1493838"/>
            <a:ext cx="4041775" cy="6397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         পাঠ পরিচিতি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4416425" y="2133600"/>
            <a:ext cx="4041775" cy="39512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দশম </a:t>
            </a: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শ্রেণি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বিষয়ঃ উচ্চতর গণিত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অধ্যায়ঃ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 Unicode MS"/>
                <a:ea typeface="Arial Unicode MS"/>
                <a:cs typeface="Arial Unicode MS"/>
              </a:rPr>
              <a:t>(</a:t>
            </a: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 Unicode MS"/>
                <a:ea typeface="Arial Unicode MS"/>
                <a:cs typeface="Arial Unicode MS"/>
              </a:rPr>
              <a:t>১৩</a:t>
            </a:r>
            <a:r>
              <a:rPr kumimoji="0" lang="bn-BD" sz="28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 Unicode MS"/>
                <a:ea typeface="Arial Unicode MS"/>
                <a:cs typeface="Arial Unicode M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 Unicode MS"/>
                <a:ea typeface="Arial Unicode MS"/>
                <a:cs typeface="Arial Unicode MS"/>
              </a:rPr>
              <a:t>)</a:t>
            </a:r>
            <a:endParaRPr kumimoji="0" lang="bn-BD" sz="28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ial Unicode MS"/>
              <a:ea typeface="Arial Unicode MS"/>
              <a:cs typeface="Arial Unicode M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আজকের পাঠঃ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প্রিজম ও পিরামিড </a:t>
            </a:r>
            <a:r>
              <a:rPr kumimoji="0" lang="bn-BD" sz="28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সময়ঃ ৪০ মিনিট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তাং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6" name="Content Placeholder 7"/>
          <p:cNvSpPr txBox="1">
            <a:spLocks/>
          </p:cNvSpPr>
          <p:nvPr/>
        </p:nvSpPr>
        <p:spPr>
          <a:xfrm>
            <a:off x="228600" y="2133600"/>
            <a:ext cx="4040188" cy="39512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মোঃ আবুল হাসেম মিয়া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সিনিয়র শিক্ষক, শ্যামপুর বহুমূখী হাই স্কুল অ্যান্ড কলেজ, ঢাকা।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মোবাইল নং ০১৯৪৪২৯৯১৪৭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pic>
        <p:nvPicPr>
          <p:cNvPr id="7" name="Picture 6" descr="Pictur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4149725"/>
            <a:ext cx="1828800" cy="1828800"/>
          </a:xfrm>
          <a:prstGeom prst="flowChartOr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1938042" cy="646331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শিখনফলঃ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219200"/>
            <a:ext cx="7772399" cy="2246769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 -------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ক) প্রিজম ও পিরামিড  কী তা বলতে  পারবে ।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খ) প্রিজম ও পিরামিড সংক্রান্ত বিভিন্ন সূত্র  গঠন করতে পারবে।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গ)  সূত্র প্রয়োগ করে প্রিজম ও পিরামিড সংক্রান্ত  বিভিন্ন গাণিতিক সমস্যা সমাধান  করতে পারবে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228600"/>
            <a:ext cx="2362200" cy="1933575"/>
          </a:xfrm>
          <a:prstGeom prst="rect">
            <a:avLst/>
          </a:prstGeom>
        </p:spPr>
      </p:pic>
      <p:pic>
        <p:nvPicPr>
          <p:cNvPr id="3" name="Picture 2" descr="downloa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9343" y="2133600"/>
            <a:ext cx="1865313" cy="2238375"/>
          </a:xfrm>
          <a:prstGeom prst="rect">
            <a:avLst/>
          </a:prstGeom>
        </p:spPr>
      </p:pic>
      <p:pic>
        <p:nvPicPr>
          <p:cNvPr id="6" name="Picture 5" descr="downloa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0" y="457200"/>
            <a:ext cx="2524125" cy="1809750"/>
          </a:xfrm>
          <a:prstGeom prst="rect">
            <a:avLst/>
          </a:prstGeom>
        </p:spPr>
      </p:pic>
      <p:pic>
        <p:nvPicPr>
          <p:cNvPr id="7" name="Picture 6" descr="main-qimg-8a9dfd10ed03aad04c92de1adf22b54a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027714"/>
            <a:ext cx="3886200" cy="222068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3400" y="381000"/>
            <a:ext cx="1752403" cy="6463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লক্ষ্য করঃ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1" y="1371600"/>
            <a:ext cx="2667000" cy="107721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ছবিতে আমরা  কী দেখতে পাচ্ছি?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2782669"/>
            <a:ext cx="2819400" cy="646331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প্রিজম ও পিরামিড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images (4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29200" y="4572000"/>
            <a:ext cx="3537857" cy="1981200"/>
          </a:xfrm>
          <a:prstGeom prst="rect">
            <a:avLst/>
          </a:prstGeom>
        </p:spPr>
      </p:pic>
      <p:pic>
        <p:nvPicPr>
          <p:cNvPr id="12" name="Picture 11" descr="download (10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95257" y="2514600"/>
            <a:ext cx="3401786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914400"/>
            <a:ext cx="3752950" cy="6463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আমাদের আজকের পাঠঃ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500" y="2362200"/>
            <a:ext cx="3429000" cy="2628960"/>
          </a:xfrm>
          <a:prstGeom prst="diamond">
            <a:avLst/>
          </a:prstGeom>
          <a:solidFill>
            <a:srgbClr val="FF99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প্রিজম ও পিরামিড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09600"/>
            <a:ext cx="1345240" cy="646331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প্রিজমঃ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 (1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1337" y="381000"/>
            <a:ext cx="2981325" cy="13906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" y="1828800"/>
            <a:ext cx="8077200" cy="83099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যে ঘন বস্তুর দুইপ্রান্ত সর্বসম ও সমান্তরাল বহু ভুজ দ্বারা আবদ্ধ  এবং অন্যান্য তল গুলো  সামান্তরিক </a:t>
            </a:r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তাকে প্রিজম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বলে। চিত্রে দুই টি প্রিজম দেখানো হলো।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2774079"/>
            <a:ext cx="1600200" cy="130984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2828835"/>
            <a:ext cx="4876800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কাঁচের তৈরি খাড়া ত্রিভুজাকার  প্রিজম আলোক রশ্নির বিচ্ছুরণের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জন্যব্যবহার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করা হয়।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বিচ্ছুরিত বর্ণ গুলিকে একত্রে “বেনীআসহকলা “ বলা হয়।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4114800"/>
            <a:ext cx="7648575" cy="4191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1" y="4684386"/>
            <a:ext cx="5486400" cy="4591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5306548"/>
            <a:ext cx="6858000" cy="598952"/>
          </a:xfrm>
          <a:prstGeom prst="rect">
            <a:avLst/>
          </a:prstGeom>
          <a:solidFill>
            <a:srgbClr val="FF99FF"/>
          </a:solidFill>
        </p:spPr>
      </p:pic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7544" y="6096000"/>
            <a:ext cx="8428911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সুষম প্রিজমঃভূমি সুষম হলে তাকে সুষম প্রিজম বলে । আর ভূমি সুষম না হলে তাকে  বিষম  প্রিজম বলে 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1026" grpId="0"/>
      <p:bldP spid="1027" grpId="0"/>
      <p:bldP spid="1029" grpId="0"/>
      <p:bldP spid="1030" grpId="0"/>
      <p:bldP spid="1032" grpId="0"/>
      <p:bldP spid="1033" grpId="0"/>
      <p:bldP spid="1035" grpId="0"/>
      <p:bldP spid="1036" grpId="0"/>
      <p:bldP spid="1038" grpId="0"/>
      <p:bldP spid="1039" grpId="0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2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533400"/>
            <a:ext cx="4572000" cy="2317750"/>
          </a:xfrm>
          <a:prstGeom prst="rect">
            <a:avLst/>
          </a:prstGeom>
        </p:spPr>
      </p:pic>
      <p:pic>
        <p:nvPicPr>
          <p:cNvPr id="5" name="Picture 4" descr="images (3)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1" y="533400"/>
            <a:ext cx="1869250" cy="19716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28800" y="2209800"/>
            <a:ext cx="533400" cy="3693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ভূমি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5000" y="152400"/>
            <a:ext cx="518091" cy="3693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শীর্ষ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05300" y="2286000"/>
            <a:ext cx="533400" cy="3693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ভূমি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152400"/>
            <a:ext cx="518091" cy="3693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শীর্ষ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77000" y="1905000"/>
            <a:ext cx="533400" cy="3693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ভূমি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53200" y="152400"/>
            <a:ext cx="518091" cy="3693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শীর্ষ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2895600"/>
            <a:ext cx="8534400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পিরামিডঃ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বহুভূজের  উপর অবস্থিত যে ঘনবস্তুর  একটি শীর্ষ বিন্দু থাকে এবং যার পার্শ্বতল গুলোর প্রত্যেকটি  ত্রিভুজাকার তাকে  পিরামিড  বলে 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" y="3962400"/>
            <a:ext cx="78486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পিরামিডের সমগ্রতলের ক্ষেত্রফল =ভূমির ক্ষেত্রফল + পার্শ্বতল  গুলোর ক্ষেত্রফল ।কিন্তু পার্শ্বতল গুলো সর্বসম ত্রিভুজ হলে,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-190500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4724400"/>
            <a:ext cx="6477000" cy="54100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5334000"/>
            <a:ext cx="6909435" cy="3429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7162800" y="5029200"/>
          <a:ext cx="1788160" cy="698500"/>
        </p:xfrm>
        <a:graphic>
          <a:graphicData uri="http://schemas.openxmlformats.org/presentationml/2006/ole">
            <p:oleObj spid="_x0000_s1031" name="Equation" r:id="rId7" imgW="812520" imgH="317160" progId="Equation.3">
              <p:embed/>
            </p:oleObj>
          </a:graphicData>
        </a:graphic>
      </p:graphicFrame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99" y="5791200"/>
            <a:ext cx="4876800" cy="685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026" grpId="0"/>
      <p:bldP spid="1027" grpId="0"/>
      <p:bldP spid="1029" grpId="0"/>
      <p:bldP spid="1030" grpId="0"/>
      <p:bldP spid="1033" grpId="0"/>
      <p:bldP spid="10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85800"/>
            <a:ext cx="2050561" cy="6463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একক কাজঃ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 (1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4590" y="70278"/>
            <a:ext cx="4360210" cy="290152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7700" y="3429000"/>
            <a:ext cx="7848600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একটি ত্রিভুজাকার  প্রিজমের ভূমির বাহু গুলোর দৈর্ঘ্য যথাক্রমে 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3,4</a:t>
            </a:r>
            <a:r>
              <a:rPr lang="bn-BD" sz="32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sz="3200" dirty="0" smtClean="0">
                <a:latin typeface="NikoshBAN" pitchFamily="2" charset="0"/>
                <a:ea typeface="Arial Unicode MS"/>
                <a:cs typeface="NikoshBAN" pitchFamily="2" charset="0"/>
              </a:rPr>
              <a:t>ও 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5</a:t>
            </a:r>
            <a:r>
              <a:rPr lang="bn-BD" sz="3200" dirty="0" smtClean="0">
                <a:latin typeface="NikoshBAN" pitchFamily="2" charset="0"/>
                <a:ea typeface="Arial Unicode MS"/>
                <a:cs typeface="NikoshBAN" pitchFamily="2" charset="0"/>
              </a:rPr>
              <a:t> সে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3200" dirty="0" smtClean="0">
                <a:latin typeface="NikoshBAN" pitchFamily="2" charset="0"/>
                <a:ea typeface="Arial Unicode MS"/>
                <a:cs typeface="NikoshBAN" pitchFamily="2" charset="0"/>
              </a:rPr>
              <a:t>মি 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32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sz="3200" dirty="0" smtClean="0">
                <a:latin typeface="NikoshBAN" pitchFamily="2" charset="0"/>
                <a:ea typeface="Arial Unicode MS"/>
                <a:cs typeface="NikoshBAN" pitchFamily="2" charset="0"/>
              </a:rPr>
              <a:t>এবং উচ্চতা  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8</a:t>
            </a:r>
            <a:r>
              <a:rPr lang="bn-BD" sz="3200" dirty="0" smtClean="0">
                <a:latin typeface="NikoshBAN" pitchFamily="2" charset="0"/>
                <a:ea typeface="Arial Unicode MS"/>
                <a:cs typeface="NikoshBAN" pitchFamily="2" charset="0"/>
              </a:rPr>
              <a:t> সে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3200" dirty="0" smtClean="0">
                <a:latin typeface="NikoshBAN" pitchFamily="2" charset="0"/>
                <a:ea typeface="Arial Unicode MS"/>
                <a:cs typeface="NikoshBAN" pitchFamily="2" charset="0"/>
              </a:rPr>
              <a:t>মি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3200" dirty="0" smtClean="0">
                <a:latin typeface="Arial Unicode MS"/>
                <a:ea typeface="Arial Unicode MS"/>
                <a:cs typeface="Arial Unicode MS"/>
              </a:rPr>
              <a:t>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ইহার সমগ্রতলের ক্ষেত্রফল ও আয়তন নির্ণয় কর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1955985" cy="584775"/>
          </a:xfrm>
          <a:prstGeom prst="rect">
            <a:avLst/>
          </a:prstGeom>
          <a:solidFill>
            <a:srgbClr val="F1FDB5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মিলিয়ে নিইঃ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066800"/>
            <a:ext cx="69342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প্রিজমের ভূমির  বাহুগুলোর  দৈর্ঘ্য যথাক্রমে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0" y="1066800"/>
            <a:ext cx="2170787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3,4</a:t>
            </a:r>
            <a:r>
              <a:rPr lang="bn-BD" sz="24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ও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5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 সে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মি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2400" dirty="0" smtClean="0">
                <a:latin typeface="Arial Unicode MS"/>
                <a:ea typeface="Arial Unicode MS"/>
                <a:cs typeface="Arial Unicode MS"/>
              </a:rPr>
              <a:t> । </a:t>
            </a:r>
          </a:p>
          <a:p>
            <a:endParaRPr lang="en-US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050" y="1752600"/>
            <a:ext cx="8979899" cy="533401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1" y="2438400"/>
            <a:ext cx="7162800" cy="4127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0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3124200"/>
            <a:ext cx="7379970" cy="495300"/>
          </a:xfrm>
          <a:prstGeom prst="rect">
            <a:avLst/>
          </a:prstGeom>
          <a:noFill/>
        </p:spPr>
      </p:pic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467600" y="2286000"/>
            <a:ext cx="11528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(Ans.)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20482" grpId="0"/>
      <p:bldP spid="20483" grpId="0"/>
      <p:bldP spid="20485" grpId="0"/>
      <p:bldP spid="20486" grpId="0"/>
      <p:bldP spid="20488" grpId="0"/>
      <p:bldP spid="20489" grpId="0"/>
      <p:bldP spid="20491" grpId="0"/>
      <p:bldP spid="20492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441</Words>
  <Application>Microsoft Office PowerPoint</Application>
  <PresentationFormat>On-screen Show (4:3)</PresentationFormat>
  <Paragraphs>69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67</cp:revision>
  <dcterms:created xsi:type="dcterms:W3CDTF">2006-08-16T00:00:00Z</dcterms:created>
  <dcterms:modified xsi:type="dcterms:W3CDTF">2020-06-08T09:30:51Z</dcterms:modified>
</cp:coreProperties>
</file>