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78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D0DB3"/>
    <a:srgbClr val="00CC00"/>
    <a:srgbClr val="0E5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715D-CACE-41F0-8AE5-0B2F7766A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76C13-6532-456F-B52F-446BCC223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11F4F-9224-4C53-BAAC-18B0D296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28FD-97C9-48BF-B8FC-8DE76B47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BBBD2-6CE0-4668-8288-C3E3974A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98CB-0D61-45DC-AEAF-5B3BDF43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B0ABB-3D16-462D-BAC5-AD7C587FA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09EA-04D9-44D6-AE84-37EC3ED8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A95BC-6046-4D68-BC84-1EDA1F05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0062A-5AF5-41E9-B11E-95E8C8F6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1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7D500-63F7-48B4-8BBF-3018A36FF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FA1AF-74CB-4C44-913B-B55BE55BB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988C-460B-4BC1-BE26-EE9C77A8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7BD6E-0FC8-4DD4-845E-7FCA4B1F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4B01D-34BE-42AA-883E-905E428F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AF8F-3960-4640-9478-9BAE002D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51B9-3B45-49A8-8CEB-4E2A1520F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C8624-85AA-4891-AD90-F08A1E65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F7920-B8CB-4472-9E08-F5A9219B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DABA-FE0B-4543-8680-2A374A25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5175-74A3-47A8-AC8D-42167701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4E664-7766-418E-B17B-E8D0056C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366C3-5EF8-4E7B-8620-68E2340B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8A019-952B-4DA9-81B4-AE27E7A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0458-2A0E-4299-84B3-708C47FB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2F56-DA86-40D3-9537-AB59131E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37AE6-1318-4DEA-8E16-77B5A50B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7262C-27D8-4E6B-839F-D0C84CE49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6B1E0-50D5-401B-BE48-5035980D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639C-CE7D-4EDA-8911-9F6F739D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4320-BDEE-4BC3-9C1F-A7FCA6FA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0FC1-18FE-40C2-9565-F8F7D7C6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308C7-A2A4-4ED8-9436-D8181CDA5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AE790-7484-42AB-A6A8-B0B70E4C7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9A41B-696E-4925-B12F-9883671F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E68A0-912E-4590-A100-FFCB2D8BA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7C380-A5C3-40B4-8862-3679CDDC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95009-30D6-4CC2-A7F3-5F2E0F1E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E0D38-1DB4-44C4-8F72-0FC5E2C6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2DDA-1027-41DC-9CC8-24696371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9220B-1091-4678-8FA9-D5369591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F065D-713E-41C1-9499-B850BB33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527FC-62F8-44AB-8F6B-116D55D2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BC9E0-0180-4C84-8EA8-BDDA9BDF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93C2E-E414-4FD8-8CC8-8505EA6B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7A1E1-BEA7-4193-AADA-7554A4E3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42CD-6E75-40A7-B6C6-C7D40245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1405-7DBA-4518-A4DB-95CAA13F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7801B-E426-4A76-8232-61E06FC8F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F3999-EDAB-408B-90D4-0CA45C38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F4F67-DB2F-44DB-AAF7-7F1EBC06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528DE-DB94-471D-95A3-1C8FBFEF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59DD-2173-412A-BE15-5F61BB25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C46A9-7D8D-42B1-AA84-9B0642701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DA3FC-7A06-4515-9948-6BF35941B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0F7FE-6717-476C-BDEE-350CDC89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FD952-2B8C-4290-9788-4AA34755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93C1-E0F8-4419-B38B-657FCEA2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A750C-EF49-448C-AFB5-95496F0A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A5DE7-27E8-4C85-9A92-30B505C96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9614-4E62-4AA0-B4BF-B256BB5D3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09FE-2D2C-4113-B333-6E36F173191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D1D6A-3147-4D58-AF64-D66720592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4B82D-6D3D-4C02-9CA7-01144FC94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E97D2-0A71-4621-B26E-2B3E86B4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CD41E-24CF-4BE1-8A65-24DF0834D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19212-3DFA-4C4F-B4D5-5A34DD4AC84B}"/>
              </a:ext>
            </a:extLst>
          </p:cNvPr>
          <p:cNvSpPr txBox="1"/>
          <p:nvPr/>
        </p:nvSpPr>
        <p:spPr>
          <a:xfrm>
            <a:off x="5715000" y="248218"/>
            <a:ext cx="386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</a:p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কে</a:t>
            </a:r>
          </a:p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শুভেচ্ছা            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DB9CF-AD77-4C67-909F-ADD5F072B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45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61634-34F5-4D56-853D-E6ED9C90C7BD}"/>
              </a:ext>
            </a:extLst>
          </p:cNvPr>
          <p:cNvSpPr txBox="1"/>
          <p:nvPr/>
        </p:nvSpPr>
        <p:spPr>
          <a:xfrm>
            <a:off x="203200" y="5053439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দারিদ্রতার কারণে অনেক শিশু ইটের ভাটায় কাজ করে।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9FE8F-4F34-4CCA-BF00-E2971D11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20132"/>
            <a:ext cx="83820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835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80E74-B03E-48E4-84CD-E3D38B508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078D9C-3D4C-465B-9F03-45F29C02EF74}"/>
              </a:ext>
            </a:extLst>
          </p:cNvPr>
          <p:cNvSpPr txBox="1"/>
          <p:nvPr/>
        </p:nvSpPr>
        <p:spPr>
          <a:xfrm>
            <a:off x="228600" y="4809342"/>
            <a:ext cx="1070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সামর্থ্য না থাকার কারণে ১০ বছরের কম বয়সী শিশুরা দোকানে কাজ করছে।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B3EF6-391C-4133-8E10-74BEFF95D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60730"/>
            <a:ext cx="8394700" cy="4193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0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7AF96-1528-4356-8011-D9C5F05B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11849100" cy="664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D0DB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88D6DA-75A3-4378-AEE5-719B6C6C6121}"/>
              </a:ext>
            </a:extLst>
          </p:cNvPr>
          <p:cNvSpPr txBox="1"/>
          <p:nvPr/>
        </p:nvSpPr>
        <p:spPr>
          <a:xfrm>
            <a:off x="7416800" y="964078"/>
            <a:ext cx="4533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সমাজের অনেক শিশু আর্থিক সংগতি না থাকার কারণে কলকারখানায় কাজ করে।যদিও বাংলাদেশে ১৮বছরের কম বয়সী- শিশু শ্রম বেয়াইনী।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9BC83-D352-48A0-99B3-835CD777C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193800"/>
            <a:ext cx="4965700" cy="469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67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80D4B-1F33-463B-8855-0C9DF4D64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9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6635C-FAA4-4659-AE8D-241F6FA9036F}"/>
              </a:ext>
            </a:extLst>
          </p:cNvPr>
          <p:cNvSpPr txBox="1"/>
          <p:nvPr/>
        </p:nvSpPr>
        <p:spPr>
          <a:xfrm>
            <a:off x="1549400" y="5702300"/>
            <a:ext cx="8801100" cy="646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সামর্থ্য না থাকায় শহরের অনেক শিশু গৃহহীন।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86877-D9CA-466F-8B2C-C9B51E57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509369"/>
            <a:ext cx="9372600" cy="4665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40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5DFED-39A6-4E5D-BEC1-D37A0B78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0160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A4061-7C59-406B-900D-56977BBA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01600"/>
            <a:ext cx="7124700" cy="396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E598D9-907B-4F8E-83B4-6E74BD9E1BE5}"/>
              </a:ext>
            </a:extLst>
          </p:cNvPr>
          <p:cNvSpPr txBox="1"/>
          <p:nvPr/>
        </p:nvSpPr>
        <p:spPr>
          <a:xfrm>
            <a:off x="301625" y="4227721"/>
            <a:ext cx="1073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সময় সামান্য কারণে বা বিনাকারণে শিশুদের শারীরিক নির্যাতন করা হয়,তাদের মানবাধিকার লঙ্ঘিত হয়।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1FA01-66C1-4536-97FE-E90A31A6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04"/>
            <a:ext cx="12192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CA117-447B-4DAD-8C55-59AA7070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524000"/>
            <a:ext cx="9080500" cy="46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A1618-B7BB-4EB4-805A-FE2386A0F2A9}"/>
              </a:ext>
            </a:extLst>
          </p:cNvPr>
          <p:cNvSpPr txBox="1"/>
          <p:nvPr/>
        </p:nvSpPr>
        <p:spPr>
          <a:xfrm>
            <a:off x="1644654" y="338633"/>
            <a:ext cx="923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সময় শিশুদের বিদেশে পাচার করে দেওয়া হয়,এটি মানবাধিকার বিরোধী কাজ।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0D2E0-9689-4BAC-9C91-E477D6133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23438-674C-4132-AC72-3A235FA8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552536"/>
            <a:ext cx="5511800" cy="5380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C96E3-F8E8-4FF3-9413-F1489BBCB737}"/>
              </a:ext>
            </a:extLst>
          </p:cNvPr>
          <p:cNvSpPr txBox="1"/>
          <p:nvPr/>
        </p:nvSpPr>
        <p:spPr>
          <a:xfrm>
            <a:off x="188795" y="1559405"/>
            <a:ext cx="566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53F83-72E8-4541-BAF0-0AA6988AE49F}"/>
              </a:ext>
            </a:extLst>
          </p:cNvPr>
          <p:cNvSpPr txBox="1"/>
          <p:nvPr/>
        </p:nvSpPr>
        <p:spPr>
          <a:xfrm rot="20217151">
            <a:off x="4527864" y="2159570"/>
            <a:ext cx="707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 পাঠটি পড়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4E67D-2A9E-44F9-B9CD-0FE48341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F60ED-6242-4341-9355-03D95CBAB68F}"/>
              </a:ext>
            </a:extLst>
          </p:cNvPr>
          <p:cNvSpPr txBox="1"/>
          <p:nvPr/>
        </p:nvSpPr>
        <p:spPr>
          <a:xfrm>
            <a:off x="3898900" y="342900"/>
            <a:ext cx="35179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330B5-ADAF-4B2D-990B-A950BD04BF34}"/>
              </a:ext>
            </a:extLst>
          </p:cNvPr>
          <p:cNvSpPr txBox="1"/>
          <p:nvPr/>
        </p:nvSpPr>
        <p:spPr>
          <a:xfrm>
            <a:off x="285750" y="1701463"/>
            <a:ext cx="722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মানবাধিকার লঙ্ঘিত হয় এমন একটি উদাহরণ লেখ।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653AB-9AEB-45BA-917F-0F50657C8D5B}"/>
              </a:ext>
            </a:extLst>
          </p:cNvPr>
          <p:cNvSpPr txBox="1"/>
          <p:nvPr/>
        </p:nvSpPr>
        <p:spPr>
          <a:xfrm>
            <a:off x="314325" y="2305973"/>
            <a:ext cx="106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D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উত্তরঃশিশুদের মানবাধিকার লঙ্ঘিত হয় এমন একটি উদাহরণ হলো-শিশু পাচার</a:t>
            </a:r>
            <a:endParaRPr lang="en-US" sz="2800" b="1" dirty="0">
              <a:solidFill>
                <a:srgbClr val="0D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879C0-7FDB-4166-9CB3-3717FA2A9AB2}"/>
              </a:ext>
            </a:extLst>
          </p:cNvPr>
          <p:cNvSpPr txBox="1"/>
          <p:nvPr/>
        </p:nvSpPr>
        <p:spPr>
          <a:xfrm>
            <a:off x="285750" y="2910483"/>
            <a:ext cx="106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শিশুশ্রমের বয়সসীমা কত?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4DC7E-E919-4AED-9CDC-FF2ED8A44FB3}"/>
              </a:ext>
            </a:extLst>
          </p:cNvPr>
          <p:cNvSpPr txBox="1"/>
          <p:nvPr/>
        </p:nvSpPr>
        <p:spPr>
          <a:xfrm>
            <a:off x="314325" y="3454256"/>
            <a:ext cx="106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উত্তরঃবাংলাদেশে শিশুশ্রমের বয়সসীমা ১৮ বছরের কম ।</a:t>
            </a:r>
            <a:endParaRPr lang="en-US" sz="28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F62B2-1A5C-4FA7-87B3-3A3F2B051EDA}"/>
              </a:ext>
            </a:extLst>
          </p:cNvPr>
          <p:cNvSpPr txBox="1"/>
          <p:nvPr/>
        </p:nvSpPr>
        <p:spPr>
          <a:xfrm>
            <a:off x="314325" y="4269046"/>
            <a:ext cx="106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লঙ্ঘন কোন ধরনের কাজ?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B7A88-470D-4FE5-804C-3B355400CDCE}"/>
              </a:ext>
            </a:extLst>
          </p:cNvPr>
          <p:cNvSpPr txBox="1"/>
          <p:nvPr/>
        </p:nvSpPr>
        <p:spPr>
          <a:xfrm>
            <a:off x="314325" y="4917082"/>
            <a:ext cx="106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উত্তরঃমানবাধিকার লঙ্ঘন একটি ঘৃণ্য কাজ?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0FA8F0-3878-4372-87DB-A0162EDC5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114300"/>
            <a:ext cx="2933700" cy="27961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97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1BD4D-4E1B-4084-95E3-223A2B12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8B661-455D-4DB6-B513-866BA0852BBD}"/>
              </a:ext>
            </a:extLst>
          </p:cNvPr>
          <p:cNvSpPr txBox="1"/>
          <p:nvPr/>
        </p:nvSpPr>
        <p:spPr>
          <a:xfrm>
            <a:off x="2374900" y="-88531"/>
            <a:ext cx="664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21EB2D-E588-480C-8857-846D9AEF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28609"/>
              </p:ext>
            </p:extLst>
          </p:nvPr>
        </p:nvGraphicFramePr>
        <p:xfrm>
          <a:off x="384672" y="2009720"/>
          <a:ext cx="10464801" cy="45716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88267">
                  <a:extLst>
                    <a:ext uri="{9D8B030D-6E8A-4147-A177-3AD203B41FA5}">
                      <a16:colId xmlns:a16="http://schemas.microsoft.com/office/drawing/2014/main" val="2084201983"/>
                    </a:ext>
                  </a:extLst>
                </a:gridCol>
                <a:gridCol w="3488267">
                  <a:extLst>
                    <a:ext uri="{9D8B030D-6E8A-4147-A177-3AD203B41FA5}">
                      <a16:colId xmlns:a16="http://schemas.microsoft.com/office/drawing/2014/main" val="110316822"/>
                    </a:ext>
                  </a:extLst>
                </a:gridCol>
                <a:gridCol w="3488267">
                  <a:extLst>
                    <a:ext uri="{9D8B030D-6E8A-4147-A177-3AD203B41FA5}">
                      <a16:colId xmlns:a16="http://schemas.microsoft.com/office/drawing/2014/main" val="1587061157"/>
                    </a:ext>
                  </a:extLst>
                </a:gridCol>
              </a:tblGrid>
              <a:tr h="21396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33374"/>
                  </a:ext>
                </a:extLst>
              </a:tr>
              <a:tr h="2432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21472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FEE4DBB5-7CBC-46F4-82B1-CC9C1A87AEDF}"/>
              </a:ext>
            </a:extLst>
          </p:cNvPr>
          <p:cNvGrpSpPr/>
          <p:nvPr/>
        </p:nvGrpSpPr>
        <p:grpSpPr>
          <a:xfrm>
            <a:off x="517530" y="2425731"/>
            <a:ext cx="2692400" cy="3368508"/>
            <a:chOff x="517530" y="2425731"/>
            <a:chExt cx="2692400" cy="33685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A76DFF-44D2-49DE-98BE-47CAF28D49B6}"/>
                </a:ext>
              </a:extLst>
            </p:cNvPr>
            <p:cNvSpPr txBox="1"/>
            <p:nvPr/>
          </p:nvSpPr>
          <p:spPr>
            <a:xfrm>
              <a:off x="898530" y="2425731"/>
              <a:ext cx="231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দল-শাপলা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9D3BFB-D739-4396-B79F-F34638170D3D}"/>
                </a:ext>
              </a:extLst>
            </p:cNvPr>
            <p:cNvSpPr txBox="1"/>
            <p:nvPr/>
          </p:nvSpPr>
          <p:spPr>
            <a:xfrm>
              <a:off x="517530" y="5086353"/>
              <a:ext cx="269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দল-গোলাপ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F58621A-6BD7-4F4A-91B2-FDBC6070F5A2}"/>
              </a:ext>
            </a:extLst>
          </p:cNvPr>
          <p:cNvSpPr txBox="1"/>
          <p:nvPr/>
        </p:nvSpPr>
        <p:spPr>
          <a:xfrm>
            <a:off x="4267202" y="2111014"/>
            <a:ext cx="332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১০ বছ্রের শিশূ,একজন সাক্ষী(এলাকার সচেতন ব্যক্তি ,কারখানার কতৃপক্ষ)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3A875-8A26-4196-93DE-B454600E2C8B}"/>
              </a:ext>
            </a:extLst>
          </p:cNvPr>
          <p:cNvSpPr txBox="1"/>
          <p:nvPr/>
        </p:nvSpPr>
        <p:spPr>
          <a:xfrm>
            <a:off x="4032250" y="4462714"/>
            <a:ext cx="3244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একজন ১০ বছরের শিশুশ্রম,একজন সাক্ষী(এলাকার সচেতন ব্যক্তি ,কারখানার কর্তৃপক্ষ)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2C9DD-AC15-459F-BC55-FEBEBAA2AE44}"/>
              </a:ext>
            </a:extLst>
          </p:cNvPr>
          <p:cNvSpPr txBox="1"/>
          <p:nvPr/>
        </p:nvSpPr>
        <p:spPr>
          <a:xfrm>
            <a:off x="7277101" y="2062556"/>
            <a:ext cx="332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৬০নং পৃষ্ঠা একটি উদাহরণের মধ্য থেক শিশুশ্রম’বিষয়টি নিবার্চন কর এবং অভিনয় করে দেখাও।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01F30-B6B8-4D4D-8A71-0463FFA84F18}"/>
              </a:ext>
            </a:extLst>
          </p:cNvPr>
          <p:cNvSpPr txBox="1"/>
          <p:nvPr/>
        </p:nvSpPr>
        <p:spPr>
          <a:xfrm>
            <a:off x="7522073" y="4419800"/>
            <a:ext cx="332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৬০নং পৃষ্ঠা একটি উদাহরণের মধ্য থেক শিশুশ্রম’বিষয়টি নিবার্চন কর এবং অভিনয় করে দেখাও।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478DF-1211-4924-BB81-1D52F3570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22" y="135020"/>
            <a:ext cx="3421652" cy="1815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77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930ED-B9D8-4C4E-8C8A-46596F2C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21"/>
            <a:ext cx="12192000" cy="67158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727A39-9ADD-4D85-B1D5-BF18CC5522C1}"/>
              </a:ext>
            </a:extLst>
          </p:cNvPr>
          <p:cNvSpPr txBox="1"/>
          <p:nvPr/>
        </p:nvSpPr>
        <p:spPr>
          <a:xfrm>
            <a:off x="3708400" y="533400"/>
            <a:ext cx="473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সমগ্র শ্রেণীর কাজ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8437F-CC2A-4AC1-9ECF-CAA60A2C539C}"/>
              </a:ext>
            </a:extLst>
          </p:cNvPr>
          <p:cNvSpPr txBox="1"/>
          <p:nvPr/>
        </p:nvSpPr>
        <p:spPr>
          <a:xfrm>
            <a:off x="2209801" y="1439029"/>
            <a:ext cx="955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পৃষ্ঠা থেকে একটি উদাহরণ বেঁছে নাও।কোন শিশু যদি এধরনের মানবাধিকার থেকে বঞ্চিত হয় তবে তুমি কী করবে তা বর্ণনা কর।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3F71B-A199-419D-BD93-10451973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3821985"/>
            <a:ext cx="4914900" cy="2512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64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7BCE2-5088-4C26-BC60-567EBFD2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-171450"/>
            <a:ext cx="12191999" cy="7200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5FEEC-4233-4A87-ACA4-14D9961FE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866900"/>
            <a:ext cx="5307802" cy="3588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4753D5-120B-4596-94E1-3FFBDBFCA57F}"/>
              </a:ext>
            </a:extLst>
          </p:cNvPr>
          <p:cNvSpPr txBox="1"/>
          <p:nvPr/>
        </p:nvSpPr>
        <p:spPr>
          <a:xfrm>
            <a:off x="6604000" y="1498600"/>
            <a:ext cx="4457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নাজমা আক্তার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 সরকারি প্রাথমিক বিদ্যালয়,সদর সুনামগঞ্জ।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6C7DD-3053-4E6C-9D04-437C7C94837A}"/>
              </a:ext>
            </a:extLst>
          </p:cNvPr>
          <p:cNvSpPr txBox="1"/>
          <p:nvPr/>
        </p:nvSpPr>
        <p:spPr>
          <a:xfrm>
            <a:off x="2895600" y="102969"/>
            <a:ext cx="500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7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8B507-3684-4914-AA8E-88BCAB626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100" cy="6858000"/>
          </a:xfrm>
          <a:prstGeom prst="rect">
            <a:avLst/>
          </a:prstGeom>
          <a:ln w="76200">
            <a:solidFill>
              <a:srgbClr val="FF0000"/>
            </a:solidFill>
            <a:prstDash val="dash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4D0722-2322-495B-AA6A-A4FCDCFAF683}"/>
              </a:ext>
            </a:extLst>
          </p:cNvPr>
          <p:cNvSpPr txBox="1"/>
          <p:nvPr/>
        </p:nvSpPr>
        <p:spPr>
          <a:xfrm>
            <a:off x="4800600" y="1651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05C2-40C6-4F59-A770-766CD48C1AAB}"/>
              </a:ext>
            </a:extLst>
          </p:cNvPr>
          <p:cNvSpPr txBox="1"/>
          <p:nvPr/>
        </p:nvSpPr>
        <p:spPr>
          <a:xfrm>
            <a:off x="457200" y="1475540"/>
            <a:ext cx="10134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কথায় উত্তর দাও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 যুক্ত না হয়ে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অর্জন করলে কীভাবে একটি শিশু বেশি লাভবান হতে পারে?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C77143-E8B1-4F26-BFF1-0751663863F8}"/>
              </a:ext>
            </a:extLst>
          </p:cNvPr>
          <p:cNvGrpSpPr/>
          <p:nvPr/>
        </p:nvGrpSpPr>
        <p:grpSpPr>
          <a:xfrm>
            <a:off x="4038600" y="3429000"/>
            <a:ext cx="6553200" cy="3149600"/>
            <a:chOff x="5346700" y="3933488"/>
            <a:chExt cx="3822700" cy="2156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EF7C3D-C9C4-490A-8250-8A6E20AE5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700" y="3933488"/>
              <a:ext cx="3594100" cy="21564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E3B922-B2B5-41B1-9B30-E3616ECB15A3}"/>
                </a:ext>
              </a:extLst>
            </p:cNvPr>
            <p:cNvSpPr txBox="1"/>
            <p:nvPr/>
          </p:nvSpPr>
          <p:spPr>
            <a:xfrm>
              <a:off x="5346700" y="4165094"/>
              <a:ext cx="3822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নিয়ামতপুর সপ্রাবি,সুনামগঞ্জ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7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C19E0-0A85-41A6-9720-67B23A2C5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100" cy="6858000"/>
          </a:xfrm>
          <a:prstGeom prst="rect">
            <a:avLst/>
          </a:prstGeom>
          <a:ln w="76200">
            <a:solidFill>
              <a:schemeClr val="tx1"/>
            </a:solidFill>
            <a:prstDash val="lgDashDot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A49B2-A4AE-4F9E-A2D6-02A171B9F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330200"/>
            <a:ext cx="4064000" cy="267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F5376-A0E4-498E-A7A9-FEB679A0BFED}"/>
              </a:ext>
            </a:extLst>
          </p:cNvPr>
          <p:cNvSpPr txBox="1"/>
          <p:nvPr/>
        </p:nvSpPr>
        <p:spPr>
          <a:xfrm>
            <a:off x="1701800" y="330200"/>
            <a:ext cx="543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EF582-9EEA-495B-BC82-8C8046320C4C}"/>
              </a:ext>
            </a:extLst>
          </p:cNvPr>
          <p:cNvSpPr txBox="1"/>
          <p:nvPr/>
        </p:nvSpPr>
        <p:spPr>
          <a:xfrm>
            <a:off x="571500" y="3340100"/>
            <a:ext cx="707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পাচার কী?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কী ধরনের অপরাধ?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শিশূ অধিকার লঙ্ঘনের চারটি উদাহরণ দাও।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A97FB-D133-443C-AF04-72C460B4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0320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B7F0B-8010-4F57-B038-771F126FACE4}"/>
              </a:ext>
            </a:extLst>
          </p:cNvPr>
          <p:cNvSpPr txBox="1"/>
          <p:nvPr/>
        </p:nvSpPr>
        <p:spPr>
          <a:xfrm>
            <a:off x="571500" y="382012"/>
            <a:ext cx="980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F983A-E951-4CA5-80D1-5F7537350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84400"/>
            <a:ext cx="5613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94A97-F49E-4B4F-84B4-7D050F43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574FA-A6F7-4890-B218-CB377F9B3E36}"/>
              </a:ext>
            </a:extLst>
          </p:cNvPr>
          <p:cNvSpPr txBox="1"/>
          <p:nvPr/>
        </p:nvSpPr>
        <p:spPr>
          <a:xfrm>
            <a:off x="3771900" y="139700"/>
            <a:ext cx="439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D769-7802-4B89-9A34-46288F588CE0}"/>
              </a:ext>
            </a:extLst>
          </p:cNvPr>
          <p:cNvSpPr txBox="1"/>
          <p:nvPr/>
        </p:nvSpPr>
        <p:spPr>
          <a:xfrm>
            <a:off x="3351182" y="1833628"/>
            <a:ext cx="703741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শীক্ষার্থীরা যা অর্জন করতে পারবে-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 ২ ১ মৌলিক মানাবাধিকার ক্ষুন্ন হয় এরুপ বিষয় (শিশুশ্রম,শিশু নির্যাতন,শিশু পাচার,মজুরী ও অন্যান্য সুযোগ সুবিধার (ক্ষেত্রে)চিহ্নিত করতে পারবে।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 ২ ২ মৌলিক মানবাধিকার ক্ষুন্ন হয় এ ধরনের বিষয়গুলো সম্পর্কে সচেতন হবে।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 ২ ৩ মানবাধিকার রক্ষার কাজে অংশগ্রহণ করবে।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6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5E154E-8EE4-4FF4-B976-4EEFC02B0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3B9B08-E6B4-4746-9389-7965C5C26B9C}"/>
              </a:ext>
            </a:extLst>
          </p:cNvPr>
          <p:cNvSpPr txBox="1"/>
          <p:nvPr/>
        </p:nvSpPr>
        <p:spPr>
          <a:xfrm>
            <a:off x="342900" y="2151727"/>
            <a:ext cx="629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শ্রেণীঃপঞ্চম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অধ্যায়ঃ৭-মানবাধিকার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পাঠঃ৩-শিশুদের মানবাধিকার লঙ্ঘন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তারিখঃ০৫/০৬/২০২০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D500E-2669-4DD2-B02B-25BF3F8D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29" y="401503"/>
            <a:ext cx="4085772" cy="52561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88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DF3B0-581E-4E11-A3F5-2E1C2641A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6700"/>
            <a:ext cx="11899899" cy="673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974FD-CD00-4A17-931A-477F97470A43}"/>
              </a:ext>
            </a:extLst>
          </p:cNvPr>
          <p:cNvSpPr txBox="1"/>
          <p:nvPr/>
        </p:nvSpPr>
        <p:spPr>
          <a:xfrm>
            <a:off x="1485900" y="266700"/>
            <a:ext cx="1032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কিছু ছবি দেখাবো মনোযোগ সহকারে লক্ষ্য করবে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319C8-3465-4FED-94F1-BA085A80D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587299"/>
            <a:ext cx="3403600" cy="3683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34EE0-7CE6-4823-8AD7-DF3C7AB8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7098"/>
            <a:ext cx="3403600" cy="3683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2B2C8-111D-4E39-8737-414797CEF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1" y="1587098"/>
            <a:ext cx="3403599" cy="36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26A43C-B200-4882-BA9F-1F134FBB8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10A5D2-5B0C-4227-A319-AAC8F6C8F4F5}"/>
              </a:ext>
            </a:extLst>
          </p:cNvPr>
          <p:cNvSpPr txBox="1"/>
          <p:nvPr/>
        </p:nvSpPr>
        <p:spPr>
          <a:xfrm>
            <a:off x="2895600" y="38367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 কী?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1E05A-6123-4B49-A5AB-BBE39BEF1764}"/>
              </a:ext>
            </a:extLst>
          </p:cNvPr>
          <p:cNvSpPr txBox="1"/>
          <p:nvPr/>
        </p:nvSpPr>
        <p:spPr>
          <a:xfrm>
            <a:off x="889000" y="1650355"/>
            <a:ext cx="1041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১৮ বছরের কমবয়সী শিশুদের উপার্জনশীল কাজে নিয়োগ করাই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হলো শিশুশ্রম।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92FBD-2A81-4914-AFBD-859DFD032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3133491"/>
            <a:ext cx="5569527" cy="2981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793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C1526-1DAC-4B0F-9A25-3EDE0D96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9D8A9-87A8-4F10-B08C-3C964493D282}"/>
              </a:ext>
            </a:extLst>
          </p:cNvPr>
          <p:cNvSpPr txBox="1"/>
          <p:nvPr/>
        </p:nvSpPr>
        <p:spPr>
          <a:xfrm>
            <a:off x="431800" y="254000"/>
            <a:ext cx="1099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মানবাধিকার লঙ্ঘন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F5106-F0B4-4D64-B1E0-766353303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3046988"/>
            <a:ext cx="4432300" cy="3264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431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F095E-067C-4D82-B556-5DD328FB5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CC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16BCF-FCD3-4FD8-A9A3-193D0471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95504"/>
            <a:ext cx="4991100" cy="3289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F2C5FB-D70D-42FE-AA03-76D1751C9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18" y="436919"/>
            <a:ext cx="6050451" cy="3347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E72FE7-B1A6-462B-8648-C72480A55B56}"/>
              </a:ext>
            </a:extLst>
          </p:cNvPr>
          <p:cNvSpPr txBox="1"/>
          <p:nvPr/>
        </p:nvSpPr>
        <p:spPr>
          <a:xfrm>
            <a:off x="918918" y="3898900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শিশু তাদের পরিবারের অসচ্ছলতার কারণে শিক্ষার অধিকার থেকে বঞ্চিত,তাই তারা  ভারী ঝুকিপূর্ণ কাজ বেঁছে নিয়েছে,তাতে করে শিশুদের মানবাধিকার লঙ্ঘন হচ্ছে।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31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2044B-CBCD-4C1C-9D80-53CF01D7B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756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6E57F-88BD-4FF8-99B5-E1F3704451A8}"/>
              </a:ext>
            </a:extLst>
          </p:cNvPr>
          <p:cNvSpPr txBox="1"/>
          <p:nvPr/>
        </p:nvSpPr>
        <p:spPr>
          <a:xfrm>
            <a:off x="596900" y="5309850"/>
            <a:ext cx="980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পরিবারের অসচ্ছলতার কারণে অনেক শিশু খেত-খামারে কাজ করে।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1D018-95E5-4029-8FA9-6EB1C928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70526"/>
            <a:ext cx="8229600" cy="453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174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429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2020-06-06T09:30:00Z</dcterms:created>
  <dcterms:modified xsi:type="dcterms:W3CDTF">2020-06-08T10:51:51Z</dcterms:modified>
</cp:coreProperties>
</file>