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8"/>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26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36F540-EAF3-47BD-89A6-79EEFFC81C88}" type="datetimeFigureOut">
              <a:rPr lang="en-US" smtClean="0"/>
              <a:pPr/>
              <a:t>11-May-19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0DF825-86AA-4460-90FE-E7B230A9DB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930BBE1-EEAD-41E3-B61B-83F8062FDE8A}" type="datetimeFigureOut">
              <a:rPr lang="en-US" smtClean="0"/>
              <a:pPr/>
              <a:t>11-May-19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A2D9CCD-E1F4-461C-9382-E5991A57AC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D9CCD-E1F4-461C-9382-E5991A57AC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D9CCD-E1F4-461C-9382-E5991A57AC9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930BBE1-EEAD-41E3-B61B-83F8062FDE8A}" type="datetimeFigureOut">
              <a:rPr lang="en-US" smtClean="0"/>
              <a:pPr/>
              <a:t>11-May-19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A2D9CCD-E1F4-461C-9382-E5991A57AC9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930BBE1-EEAD-41E3-B61B-83F8062FDE8A}" type="datetimeFigureOut">
              <a:rPr lang="en-US" smtClean="0"/>
              <a:pPr/>
              <a:t>11-May-19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A2D9CCD-E1F4-461C-9382-E5991A57AC9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A2D9CCD-E1F4-461C-9382-E5991A57AC9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A2D9CCD-E1F4-461C-9382-E5991A57AC9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A2D9CCD-E1F4-461C-9382-E5991A57AC9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930BBE1-EEAD-41E3-B61B-83F8062FDE8A}" type="datetimeFigureOut">
              <a:rPr lang="en-US" smtClean="0"/>
              <a:pPr/>
              <a:t>11-May-19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A2D9CCD-E1F4-461C-9382-E5991A57AC9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930BBE1-EEAD-41E3-B61B-83F8062FDE8A}" type="datetimeFigureOut">
              <a:rPr lang="en-US" smtClean="0"/>
              <a:pPr/>
              <a:t>11-May-19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A2D9CCD-E1F4-461C-9382-E5991A57AC9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930BBE1-EEAD-41E3-B61B-83F8062FDE8A}" type="datetimeFigureOut">
              <a:rPr lang="en-US" smtClean="0"/>
              <a:pPr/>
              <a:t>11-May-19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A2D9CCD-E1F4-461C-9382-E5991A57AC9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930BBE1-EEAD-41E3-B61B-83F8062FDE8A}" type="datetimeFigureOut">
              <a:rPr lang="en-US" smtClean="0"/>
              <a:pPr/>
              <a:t>11-May-19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2D9CCD-E1F4-461C-9382-E5991A57AC9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2D9CCD-E1F4-461C-9382-E5991A57AC9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2D9CCD-E1F4-461C-9382-E5991A57AC9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2D9CCD-E1F4-461C-9382-E5991A57AC9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A2D9CCD-E1F4-461C-9382-E5991A57AC9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930BBE1-EEAD-41E3-B61B-83F8062FDE8A}" type="datetimeFigureOut">
              <a:rPr lang="en-US" smtClean="0"/>
              <a:pPr/>
              <a:t>11-May-19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A2D9CCD-E1F4-461C-9382-E5991A57AC9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930BBE1-EEAD-41E3-B61B-83F8062FDE8A}" type="datetimeFigureOut">
              <a:rPr lang="en-US" smtClean="0"/>
              <a:pPr/>
              <a:t>11-May-19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930BBE1-EEAD-41E3-B61B-83F8062FDE8A}" type="datetimeFigureOut">
              <a:rPr lang="en-US" smtClean="0"/>
              <a:pPr/>
              <a:t>11-May-19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2D9CCD-E1F4-461C-9382-E5991A57AC9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2D9CCD-E1F4-461C-9382-E5991A57AC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930BBE1-EEAD-41E3-B61B-83F8062FDE8A}" type="datetimeFigureOut">
              <a:rPr lang="en-US" smtClean="0"/>
              <a:pPr/>
              <a:t>11-May-19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A2D9CCD-E1F4-461C-9382-E5991A57AC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930BBE1-EEAD-41E3-B61B-83F8062FDE8A}" type="datetimeFigureOut">
              <a:rPr lang="en-US" smtClean="0"/>
              <a:pPr/>
              <a:t>11-May-19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A2D9CCD-E1F4-461C-9382-E5991A57AC9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930BBE1-EEAD-41E3-B61B-83F8062FDE8A}" type="datetimeFigureOut">
              <a:rPr lang="en-US" smtClean="0"/>
              <a:pPr/>
              <a:t>11-May-19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D9CCD-E1F4-461C-9382-E5991A57AC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30BBE1-EEAD-41E3-B61B-83F8062FDE8A}" type="datetimeFigureOut">
              <a:rPr lang="en-US" smtClean="0"/>
              <a:pPr/>
              <a:t>11-May-19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D9CCD-E1F4-461C-9382-E5991A57AC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930BBE1-EEAD-41E3-B61B-83F8062FDE8A}" type="datetimeFigureOut">
              <a:rPr lang="en-US" smtClean="0"/>
              <a:pPr/>
              <a:t>11-May-19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D9CCD-E1F4-461C-9382-E5991A57AC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930BBE1-EEAD-41E3-B61B-83F8062FDE8A}" type="datetimeFigureOut">
              <a:rPr lang="en-US" smtClean="0"/>
              <a:pPr/>
              <a:t>11-May-19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A2D9CCD-E1F4-461C-9382-E5991A57AC9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30BBE1-EEAD-41E3-B61B-83F8062FDE8A}" type="datetimeFigureOut">
              <a:rPr lang="en-US" smtClean="0"/>
              <a:pPr/>
              <a:t>11-May-19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A2D9CCD-E1F4-461C-9382-E5991A57AC9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930BBE1-EEAD-41E3-B61B-83F8062FDE8A}" type="datetimeFigureOut">
              <a:rPr lang="en-US" smtClean="0"/>
              <a:pPr/>
              <a:t>11-May-19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A2D9CCD-E1F4-461C-9382-E5991A57AC9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30BBE1-EEAD-41E3-B61B-83F8062FDE8A}" type="datetimeFigureOut">
              <a:rPr lang="en-US" smtClean="0"/>
              <a:pPr/>
              <a:t>11-May-19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2D9CCD-E1F4-461C-9382-E5991A57AC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4.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
            <a:ext cx="7391400" cy="990599"/>
          </a:xfrm>
        </p:spPr>
        <p:txBody>
          <a:bodyPr>
            <a:normAutofit/>
          </a:bodyPr>
          <a:lstStyle/>
          <a:p>
            <a:r>
              <a:rPr lang="en-US" sz="4800" dirty="0" err="1" smtClean="0">
                <a:latin typeface="NikoshBAN" pitchFamily="2" charset="0"/>
                <a:cs typeface="NikoshBAN" pitchFamily="2" charset="0"/>
              </a:rPr>
              <a:t>সবাইকে</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শুভেচ্ছা</a:t>
            </a:r>
            <a:endParaRPr lang="en-US" sz="4800" dirty="0">
              <a:latin typeface="NikoshBAN" pitchFamily="2" charset="0"/>
              <a:cs typeface="NikoshBAN" pitchFamily="2" charset="0"/>
            </a:endParaRPr>
          </a:p>
        </p:txBody>
      </p:sp>
      <p:pic>
        <p:nvPicPr>
          <p:cNvPr id="4" name="Picture 3" descr="index 111.jpg"/>
          <p:cNvPicPr>
            <a:picLocks noChangeAspect="1"/>
          </p:cNvPicPr>
          <p:nvPr/>
        </p:nvPicPr>
        <p:blipFill>
          <a:blip r:embed="rId2"/>
          <a:stretch>
            <a:fillRect/>
          </a:stretch>
        </p:blipFill>
        <p:spPr>
          <a:xfrm>
            <a:off x="1143000" y="1066800"/>
            <a:ext cx="7239000" cy="53275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1"/>
            <a:ext cx="8229600" cy="1676400"/>
          </a:xfrm>
        </p:spPr>
        <p:txBody>
          <a:bodyPr>
            <a:normAutofit/>
          </a:bodyPr>
          <a:lstStyle/>
          <a:p>
            <a:r>
              <a:rPr lang="en-US" sz="3600" dirty="0" err="1" smtClean="0">
                <a:latin typeface="NikoshBAN" pitchFamily="2" charset="0"/>
                <a:cs typeface="NikoshBAN" pitchFamily="2" charset="0"/>
              </a:rPr>
              <a:t>বার্ষিক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শতকরা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মুনাফা</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হলে</a:t>
            </a:r>
            <a:r>
              <a:rPr lang="en-US" sz="3600" dirty="0" smtClean="0">
                <a:latin typeface="NikoshBAN" pitchFamily="2" charset="0"/>
                <a:cs typeface="NikoshBAN" pitchFamily="2" charset="0"/>
              </a:rPr>
              <a:t>, ১৩০০০ </a:t>
            </a:r>
            <a:r>
              <a:rPr lang="en-US" sz="3600" dirty="0" err="1" smtClean="0">
                <a:latin typeface="NikoshBAN" pitchFamily="2" charset="0"/>
                <a:cs typeface="NikoshBAN" pitchFamily="2" charset="0"/>
              </a:rPr>
              <a:t>টাকা</a:t>
            </a:r>
            <a:r>
              <a:rPr lang="en-US" sz="3600" dirty="0" smtClean="0">
                <a:latin typeface="NikoshBAN" pitchFamily="2" charset="0"/>
                <a:cs typeface="NikoshBAN" pitchFamily="2" charset="0"/>
              </a:rPr>
              <a:t> ৫ </a:t>
            </a:r>
            <a:r>
              <a:rPr lang="en-US" sz="3600" dirty="0" err="1" smtClean="0">
                <a:latin typeface="NikoshBAN" pitchFamily="2" charset="0"/>
                <a:cs typeface="NikoshBAN" pitchFamily="2" charset="0"/>
              </a:rPr>
              <a:t>বছরে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মুনাফা-আসলে</a:t>
            </a:r>
            <a:r>
              <a:rPr lang="en-US" sz="3600" dirty="0" smtClean="0">
                <a:latin typeface="NikoshBAN" pitchFamily="2" charset="0"/>
                <a:cs typeface="NikoshBAN" pitchFamily="2" charset="0"/>
              </a:rPr>
              <a:t> ১৮৮৫০ </a:t>
            </a:r>
            <a:r>
              <a:rPr lang="en-US" sz="3600" dirty="0" err="1" smtClean="0">
                <a:latin typeface="NikoshBAN" pitchFamily="2" charset="0"/>
                <a:cs typeface="NikoshBAN" pitchFamily="2" charset="0"/>
              </a:rPr>
              <a:t>টাকা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হবে</a:t>
            </a:r>
            <a:r>
              <a:rPr lang="bn-IN" sz="4000" dirty="0" smtClean="0">
                <a:latin typeface="NikoshBAN" panose="02000000000000000000" pitchFamily="2" charset="0"/>
                <a:cs typeface="NikoshBAN" panose="02000000000000000000" pitchFamily="2" charset="0"/>
              </a:rPr>
              <a:t> ?</a:t>
            </a:r>
            <a:endParaRPr lang="en-US" sz="3600" dirty="0">
              <a:latin typeface="NikoshBAN" pitchFamily="2" charset="0"/>
              <a:cs typeface="NikoshBAN" pitchFamily="2" charset="0"/>
            </a:endParaRPr>
          </a:p>
        </p:txBody>
      </p:sp>
      <p:sp>
        <p:nvSpPr>
          <p:cNvPr id="3" name="Title 2"/>
          <p:cNvSpPr>
            <a:spLocks noGrp="1"/>
          </p:cNvSpPr>
          <p:nvPr>
            <p:ph type="title"/>
          </p:nvPr>
        </p:nvSpPr>
        <p:spPr/>
        <p:txBody>
          <a:bodyPr/>
          <a:lstStyle/>
          <a:p>
            <a:r>
              <a:rPr lang="en-US" dirty="0" err="1" smtClean="0">
                <a:latin typeface="NikoshBAN" pitchFamily="2" charset="0"/>
                <a:cs typeface="NikoshBAN" pitchFamily="2" charset="0"/>
              </a:rPr>
              <a:t>দলীয়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কাজ</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heckerboard(across)">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a:bodyPr>
          <a:lstStyle/>
          <a:p>
            <a:pPr>
              <a:buNone/>
            </a:pPr>
            <a:r>
              <a:rPr lang="en-US" dirty="0" err="1" smtClean="0">
                <a:latin typeface="NikoshBAN" pitchFamily="2" charset="0"/>
                <a:cs typeface="NikoshBAN" pitchFamily="2" charset="0"/>
              </a:rPr>
              <a:t>আমরা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জানি</a:t>
            </a:r>
            <a:r>
              <a:rPr lang="en-US" dirty="0" smtClean="0">
                <a:latin typeface="NikoshBAN" pitchFamily="2" charset="0"/>
                <a:cs typeface="NikoshBAN" pitchFamily="2" charset="0"/>
              </a:rPr>
              <a:t>,</a:t>
            </a:r>
          </a:p>
          <a:p>
            <a:pPr>
              <a:buNone/>
            </a:pP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মুনাফাআসল</a:t>
            </a:r>
            <a:r>
              <a:rPr lang="en-US" dirty="0" smtClean="0">
                <a:latin typeface="NikoshBAN" pitchFamily="2" charset="0"/>
                <a:cs typeface="NikoshBAN" pitchFamily="2" charset="0"/>
              </a:rPr>
              <a:t> – </a:t>
            </a:r>
            <a:r>
              <a:rPr lang="en-US" dirty="0" err="1" smtClean="0">
                <a:latin typeface="NikoshBAN" pitchFamily="2" charset="0"/>
                <a:cs typeface="NikoshBAN" pitchFamily="2" charset="0"/>
              </a:rPr>
              <a:t>আসল</a:t>
            </a:r>
            <a:endParaRPr lang="en-US" dirty="0" smtClean="0">
              <a:latin typeface="NikoshBAN" pitchFamily="2" charset="0"/>
              <a:cs typeface="NikoshBAN" pitchFamily="2" charset="0"/>
            </a:endParaRPr>
          </a:p>
          <a:p>
            <a:pPr>
              <a:buNone/>
            </a:pPr>
            <a:r>
              <a:rPr lang="en-US" dirty="0" err="1" smtClean="0">
                <a:latin typeface="NikoshBAN" pitchFamily="2" charset="0"/>
                <a:cs typeface="NikoshBAN" pitchFamily="2" charset="0"/>
              </a:rPr>
              <a:t>অর্থা</a:t>
            </a:r>
            <a:r>
              <a:rPr lang="en-US" dirty="0" smtClean="0">
                <a:latin typeface="NikoshBAN" pitchFamily="2" charset="0"/>
                <a:cs typeface="NikoshBAN" pitchFamily="2" charset="0"/>
              </a:rPr>
              <a:t>ৎ, I= A – P</a:t>
            </a:r>
          </a:p>
          <a:p>
            <a:pPr>
              <a:buNone/>
            </a:pPr>
            <a:r>
              <a:rPr lang="en-US" dirty="0" smtClean="0">
                <a:latin typeface="NikoshBAN" pitchFamily="2" charset="0"/>
                <a:cs typeface="NikoshBAN" pitchFamily="2" charset="0"/>
              </a:rPr>
              <a:t>          =(18850-13000) </a:t>
            </a:r>
            <a:r>
              <a:rPr lang="en-US" dirty="0" err="1" smtClean="0">
                <a:latin typeface="NikoshBAN" pitchFamily="2" charset="0"/>
                <a:cs typeface="NikoshBAN" pitchFamily="2" charset="0"/>
              </a:rPr>
              <a:t>টাকা</a:t>
            </a:r>
            <a:endParaRPr lang="en-US" dirty="0" smtClean="0">
              <a:latin typeface="NikoshBAN" pitchFamily="2" charset="0"/>
              <a:cs typeface="NikoshBAN" pitchFamily="2" charset="0"/>
            </a:endParaRPr>
          </a:p>
          <a:p>
            <a:pPr>
              <a:buNone/>
            </a:pPr>
            <a:r>
              <a:rPr lang="en-US" dirty="0" smtClean="0">
                <a:latin typeface="NikoshBAN" pitchFamily="2" charset="0"/>
                <a:cs typeface="NikoshBAN" pitchFamily="2" charset="0"/>
              </a:rPr>
              <a:t>          =৫৮৫০ </a:t>
            </a:r>
            <a:r>
              <a:rPr lang="en-US" dirty="0" err="1" smtClean="0">
                <a:latin typeface="NikoshBAN" pitchFamily="2" charset="0"/>
                <a:cs typeface="NikoshBAN" pitchFamily="2" charset="0"/>
              </a:rPr>
              <a:t>টাকা</a:t>
            </a:r>
            <a:endParaRPr lang="en-US" dirty="0" smtClean="0">
              <a:latin typeface="NikoshBAN" pitchFamily="2" charset="0"/>
              <a:cs typeface="NikoshBAN" pitchFamily="2" charset="0"/>
            </a:endParaRPr>
          </a:p>
          <a:p>
            <a:pPr>
              <a:buNone/>
            </a:pPr>
            <a:r>
              <a:rPr lang="en-US" dirty="0" err="1" smtClean="0">
                <a:latin typeface="NikoshBAN" pitchFamily="2" charset="0"/>
                <a:cs typeface="NikoshBAN" pitchFamily="2" charset="0"/>
              </a:rPr>
              <a:t>আবার</a:t>
            </a:r>
            <a:r>
              <a:rPr lang="en-US" dirty="0" smtClean="0">
                <a:latin typeface="NikoshBAN" pitchFamily="2" charset="0"/>
                <a:cs typeface="NikoshBAN" pitchFamily="2" charset="0"/>
              </a:rPr>
              <a:t>, I=</a:t>
            </a:r>
            <a:r>
              <a:rPr lang="en-US" dirty="0" err="1" smtClean="0">
                <a:latin typeface="NikoshBAN" pitchFamily="2" charset="0"/>
                <a:cs typeface="NikoshBAN" pitchFamily="2" charset="0"/>
              </a:rPr>
              <a:t>Prn</a:t>
            </a:r>
            <a:endParaRPr lang="en-US" dirty="0" smtClean="0">
              <a:latin typeface="NikoshBAN" pitchFamily="2" charset="0"/>
              <a:cs typeface="NikoshBAN" pitchFamily="2" charset="0"/>
            </a:endParaRPr>
          </a:p>
          <a:p>
            <a:pPr>
              <a:buNone/>
            </a:pPr>
            <a:r>
              <a:rPr lang="en-US" dirty="0" smtClean="0">
                <a:latin typeface="NikoshBAN" pitchFamily="2" charset="0"/>
                <a:cs typeface="NikoshBAN" pitchFamily="2" charset="0"/>
              </a:rPr>
              <a:t>          r=</a:t>
            </a:r>
          </a:p>
          <a:p>
            <a:pPr>
              <a:buNone/>
            </a:pPr>
            <a:r>
              <a:rPr lang="en-US" dirty="0" smtClean="0">
                <a:latin typeface="NikoshBAN" pitchFamily="2" charset="0"/>
                <a:cs typeface="NikoshBAN" pitchFamily="2" charset="0"/>
              </a:rPr>
              <a:t>            </a:t>
            </a:r>
            <a:endParaRPr lang="en-US" dirty="0" smtClean="0"/>
          </a:p>
          <a:p>
            <a:pPr>
              <a:buNone/>
            </a:pPr>
            <a:endParaRPr lang="en-US" dirty="0" smtClean="0">
              <a:latin typeface="NikoshBAN" pitchFamily="2" charset="0"/>
              <a:cs typeface="NikoshBAN" pitchFamily="2" charset="0"/>
            </a:endParaRPr>
          </a:p>
        </p:txBody>
      </p:sp>
      <p:sp>
        <p:nvSpPr>
          <p:cNvPr id="3" name="Title 2"/>
          <p:cNvSpPr>
            <a:spLocks noGrp="1"/>
          </p:cNvSpPr>
          <p:nvPr>
            <p:ph type="title"/>
          </p:nvPr>
        </p:nvSpPr>
        <p:spPr/>
        <p:txBody>
          <a:bodyPr/>
          <a:lstStyle/>
          <a:p>
            <a:r>
              <a:rPr lang="en-US" dirty="0" err="1" smtClean="0">
                <a:latin typeface="NikoshBAN" pitchFamily="2" charset="0"/>
                <a:cs typeface="NikoshBAN" pitchFamily="2" charset="0"/>
              </a:rPr>
              <a:t>সমস্যার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সমাধান</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3962400"/>
            <a:ext cx="533400" cy="457200"/>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71600" y="4495800"/>
            <a:ext cx="3048000" cy="762000"/>
          </a:xfrm>
          <a:prstGeom prst="rect">
            <a:avLst/>
          </a:prstGeom>
          <a:noFill/>
        </p:spPr>
      </p:pic>
      <p:sp>
        <p:nvSpPr>
          <p:cNvPr id="1031" name="Rectangle 7"/>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1371600" y="5334000"/>
            <a:ext cx="3200400" cy="1292662"/>
          </a:xfrm>
          <a:prstGeom prst="rect">
            <a:avLst/>
          </a:prstGeom>
          <a:noFill/>
        </p:spPr>
        <p:txBody>
          <a:bodyPr wrap="square" rtlCol="0">
            <a:spAutoFit/>
          </a:bodyPr>
          <a:lstStyle/>
          <a:p>
            <a:r>
              <a:rPr lang="en-US" dirty="0" smtClean="0">
                <a:latin typeface="NikoshBAN" pitchFamily="2" charset="0"/>
                <a:cs typeface="NikoshBAN" pitchFamily="2" charset="0"/>
              </a:rPr>
              <a:t>= </a:t>
            </a:r>
            <a:r>
              <a:rPr lang="en-US" sz="3600" dirty="0" smtClean="0">
                <a:latin typeface="NikoshBAN" pitchFamily="2" charset="0"/>
                <a:cs typeface="NikoshBAN" pitchFamily="2" charset="0"/>
              </a:rPr>
              <a:t>৯%</a:t>
            </a:r>
          </a:p>
          <a:p>
            <a:r>
              <a:rPr lang="en-US" sz="2400" dirty="0" err="1" smtClean="0">
                <a:latin typeface="NikoshBAN" pitchFamily="2" charset="0"/>
                <a:cs typeface="NikoshBAN" pitchFamily="2" charset="0"/>
              </a:rPr>
              <a:t>নির্ণেয়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মুনাফার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হার</a:t>
            </a:r>
            <a:r>
              <a:rPr lang="en-US" sz="2400" dirty="0" smtClean="0">
                <a:latin typeface="NikoshBAN" pitchFamily="2" charset="0"/>
                <a:cs typeface="NikoshBAN" pitchFamily="2" charset="0"/>
              </a:rPr>
              <a:t> = ৯%</a:t>
            </a:r>
          </a:p>
          <a:p>
            <a:endParaRPr lang="en-US" dirty="0">
              <a:latin typeface="NikoshBAN" pitchFamily="2" charset="0"/>
              <a:cs typeface="NikoshBAN" pitchFamily="2" charset="0"/>
            </a:endParaRPr>
          </a:p>
        </p:txBody>
      </p:sp>
      <p:cxnSp>
        <p:nvCxnSpPr>
          <p:cNvPr id="13" name="Straight Connector 12"/>
          <p:cNvCxnSpPr/>
          <p:nvPr/>
        </p:nvCxnSpPr>
        <p:spPr>
          <a:xfrm rot="5400000">
            <a:off x="4114800" y="2971800"/>
            <a:ext cx="2743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638800" y="1600200"/>
            <a:ext cx="3048000" cy="2246769"/>
          </a:xfrm>
          <a:prstGeom prst="rect">
            <a:avLst/>
          </a:prstGeom>
          <a:noFill/>
        </p:spPr>
        <p:txBody>
          <a:bodyPr wrap="square" rtlCol="0">
            <a:spAutoFit/>
          </a:bodyPr>
          <a:lstStyle/>
          <a:p>
            <a:pPr algn="just"/>
            <a:r>
              <a:rPr lang="en-US" sz="2800" dirty="0" err="1" smtClean="0">
                <a:latin typeface="NikoshBAN" pitchFamily="2" charset="0"/>
                <a:cs typeface="NikoshBAN" pitchFamily="2" charset="0"/>
              </a:rPr>
              <a:t>এখানে</a:t>
            </a:r>
            <a:r>
              <a:rPr lang="en-US" sz="2800" dirty="0" smtClean="0">
                <a:latin typeface="NikoshBAN" pitchFamily="2" charset="0"/>
                <a:cs typeface="NikoshBAN" pitchFamily="2" charset="0"/>
              </a:rPr>
              <a:t>,</a:t>
            </a:r>
          </a:p>
          <a:p>
            <a:pPr algn="just"/>
            <a:r>
              <a:rPr lang="en-US" sz="2800" dirty="0" smtClean="0">
                <a:latin typeface="NikoshBAN" pitchFamily="2" charset="0"/>
                <a:cs typeface="NikoshBAN" pitchFamily="2" charset="0"/>
              </a:rPr>
              <a:t>A=১৮৮৫0টাকা, P=১৩০০০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a:t>
            </a:r>
          </a:p>
          <a:p>
            <a:pPr algn="just"/>
            <a:r>
              <a:rPr lang="en-US" sz="2800" dirty="0" smtClean="0">
                <a:latin typeface="NikoshBAN" pitchFamily="2" charset="0"/>
                <a:cs typeface="NikoshBAN" pitchFamily="2" charset="0"/>
              </a:rPr>
              <a:t>n= ৫ </a:t>
            </a:r>
            <a:r>
              <a:rPr lang="en-US" sz="2800" dirty="0" err="1" smtClean="0">
                <a:latin typeface="NikoshBAN" pitchFamily="2" charset="0"/>
                <a:cs typeface="NikoshBAN" pitchFamily="2" charset="0"/>
              </a:rPr>
              <a:t>বছর</a:t>
            </a:r>
            <a:endParaRPr lang="en-US" sz="2800" dirty="0" smtClean="0">
              <a:latin typeface="NikoshBAN" pitchFamily="2" charset="0"/>
              <a:cs typeface="NikoshBAN" pitchFamily="2" charset="0"/>
            </a:endParaRPr>
          </a:p>
          <a:p>
            <a:pPr algn="just"/>
            <a:r>
              <a:rPr lang="en-US" sz="2800" dirty="0" err="1" smtClean="0">
                <a:latin typeface="NikoshBAN" pitchFamily="2" charset="0"/>
                <a:cs typeface="NikoshBAN" pitchFamily="2" charset="0"/>
              </a:rPr>
              <a:t>মুনাফার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হার</a:t>
            </a:r>
            <a:r>
              <a:rPr lang="en-US" sz="2800" dirty="0" smtClean="0">
                <a:latin typeface="NikoshBAN" pitchFamily="2" charset="0"/>
                <a:cs typeface="NikoshBAN" pitchFamily="2" charset="0"/>
              </a:rPr>
              <a:t> = ?</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heckerboard(across)">
                                      <p:cBhvr>
                                        <p:cTn id="15" dur="500"/>
                                        <p:tgtEl>
                                          <p:spTgt spid="2">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checkerboard(across)">
                                      <p:cBhvr>
                                        <p:cTn id="21" dur="500"/>
                                        <p:tgtEl>
                                          <p:spTgt spid="2">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checkerboard(across)">
                                      <p:cBhvr>
                                        <p:cTn id="24" dur="500"/>
                                        <p:tgtEl>
                                          <p:spTgt spid="2">
                                            <p:txEl>
                                              <p:pRg st="4" end="4"/>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heckerboard(across)">
                                      <p:cBhvr>
                                        <p:cTn id="27" dur="500"/>
                                        <p:tgtEl>
                                          <p:spTgt spid="2">
                                            <p:txEl>
                                              <p:pRg st="5" end="5"/>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checkerboard(across)">
                                      <p:cBhvr>
                                        <p:cTn id="30" dur="5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025"/>
                                        </p:tgtEl>
                                        <p:attrNameLst>
                                          <p:attrName>style.visibility</p:attrName>
                                        </p:attrNameLst>
                                      </p:cBhvr>
                                      <p:to>
                                        <p:strVal val="visible"/>
                                      </p:to>
                                    </p:set>
                                    <p:animEffect transition="in" filter="checkerboard(across)">
                                      <p:cBhvr>
                                        <p:cTn id="35" dur="500"/>
                                        <p:tgtEl>
                                          <p:spTgt spid="1025"/>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1029"/>
                                        </p:tgtEl>
                                        <p:attrNameLst>
                                          <p:attrName>style.visibility</p:attrName>
                                        </p:attrNameLst>
                                      </p:cBhvr>
                                      <p:to>
                                        <p:strVal val="visible"/>
                                      </p:to>
                                    </p:set>
                                    <p:animEffect transition="in" filter="checkerboard(across)">
                                      <p:cBhvr>
                                        <p:cTn id="40" dur="500"/>
                                        <p:tgtEl>
                                          <p:spTgt spid="1029"/>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11">
                                            <p:txEl>
                                              <p:pRg st="0" end="0"/>
                                            </p:txEl>
                                          </p:spTgt>
                                        </p:tgtEl>
                                        <p:attrNameLst>
                                          <p:attrName>style.visibility</p:attrName>
                                        </p:attrNameLst>
                                      </p:cBhvr>
                                      <p:to>
                                        <p:strVal val="visible"/>
                                      </p:to>
                                    </p:set>
                                    <p:animEffect transition="in" filter="checkerboard(across)">
                                      <p:cBhvr>
                                        <p:cTn id="45" dur="500"/>
                                        <p:tgtEl>
                                          <p:spTgt spid="11">
                                            <p:txEl>
                                              <p:pRg st="0" end="0"/>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11">
                                            <p:txEl>
                                              <p:pRg st="1" end="1"/>
                                            </p:txEl>
                                          </p:spTgt>
                                        </p:tgtEl>
                                        <p:attrNameLst>
                                          <p:attrName>style.visibility</p:attrName>
                                        </p:attrNameLst>
                                      </p:cBhvr>
                                      <p:to>
                                        <p:strVal val="visible"/>
                                      </p:to>
                                    </p:set>
                                    <p:animEffect transition="in" filter="checkerboard(across)">
                                      <p:cBhvr>
                                        <p:cTn id="48" dur="500"/>
                                        <p:tgtEl>
                                          <p:spTgt spid="11">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14">
                                            <p:txEl>
                                              <p:pRg st="0" end="0"/>
                                            </p:txEl>
                                          </p:spTgt>
                                        </p:tgtEl>
                                        <p:attrNameLst>
                                          <p:attrName>style.visibility</p:attrName>
                                        </p:attrNameLst>
                                      </p:cBhvr>
                                      <p:to>
                                        <p:strVal val="visible"/>
                                      </p:to>
                                    </p:set>
                                    <p:animEffect transition="in" filter="checkerboard(across)">
                                      <p:cBhvr>
                                        <p:cTn id="53" dur="500"/>
                                        <p:tgtEl>
                                          <p:spTgt spid="14">
                                            <p:txEl>
                                              <p:pRg st="0" end="0"/>
                                            </p:txEl>
                                          </p:spTgt>
                                        </p:tgtEl>
                                      </p:cBhvr>
                                    </p:animEffect>
                                  </p:childTnLst>
                                </p:cTn>
                              </p:par>
                              <p:par>
                                <p:cTn id="54" presetID="5" presetClass="entr" presetSubtype="10" fill="hold" nodeType="withEffect">
                                  <p:stCondLst>
                                    <p:cond delay="0"/>
                                  </p:stCondLst>
                                  <p:childTnLst>
                                    <p:set>
                                      <p:cBhvr>
                                        <p:cTn id="55" dur="1" fill="hold">
                                          <p:stCondLst>
                                            <p:cond delay="0"/>
                                          </p:stCondLst>
                                        </p:cTn>
                                        <p:tgtEl>
                                          <p:spTgt spid="14">
                                            <p:txEl>
                                              <p:pRg st="1" end="1"/>
                                            </p:txEl>
                                          </p:spTgt>
                                        </p:tgtEl>
                                        <p:attrNameLst>
                                          <p:attrName>style.visibility</p:attrName>
                                        </p:attrNameLst>
                                      </p:cBhvr>
                                      <p:to>
                                        <p:strVal val="visible"/>
                                      </p:to>
                                    </p:set>
                                    <p:animEffect transition="in" filter="checkerboard(across)">
                                      <p:cBhvr>
                                        <p:cTn id="56" dur="500"/>
                                        <p:tgtEl>
                                          <p:spTgt spid="14">
                                            <p:txEl>
                                              <p:pRg st="1" end="1"/>
                                            </p:txEl>
                                          </p:spTgt>
                                        </p:tgtEl>
                                      </p:cBhvr>
                                    </p:animEffect>
                                  </p:childTnLst>
                                </p:cTn>
                              </p:par>
                              <p:par>
                                <p:cTn id="57" presetID="5" presetClass="entr" presetSubtype="10" fill="hold" nodeType="withEffect">
                                  <p:stCondLst>
                                    <p:cond delay="0"/>
                                  </p:stCondLst>
                                  <p:childTnLst>
                                    <p:set>
                                      <p:cBhvr>
                                        <p:cTn id="58" dur="1" fill="hold">
                                          <p:stCondLst>
                                            <p:cond delay="0"/>
                                          </p:stCondLst>
                                        </p:cTn>
                                        <p:tgtEl>
                                          <p:spTgt spid="14">
                                            <p:txEl>
                                              <p:pRg st="2" end="2"/>
                                            </p:txEl>
                                          </p:spTgt>
                                        </p:tgtEl>
                                        <p:attrNameLst>
                                          <p:attrName>style.visibility</p:attrName>
                                        </p:attrNameLst>
                                      </p:cBhvr>
                                      <p:to>
                                        <p:strVal val="visible"/>
                                      </p:to>
                                    </p:set>
                                    <p:animEffect transition="in" filter="checkerboard(across)">
                                      <p:cBhvr>
                                        <p:cTn id="59" dur="500"/>
                                        <p:tgtEl>
                                          <p:spTgt spid="14">
                                            <p:txEl>
                                              <p:pRg st="2" end="2"/>
                                            </p:txEl>
                                          </p:spTgt>
                                        </p:tgtEl>
                                      </p:cBhvr>
                                    </p:animEffect>
                                  </p:childTnLst>
                                </p:cTn>
                              </p:par>
                              <p:par>
                                <p:cTn id="60" presetID="5" presetClass="entr" presetSubtype="10" fill="hold" nodeType="withEffect">
                                  <p:stCondLst>
                                    <p:cond delay="0"/>
                                  </p:stCondLst>
                                  <p:childTnLst>
                                    <p:set>
                                      <p:cBhvr>
                                        <p:cTn id="61" dur="1" fill="hold">
                                          <p:stCondLst>
                                            <p:cond delay="0"/>
                                          </p:stCondLst>
                                        </p:cTn>
                                        <p:tgtEl>
                                          <p:spTgt spid="14">
                                            <p:txEl>
                                              <p:pRg st="3" end="3"/>
                                            </p:txEl>
                                          </p:spTgt>
                                        </p:tgtEl>
                                        <p:attrNameLst>
                                          <p:attrName>style.visibility</p:attrName>
                                        </p:attrNameLst>
                                      </p:cBhvr>
                                      <p:to>
                                        <p:strVal val="visible"/>
                                      </p:to>
                                    </p:set>
                                    <p:animEffect transition="in" filter="checkerboard(across)">
                                      <p:cBhvr>
                                        <p:cTn id="62" dur="500"/>
                                        <p:tgtEl>
                                          <p:spTgt spid="1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err="1" smtClean="0">
                <a:latin typeface="NikoshBAN" pitchFamily="2" charset="0"/>
                <a:cs typeface="NikoshBAN" pitchFamily="2" charset="0"/>
              </a:rPr>
              <a:t>বার্ষিক</a:t>
            </a:r>
            <a:r>
              <a:rPr lang="en-US" sz="2800" dirty="0" smtClean="0">
                <a:latin typeface="NikoshBAN" pitchFamily="2" charset="0"/>
                <a:cs typeface="NikoshBAN" pitchFamily="2" charset="0"/>
              </a:rPr>
              <a:t> ৫% </a:t>
            </a:r>
            <a:r>
              <a:rPr lang="en-US" sz="2800" dirty="0" err="1" smtClean="0">
                <a:latin typeface="NikoshBAN" pitchFamily="2" charset="0"/>
                <a:cs typeface="NikoshBAN" pitchFamily="2" charset="0"/>
              </a:rPr>
              <a:t>সরল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মুনাফায়</a:t>
            </a:r>
            <a:r>
              <a:rPr lang="en-US" sz="2800" dirty="0" smtClean="0">
                <a:latin typeface="NikoshBAN" pitchFamily="2" charset="0"/>
                <a:cs typeface="NikoshBAN" pitchFamily="2" charset="0"/>
              </a:rPr>
              <a:t> ১৫০০ </a:t>
            </a:r>
            <a:r>
              <a:rPr lang="en-US" sz="2800" dirty="0" err="1" smtClean="0">
                <a:latin typeface="NikoshBAN" pitchFamily="2" charset="0"/>
                <a:cs typeface="NikoshBAN" pitchFamily="2" charset="0"/>
              </a:rPr>
              <a:t>টাকার</a:t>
            </a:r>
            <a:r>
              <a:rPr lang="en-US" sz="2800" dirty="0" smtClean="0">
                <a:latin typeface="NikoshBAN" pitchFamily="2" charset="0"/>
                <a:cs typeface="NikoshBAN" pitchFamily="2" charset="0"/>
              </a:rPr>
              <a:t> ২বছরের </a:t>
            </a:r>
            <a:r>
              <a:rPr lang="en-US" sz="2800" dirty="0" err="1" smtClean="0">
                <a:latin typeface="NikoshBAN" pitchFamily="2" charset="0"/>
                <a:cs typeface="NikoshBAN" pitchFamily="2" charset="0"/>
              </a:rPr>
              <a:t>মুনাফা</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কত</a:t>
            </a:r>
            <a:r>
              <a:rPr lang="en-US" sz="2800" dirty="0" smtClean="0">
                <a:latin typeface="NikoshBAN" pitchFamily="2" charset="0"/>
                <a:cs typeface="NikoshBAN" pitchFamily="2" charset="0"/>
              </a:rPr>
              <a:t> ?         (ক) ১২০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(খ) ১৪৫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(গ) ১৫০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(ঘ) ১৮০ </a:t>
            </a:r>
            <a:r>
              <a:rPr lang="en-US" sz="2800" dirty="0" err="1" smtClean="0">
                <a:latin typeface="NikoshBAN" pitchFamily="2" charset="0"/>
                <a:cs typeface="NikoshBAN" pitchFamily="2" charset="0"/>
              </a:rPr>
              <a:t>টাকা</a:t>
            </a:r>
            <a:endParaRPr lang="en-US" sz="2800" dirty="0" smtClean="0">
              <a:latin typeface="NikoshBAN" pitchFamily="2" charset="0"/>
              <a:cs typeface="NikoshBAN" pitchFamily="2" charset="0"/>
            </a:endParaRPr>
          </a:p>
          <a:p>
            <a:r>
              <a:rPr lang="en-US" sz="2800" dirty="0" smtClean="0">
                <a:latin typeface="NikoshBAN" pitchFamily="2" charset="0"/>
                <a:cs typeface="NikoshBAN" pitchFamily="2" charset="0"/>
              </a:rPr>
              <a:t>৭% </a:t>
            </a:r>
            <a:r>
              <a:rPr lang="en-US" sz="2800" dirty="0" err="1" smtClean="0">
                <a:latin typeface="NikoshBAN" pitchFamily="2" charset="0"/>
                <a:cs typeface="NikoshBAN" pitchFamily="2" charset="0"/>
              </a:rPr>
              <a:t>মুনাফায়</a:t>
            </a:r>
            <a:r>
              <a:rPr lang="en-US" sz="2800" dirty="0" smtClean="0">
                <a:latin typeface="NikoshBAN" pitchFamily="2" charset="0"/>
                <a:cs typeface="NikoshBAN" pitchFamily="2" charset="0"/>
              </a:rPr>
              <a:t> ৩০০০০ </a:t>
            </a:r>
            <a:r>
              <a:rPr lang="en-US" sz="2800" dirty="0" err="1" smtClean="0">
                <a:latin typeface="NikoshBAN" pitchFamily="2" charset="0"/>
                <a:cs typeface="NikoshBAN" pitchFamily="2" charset="0"/>
              </a:rPr>
              <a:t>টাকায়</a:t>
            </a:r>
            <a:r>
              <a:rPr lang="en-US" sz="2800" dirty="0" smtClean="0">
                <a:latin typeface="NikoshBAN" pitchFamily="2" charset="0"/>
                <a:cs typeface="NikoshBAN" pitchFamily="2" charset="0"/>
              </a:rPr>
              <a:t> ৫ </a:t>
            </a:r>
            <a:r>
              <a:rPr lang="en-US" sz="2800" dirty="0" err="1" smtClean="0">
                <a:latin typeface="NikoshBAN" pitchFamily="2" charset="0"/>
                <a:cs typeface="NikoshBAN" pitchFamily="2" charset="0"/>
              </a:rPr>
              <a:t>বছরের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কত</a:t>
            </a:r>
            <a:r>
              <a:rPr lang="en-US" sz="2800" dirty="0" smtClean="0">
                <a:latin typeface="NikoshBAN" pitchFamily="2" charset="0"/>
                <a:cs typeface="NikoshBAN" pitchFamily="2" charset="0"/>
              </a:rPr>
              <a:t>?                   (ক)১০০০০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a:t>
            </a:r>
            <a:r>
              <a:rPr lang="en-US" sz="2800" dirty="0" smtClean="0">
                <a:latin typeface="NikoshBAN" pitchFamily="2" charset="0"/>
                <a:cs typeface="NikoshBAN" pitchFamily="2" charset="0"/>
              </a:rPr>
              <a:t>খ) </a:t>
            </a:r>
            <a:r>
              <a:rPr lang="en-US" sz="2800" dirty="0" smtClean="0">
                <a:latin typeface="NikoshBAN" pitchFamily="2" charset="0"/>
                <a:cs typeface="NikoshBAN" pitchFamily="2" charset="0"/>
              </a:rPr>
              <a:t>১০৫০০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(গ) </a:t>
            </a:r>
            <a:r>
              <a:rPr lang="en-US" sz="2800" dirty="0" smtClean="0">
                <a:latin typeface="NikoshBAN" pitchFamily="2" charset="0"/>
                <a:cs typeface="NikoshBAN" pitchFamily="2" charset="0"/>
              </a:rPr>
              <a:t>১১০০০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(ঘ) </a:t>
            </a:r>
            <a:r>
              <a:rPr lang="en-US" sz="2800" dirty="0" smtClean="0">
                <a:latin typeface="NikoshBAN" pitchFamily="2" charset="0"/>
                <a:cs typeface="NikoshBAN" pitchFamily="2" charset="0"/>
              </a:rPr>
              <a:t>১০৮০০ </a:t>
            </a:r>
            <a:r>
              <a:rPr lang="en-US" sz="2800" dirty="0" err="1" smtClean="0">
                <a:latin typeface="NikoshBAN" pitchFamily="2" charset="0"/>
                <a:cs typeface="NikoshBAN" pitchFamily="2" charset="0"/>
              </a:rPr>
              <a:t>টাকা</a:t>
            </a:r>
            <a:endParaRPr lang="en-US" sz="2800" dirty="0" smtClean="0">
              <a:latin typeface="NikoshBAN" pitchFamily="2" charset="0"/>
              <a:cs typeface="NikoshBAN" pitchFamily="2" charset="0"/>
            </a:endParaRPr>
          </a:p>
          <a:p>
            <a:r>
              <a:rPr lang="en-US" sz="2800" dirty="0" smtClean="0">
                <a:latin typeface="NikoshBAN" pitchFamily="2" charset="0"/>
                <a:cs typeface="NikoshBAN" pitchFamily="2" charset="0"/>
              </a:rPr>
              <a:t>১০% </a:t>
            </a:r>
            <a:r>
              <a:rPr lang="en-US" sz="2800" dirty="0" err="1" smtClean="0">
                <a:latin typeface="NikoshBAN" pitchFamily="2" charset="0"/>
                <a:cs typeface="NikoshBAN" pitchFamily="2" charset="0"/>
              </a:rPr>
              <a:t>সরল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মুনাফায়</a:t>
            </a:r>
            <a:r>
              <a:rPr lang="en-US" sz="2800" dirty="0" smtClean="0">
                <a:latin typeface="NikoshBAN" pitchFamily="2" charset="0"/>
                <a:cs typeface="NikoshBAN" pitchFamily="2" charset="0"/>
              </a:rPr>
              <a:t> ৮০০ </a:t>
            </a:r>
            <a:r>
              <a:rPr lang="en-US" sz="2800" dirty="0" err="1" smtClean="0">
                <a:latin typeface="NikoshBAN" pitchFamily="2" charset="0"/>
                <a:cs typeface="NikoshBAN" pitchFamily="2" charset="0"/>
              </a:rPr>
              <a:t>টাকার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বছরের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a:t>
            </a:r>
            <a:r>
              <a:rPr lang="en-US" sz="2800" dirty="0" smtClean="0">
                <a:latin typeface="NikoshBAN" pitchFamily="2" charset="0"/>
                <a:cs typeface="NikoshBAN" pitchFamily="2" charset="0"/>
              </a:rPr>
              <a:t> ১৬০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হবে</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a:t>
            </a:r>
            <a:r>
              <a:rPr lang="en-US" sz="2800" dirty="0" smtClean="0">
                <a:latin typeface="NikoshBAN" pitchFamily="2" charset="0"/>
                <a:cs typeface="NikoshBAN" pitchFamily="2" charset="0"/>
              </a:rPr>
              <a:t>ক) ১ </a:t>
            </a:r>
            <a:r>
              <a:rPr lang="en-US" sz="2800" dirty="0" err="1" smtClean="0">
                <a:latin typeface="NikoshBAN" pitchFamily="2" charset="0"/>
                <a:cs typeface="NikoshBAN" pitchFamily="2" charset="0"/>
              </a:rPr>
              <a:t>বছর</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খ) </a:t>
            </a:r>
            <a:r>
              <a:rPr lang="en-US" sz="2800" dirty="0" smtClean="0">
                <a:latin typeface="NikoshBAN" pitchFamily="2" charset="0"/>
                <a:cs typeface="NikoshBAN" pitchFamily="2" charset="0"/>
              </a:rPr>
              <a:t>২ </a:t>
            </a:r>
            <a:r>
              <a:rPr lang="en-US" sz="2800" dirty="0" err="1" smtClean="0">
                <a:latin typeface="NikoshBAN" pitchFamily="2" charset="0"/>
                <a:cs typeface="NikoshBAN" pitchFamily="2" charset="0"/>
              </a:rPr>
              <a:t>বছর</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a:t>
            </a:r>
            <a:r>
              <a:rPr lang="en-US" sz="2800" dirty="0" smtClean="0">
                <a:latin typeface="NikoshBAN" pitchFamily="2" charset="0"/>
                <a:cs typeface="NikoshBAN" pitchFamily="2" charset="0"/>
              </a:rPr>
              <a:t>গ) </a:t>
            </a:r>
            <a:r>
              <a:rPr lang="en-US" sz="2800" dirty="0" smtClean="0">
                <a:latin typeface="NikoshBAN" pitchFamily="2" charset="0"/>
                <a:cs typeface="NikoshBAN" pitchFamily="2" charset="0"/>
              </a:rPr>
              <a:t>৩ </a:t>
            </a:r>
            <a:r>
              <a:rPr lang="en-US" sz="2800" dirty="0" err="1" smtClean="0">
                <a:latin typeface="NikoshBAN" pitchFamily="2" charset="0"/>
                <a:cs typeface="NikoshBAN" pitchFamily="2" charset="0"/>
              </a:rPr>
              <a:t>বছর</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a:t>
            </a:r>
            <a:r>
              <a:rPr lang="en-US" sz="2800" dirty="0" smtClean="0">
                <a:latin typeface="NikoshBAN" pitchFamily="2" charset="0"/>
                <a:cs typeface="NikoshBAN" pitchFamily="2" charset="0"/>
              </a:rPr>
              <a:t>ঘ) ৪ </a:t>
            </a:r>
            <a:r>
              <a:rPr lang="en-US" sz="2800" dirty="0" err="1" smtClean="0">
                <a:latin typeface="NikoshBAN" pitchFamily="2" charset="0"/>
                <a:cs typeface="NikoshBAN" pitchFamily="2" charset="0"/>
              </a:rPr>
              <a:t>বছর</a:t>
            </a:r>
            <a:r>
              <a:rPr lang="en-US" sz="2800" dirty="0" smtClean="0">
                <a:latin typeface="NikoshBAN" pitchFamily="2" charset="0"/>
                <a:cs typeface="NikoshBAN" pitchFamily="2" charset="0"/>
              </a:rPr>
              <a:t> </a:t>
            </a:r>
          </a:p>
          <a:p>
            <a:pPr>
              <a:buNone/>
            </a:pPr>
            <a:endParaRPr lang="en-US" sz="2800" dirty="0" smtClean="0">
              <a:latin typeface="NikoshBAN" pitchFamily="2" charset="0"/>
              <a:cs typeface="NikoshBAN" pitchFamily="2" charset="0"/>
            </a:endParaRPr>
          </a:p>
          <a:p>
            <a:pPr>
              <a:buNone/>
            </a:pPr>
            <a:r>
              <a:rPr lang="en-US" sz="2800" dirty="0" err="1" smtClean="0">
                <a:latin typeface="NikoshBAN" pitchFamily="2" charset="0"/>
                <a:cs typeface="NikoshBAN" pitchFamily="2" charset="0"/>
              </a:rPr>
              <a:t>উত্তর</a:t>
            </a:r>
            <a:r>
              <a:rPr lang="en-US" sz="2800" dirty="0" smtClean="0">
                <a:latin typeface="NikoshBAN" pitchFamily="2" charset="0"/>
                <a:cs typeface="NikoshBAN" pitchFamily="2" charset="0"/>
              </a:rPr>
              <a:t>:-</a:t>
            </a:r>
          </a:p>
          <a:p>
            <a:pPr>
              <a:buNone/>
            </a:pPr>
            <a:r>
              <a:rPr lang="en-US" sz="2800" dirty="0" smtClean="0">
                <a:latin typeface="NikoshBAN" pitchFamily="2" charset="0"/>
                <a:cs typeface="NikoshBAN" pitchFamily="2" charset="0"/>
              </a:rPr>
              <a:t>(গ) ১৫০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(খ) ১০৫০০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(খ) ২ </a:t>
            </a:r>
            <a:r>
              <a:rPr lang="en-US" sz="2800" dirty="0" err="1" smtClean="0">
                <a:latin typeface="NikoshBAN" pitchFamily="2" charset="0"/>
                <a:cs typeface="NikoshBAN" pitchFamily="2" charset="0"/>
              </a:rPr>
              <a:t>বছর</a:t>
            </a:r>
            <a:endParaRPr lang="en-US" sz="2800" dirty="0">
              <a:latin typeface="NikoshBAN" pitchFamily="2" charset="0"/>
              <a:cs typeface="NikoshBAN" pitchFamily="2" charset="0"/>
            </a:endParaRPr>
          </a:p>
        </p:txBody>
      </p:sp>
      <p:sp>
        <p:nvSpPr>
          <p:cNvPr id="3" name="Title 2"/>
          <p:cNvSpPr>
            <a:spLocks noGrp="1"/>
          </p:cNvSpPr>
          <p:nvPr>
            <p:ph type="title"/>
          </p:nvPr>
        </p:nvSpPr>
        <p:spPr/>
        <p:txBody>
          <a:bodyPr>
            <a:normAutofit/>
          </a:bodyPr>
          <a:lstStyle/>
          <a:p>
            <a:pPr algn="ctr"/>
            <a:r>
              <a:rPr lang="en-US" sz="6600" dirty="0" err="1" smtClean="0">
                <a:latin typeface="NikoshBAN" pitchFamily="2" charset="0"/>
                <a:cs typeface="NikoshBAN" pitchFamily="2" charset="0"/>
              </a:rPr>
              <a:t>মূল্যায়ন</a:t>
            </a:r>
            <a:endParaRPr lang="en-US" sz="6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heckerboard(across)">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heckerboard(across)">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3200" dirty="0" err="1" smtClean="0">
                <a:latin typeface="NikoshBAN" pitchFamily="2" charset="0"/>
                <a:cs typeface="NikoshBAN" pitchFamily="2" charset="0"/>
              </a:rPr>
              <a:t>একটি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দ্রব্য</a:t>
            </a:r>
            <a:r>
              <a:rPr lang="en-US" sz="3200" dirty="0" smtClean="0">
                <a:latin typeface="NikoshBAN" pitchFamily="2" charset="0"/>
                <a:cs typeface="NikoshBAN" pitchFamily="2" charset="0"/>
              </a:rPr>
              <a:t> ৯% </a:t>
            </a:r>
            <a:r>
              <a:rPr lang="en-US" sz="3200" dirty="0" err="1" smtClean="0">
                <a:latin typeface="NikoshBAN" pitchFamily="2" charset="0"/>
                <a:cs typeface="NikoshBAN" pitchFamily="2" charset="0"/>
              </a:rPr>
              <a:t>ক্ষতিতে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বিক্রয়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দ্রব্যটি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আরো</a:t>
            </a:r>
            <a:r>
              <a:rPr lang="en-US" sz="3200" dirty="0" smtClean="0">
                <a:latin typeface="NikoshBAN" pitchFamily="2" charset="0"/>
                <a:cs typeface="NikoshBAN" pitchFamily="2" charset="0"/>
              </a:rPr>
              <a:t> ৯০০ </a:t>
            </a:r>
            <a:r>
              <a:rPr lang="en-US" sz="3200" dirty="0" err="1" smtClean="0">
                <a:latin typeface="NikoshBAN" pitchFamily="2" charset="0"/>
                <a:cs typeface="NikoshBAN" pitchFamily="2" charset="0"/>
              </a:rPr>
              <a:t>টাকা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বেশি</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মূল্যে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বিক্রয়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করলে</a:t>
            </a:r>
            <a:r>
              <a:rPr lang="en-US" sz="3200" dirty="0" smtClean="0">
                <a:latin typeface="NikoshBAN" pitchFamily="2" charset="0"/>
                <a:cs typeface="NikoshBAN" pitchFamily="2" charset="0"/>
              </a:rPr>
              <a:t> ৯% </a:t>
            </a:r>
            <a:r>
              <a:rPr lang="en-US" sz="3200" dirty="0" err="1" smtClean="0">
                <a:latin typeface="NikoshBAN" pitchFamily="2" charset="0"/>
                <a:cs typeface="NikoshBAN" pitchFamily="2" charset="0"/>
              </a:rPr>
              <a:t>লাভ</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দ্রব্যটির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ক্রয়মূল্যের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সমপরিমান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টাকা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বার্ষিক</a:t>
            </a:r>
            <a:r>
              <a:rPr lang="en-US" sz="3200" dirty="0" smtClean="0">
                <a:latin typeface="NikoshBAN" pitchFamily="2" charset="0"/>
                <a:cs typeface="NikoshBAN" pitchFamily="2" charset="0"/>
              </a:rPr>
              <a:t> ১০.৫% </a:t>
            </a:r>
            <a:r>
              <a:rPr lang="en-US" sz="3200" dirty="0" err="1" smtClean="0">
                <a:latin typeface="NikoshBAN" pitchFamily="2" charset="0"/>
                <a:cs typeface="NikoshBAN" pitchFamily="2" charset="0"/>
              </a:rPr>
              <a:t>হার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মুনাফায়</a:t>
            </a:r>
            <a:r>
              <a:rPr lang="en-US" sz="3200" dirty="0" smtClean="0">
                <a:latin typeface="NikoshBAN" pitchFamily="2" charset="0"/>
                <a:cs typeface="NikoshBAN" pitchFamily="2" charset="0"/>
              </a:rPr>
              <a:t> ২ </a:t>
            </a:r>
            <a:r>
              <a:rPr lang="en-US" sz="3200" dirty="0" err="1" smtClean="0">
                <a:latin typeface="NikoshBAN" pitchFamily="2" charset="0"/>
                <a:cs typeface="NikoshBAN" pitchFamily="2" charset="0"/>
              </a:rPr>
              <a:t>বছরের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রাখা</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হলো</a:t>
            </a:r>
            <a:r>
              <a:rPr lang="en-US" sz="3200" dirty="0" smtClean="0">
                <a:latin typeface="NikoshBAN" pitchFamily="2" charset="0"/>
                <a:cs typeface="NikoshBAN" pitchFamily="2" charset="0"/>
              </a:rPr>
              <a:t>।</a:t>
            </a:r>
          </a:p>
          <a:p>
            <a:pPr algn="just">
              <a:buNone/>
            </a:pPr>
            <a:r>
              <a:rPr lang="en-US" sz="2800" dirty="0" smtClean="0">
                <a:latin typeface="NikoshBAN" pitchFamily="2" charset="0"/>
                <a:cs typeface="NikoshBAN" pitchFamily="2" charset="0"/>
              </a:rPr>
              <a:t>ক) ৭.৫</a:t>
            </a:r>
            <a:r>
              <a:rPr lang="en-US" sz="2800" dirty="0" smtClean="0">
                <a:latin typeface="NikoshBAN" pitchFamily="2" charset="0"/>
                <a:cs typeface="NikoshBAN" pitchFamily="2" charset="0"/>
              </a:rPr>
              <a:t> </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সরল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মুনাফায়</a:t>
            </a:r>
            <a:r>
              <a:rPr lang="en-US" sz="2800" dirty="0" smtClean="0">
                <a:latin typeface="NikoshBAN" pitchFamily="2" charset="0"/>
                <a:cs typeface="NikoshBAN" pitchFamily="2" charset="0"/>
              </a:rPr>
              <a:t> ৯০০ </a:t>
            </a:r>
            <a:r>
              <a:rPr lang="en-US" sz="2800" dirty="0" err="1" smtClean="0">
                <a:latin typeface="NikoshBAN" pitchFamily="2" charset="0"/>
                <a:cs typeface="NikoshBAN" pitchFamily="2" charset="0"/>
              </a:rPr>
              <a:t>টাকায়</a:t>
            </a:r>
            <a:r>
              <a:rPr lang="en-US" sz="2800" dirty="0" smtClean="0">
                <a:latin typeface="NikoshBAN" pitchFamily="2" charset="0"/>
                <a:cs typeface="NikoshBAN" pitchFamily="2" charset="0"/>
              </a:rPr>
              <a:t> ৩ </a:t>
            </a:r>
            <a:r>
              <a:rPr lang="en-US" sz="2800" dirty="0" err="1" smtClean="0">
                <a:latin typeface="NikoshBAN" pitchFamily="2" charset="0"/>
                <a:cs typeface="NikoshBAN" pitchFamily="2" charset="0"/>
              </a:rPr>
              <a:t>বছরের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নির্ণয়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a:t>
            </a:r>
          </a:p>
          <a:p>
            <a:pPr algn="just">
              <a:buNone/>
            </a:pPr>
            <a:r>
              <a:rPr lang="en-US" sz="2800" dirty="0" smtClean="0">
                <a:latin typeface="NikoshBAN" pitchFamily="2" charset="0"/>
                <a:cs typeface="NikoshBAN" pitchFamily="2" charset="0"/>
              </a:rPr>
              <a:t>খ) </a:t>
            </a:r>
            <a:r>
              <a:rPr lang="en-US" sz="2800" dirty="0" err="1" smtClean="0">
                <a:latin typeface="NikoshBAN" pitchFamily="2" charset="0"/>
                <a:cs typeface="NikoshBAN" pitchFamily="2" charset="0"/>
              </a:rPr>
              <a:t>দ্রব্যটির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ক্রয়মূল্য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নির্ণয়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a:t>
            </a:r>
          </a:p>
          <a:p>
            <a:pPr algn="just">
              <a:buNone/>
            </a:pPr>
            <a:r>
              <a:rPr lang="en-US" sz="2800" dirty="0" smtClean="0">
                <a:latin typeface="NikoshBAN" pitchFamily="2" charset="0"/>
                <a:cs typeface="NikoshBAN" pitchFamily="2" charset="0"/>
              </a:rPr>
              <a:t>গ) </a:t>
            </a:r>
            <a:r>
              <a:rPr lang="en-US" sz="2800" dirty="0" err="1" smtClean="0">
                <a:latin typeface="NikoshBAN" pitchFamily="2" charset="0"/>
                <a:cs typeface="NikoshBAN" pitchFamily="2" charset="0"/>
              </a:rPr>
              <a:t>ব্যাংকে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জমাকৃত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টাকার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সরল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চক্রবৃদ্ধি</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পার্থক্য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কত</a:t>
            </a:r>
            <a:r>
              <a:rPr lang="en-US"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3" name="Title 2"/>
          <p:cNvSpPr>
            <a:spLocks noGrp="1"/>
          </p:cNvSpPr>
          <p:nvPr>
            <p:ph type="title"/>
          </p:nvPr>
        </p:nvSpPr>
        <p:spPr/>
        <p:txBody>
          <a:bodyPr>
            <a:noAutofit/>
          </a:bodyPr>
          <a:lstStyle/>
          <a:p>
            <a:pPr algn="ctr"/>
            <a:r>
              <a:rPr lang="en-US" sz="7200" dirty="0" err="1" smtClean="0">
                <a:latin typeface="NikoshBAN" pitchFamily="2" charset="0"/>
                <a:cs typeface="NikoshBAN" pitchFamily="2" charset="0"/>
              </a:rPr>
              <a:t>বাড়ীর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কাজ</a:t>
            </a:r>
            <a:endParaRPr lang="en-US" sz="7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heckerboard(across)">
                                      <p:cBhvr>
                                        <p:cTn id="15" dur="500"/>
                                        <p:tgtEl>
                                          <p:spTgt spid="2">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checkerboard(across)">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28600"/>
            <a:ext cx="8229600" cy="868362"/>
          </a:xfrm>
        </p:spPr>
        <p:txBody>
          <a:bodyPr>
            <a:normAutofit fontScale="90000"/>
          </a:bodyPr>
          <a:lstStyle/>
          <a:p>
            <a:pPr algn="ctr"/>
            <a:r>
              <a:rPr lang="en-US" sz="5400" dirty="0" err="1" smtClean="0">
                <a:latin typeface="NikoshBAN" pitchFamily="2" charset="0"/>
                <a:cs typeface="NikoshBAN" pitchFamily="2" charset="0"/>
              </a:rPr>
              <a:t>ধন্যবাদ</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সবাইকে</a:t>
            </a:r>
            <a:endParaRPr lang="en-US" dirty="0">
              <a:latin typeface="NikoshBAN" pitchFamily="2" charset="0"/>
              <a:cs typeface="NikoshBAN" pitchFamily="2" charset="0"/>
            </a:endParaRPr>
          </a:p>
        </p:txBody>
      </p:sp>
      <p:pic>
        <p:nvPicPr>
          <p:cNvPr id="6" name="Picture 5" descr="images 66.jpg"/>
          <p:cNvPicPr>
            <a:picLocks noChangeAspect="1"/>
          </p:cNvPicPr>
          <p:nvPr/>
        </p:nvPicPr>
        <p:blipFill>
          <a:blip r:embed="rId2"/>
          <a:stretch>
            <a:fillRect/>
          </a:stretch>
        </p:blipFill>
        <p:spPr>
          <a:xfrm>
            <a:off x="304800" y="990600"/>
            <a:ext cx="8534400" cy="563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পরিচিতি</a:t>
            </a:r>
            <a:endParaRPr lang="en-US" dirty="0">
              <a:latin typeface="NikoshBAN" pitchFamily="2" charset="0"/>
              <a:cs typeface="NikoshBAN" pitchFamily="2" charset="0"/>
            </a:endParaRPr>
          </a:p>
        </p:txBody>
      </p:sp>
      <p:sp>
        <p:nvSpPr>
          <p:cNvPr id="4" name="TextBox 3"/>
          <p:cNvSpPr txBox="1"/>
          <p:nvPr/>
        </p:nvSpPr>
        <p:spPr>
          <a:xfrm>
            <a:off x="533400" y="3645456"/>
            <a:ext cx="4191000" cy="2831544"/>
          </a:xfrm>
          <a:prstGeom prst="rect">
            <a:avLst/>
          </a:prstGeom>
          <a:noFill/>
        </p:spPr>
        <p:txBody>
          <a:bodyPr wrap="square" rtlCol="0">
            <a:spAutoFit/>
          </a:bodyPr>
          <a:lstStyle/>
          <a:p>
            <a:r>
              <a:rPr lang="en-US" sz="2800" dirty="0" err="1" smtClean="0">
                <a:latin typeface="NikoshBAN" panose="02000000000000000000" pitchFamily="2" charset="0"/>
                <a:cs typeface="NikoshBAN" panose="02000000000000000000" pitchFamily="2" charset="0"/>
              </a:rPr>
              <a:t>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রওশন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জামিল</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সহকারী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প্রধান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শিক্ষক</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রঘুনাথপুর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বালিকা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উচ্চ</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বিদ্যালয়</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রঘুনাথপুর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নবাবগঞ্জ</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দিনাজপুর</a:t>
            </a:r>
            <a:r>
              <a:rPr lang="en-US" sz="2800" dirty="0" smtClean="0">
                <a:latin typeface="NikoshBAN" panose="02000000000000000000" pitchFamily="2" charset="0"/>
                <a:cs typeface="NikoshBAN" panose="02000000000000000000" pitchFamily="2" charset="0"/>
              </a:rPr>
              <a:t>। </a:t>
            </a:r>
          </a:p>
          <a:p>
            <a:r>
              <a:rPr lang="bn-IN" sz="2400" dirty="0" smtClean="0">
                <a:latin typeface="NikoshBAN" pitchFamily="2" charset="0"/>
                <a:cs typeface="NikoshBAN" pitchFamily="2" charset="0"/>
              </a:rPr>
              <a:t>মোবাইলঃ </a:t>
            </a:r>
            <a:r>
              <a:rPr lang="en-US" sz="2400" dirty="0" smtClean="0">
                <a:latin typeface="NikoshBAN" pitchFamily="2" charset="0"/>
                <a:cs typeface="NikoshBAN" pitchFamily="2" charset="0"/>
              </a:rPr>
              <a:t>০১৭১৮৮৬৩৫০৫</a:t>
            </a:r>
            <a:endParaRPr lang="en-US" sz="2400" dirty="0">
              <a:latin typeface="NikoshBAN" pitchFamily="2" charset="0"/>
              <a:cs typeface="NikoshBAN" pitchFamily="2" charset="0"/>
            </a:endParaRPr>
          </a:p>
          <a:p>
            <a:r>
              <a:rPr lang="en-US" sz="2400" dirty="0" smtClean="0">
                <a:latin typeface="Times New Roman" pitchFamily="18" charset="0"/>
                <a:cs typeface="Times New Roman" pitchFamily="18" charset="0"/>
              </a:rPr>
              <a:t>E-mail: ahmkajol7@gmail.com</a:t>
            </a:r>
          </a:p>
          <a:p>
            <a:endParaRPr lang="en-US" dirty="0">
              <a:latin typeface="NikoshBAN" pitchFamily="2" charset="0"/>
              <a:cs typeface="NikoshBAN" pitchFamily="2" charset="0"/>
            </a:endParaRPr>
          </a:p>
        </p:txBody>
      </p:sp>
      <p:pic>
        <p:nvPicPr>
          <p:cNvPr id="5" name="Picture 4">
            <a:extLst>
              <a:ext uri="{FF2B5EF4-FFF2-40B4-BE49-F238E27FC236}">
                <a16:creationId xmlns="" xmlns:a16="http://schemas.microsoft.com/office/drawing/2014/main" id="{3042400E-7B1A-4335-B7F1-2CBB38AD1E89}"/>
              </a:ext>
            </a:extLst>
          </p:cNvPr>
          <p:cNvPicPr>
            <a:picLocks noChangeAspect="1"/>
          </p:cNvPicPr>
          <p:nvPr/>
        </p:nvPicPr>
        <p:blipFill>
          <a:blip r:embed="rId2" cstate="print"/>
          <a:stretch>
            <a:fillRect/>
          </a:stretch>
        </p:blipFill>
        <p:spPr>
          <a:xfrm>
            <a:off x="5943600" y="1655251"/>
            <a:ext cx="1390619" cy="1773749"/>
          </a:xfrm>
          <a:prstGeom prst="rect">
            <a:avLst/>
          </a:prstGeom>
        </p:spPr>
      </p:pic>
      <p:sp>
        <p:nvSpPr>
          <p:cNvPr id="6" name="TextBox 5"/>
          <p:cNvSpPr txBox="1"/>
          <p:nvPr/>
        </p:nvSpPr>
        <p:spPr>
          <a:xfrm>
            <a:off x="5334000" y="3962400"/>
            <a:ext cx="2971800" cy="1938992"/>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শ্রেণি : ৮ম</a:t>
            </a:r>
          </a:p>
          <a:p>
            <a:r>
              <a:rPr lang="bn-IN" sz="2400" dirty="0" smtClean="0">
                <a:latin typeface="NikoshBAN" panose="02000000000000000000" pitchFamily="2" charset="0"/>
                <a:cs typeface="NikoshBAN" panose="02000000000000000000" pitchFamily="2" charset="0"/>
              </a:rPr>
              <a:t>বিষয় : গনিত</a:t>
            </a:r>
          </a:p>
          <a:p>
            <a:r>
              <a:rPr lang="bn-IN" sz="2400" dirty="0" smtClean="0">
                <a:latin typeface="NikoshBAN" panose="02000000000000000000" pitchFamily="2" charset="0"/>
                <a:cs typeface="NikoshBAN" panose="02000000000000000000" pitchFamily="2" charset="0"/>
              </a:rPr>
              <a:t>অধ্যায় : ২য়</a:t>
            </a:r>
          </a:p>
          <a:p>
            <a:r>
              <a:rPr lang="bn-IN" sz="2400" dirty="0" smtClean="0">
                <a:latin typeface="NikoshBAN" panose="02000000000000000000" pitchFamily="2" charset="0"/>
                <a:cs typeface="NikoshBAN" panose="02000000000000000000" pitchFamily="2" charset="0"/>
              </a:rPr>
              <a:t>পাঠের বিষয় : মুনাফা </a:t>
            </a:r>
          </a:p>
          <a:p>
            <a:r>
              <a:rPr lang="bn-IN" sz="2400" dirty="0" smtClean="0">
                <a:latin typeface="NikoshBAN" panose="02000000000000000000" pitchFamily="2" charset="0"/>
                <a:cs typeface="NikoshBAN" panose="02000000000000000000" pitchFamily="2" charset="0"/>
              </a:rPr>
              <a:t>সময় : ৫০ মিনিট</a:t>
            </a:r>
            <a:r>
              <a:rPr lang="bn-IN" dirty="0" smtClean="0">
                <a:latin typeface="NikoshBAN" panose="02000000000000000000" pitchFamily="2" charset="0"/>
                <a:cs typeface="NikoshBAN" panose="02000000000000000000" pitchFamily="2" charset="0"/>
              </a:rPr>
              <a:t>।</a:t>
            </a:r>
            <a:endParaRPr lang="bn-IN" dirty="0">
              <a:latin typeface="NikoshBAN" panose="02000000000000000000" pitchFamily="2" charset="0"/>
              <a:cs typeface="NikoshBAN" panose="02000000000000000000" pitchFamily="2" charset="0"/>
            </a:endParaRPr>
          </a:p>
        </p:txBody>
      </p:sp>
      <p:pic>
        <p:nvPicPr>
          <p:cNvPr id="7" name="Picture 6" descr="Picture1.jpg"/>
          <p:cNvPicPr>
            <a:picLocks noChangeAspect="1"/>
          </p:cNvPicPr>
          <p:nvPr/>
        </p:nvPicPr>
        <p:blipFill>
          <a:blip r:embed="rId3"/>
          <a:stretch>
            <a:fillRect/>
          </a:stretch>
        </p:blipFill>
        <p:spPr>
          <a:xfrm>
            <a:off x="838200" y="1583225"/>
            <a:ext cx="1524000" cy="19981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box(in)">
                                      <p:cBhvr>
                                        <p:cTn id="24" dur="500"/>
                                        <p:tgtEl>
                                          <p:spTgt spid="4">
                                            <p:txEl>
                                              <p:pRg st="0" end="0"/>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box(in)">
                                      <p:cBhvr>
                                        <p:cTn id="27" dur="500"/>
                                        <p:tgtEl>
                                          <p:spTgt spid="4">
                                            <p:txEl>
                                              <p:pRg st="1" end="1"/>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box(in)">
                                      <p:cBhvr>
                                        <p:cTn id="30" dur="500"/>
                                        <p:tgtEl>
                                          <p:spTgt spid="4">
                                            <p:txEl>
                                              <p:pRg st="2" end="2"/>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box(in)">
                                      <p:cBhvr>
                                        <p:cTn id="33" dur="500"/>
                                        <p:tgtEl>
                                          <p:spTgt spid="4">
                                            <p:txEl>
                                              <p:pRg st="3" end="3"/>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box(in)">
                                      <p:cBhvr>
                                        <p:cTn id="36" dur="500"/>
                                        <p:tgtEl>
                                          <p:spTgt spid="4">
                                            <p:txEl>
                                              <p:pRg st="4" end="4"/>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box(in)">
                                      <p:cBhvr>
                                        <p:cTn id="39" dur="500"/>
                                        <p:tgtEl>
                                          <p:spTgt spid="4">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checkerboard(across)">
                                      <p:cBhvr>
                                        <p:cTn id="44" dur="500"/>
                                        <p:tgtEl>
                                          <p:spTgt spid="6">
                                            <p:txEl>
                                              <p:pRg st="0" end="0"/>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checkerboard(across)">
                                      <p:cBhvr>
                                        <p:cTn id="47" dur="500"/>
                                        <p:tgtEl>
                                          <p:spTgt spid="6">
                                            <p:txEl>
                                              <p:pRg st="1" end="1"/>
                                            </p:txEl>
                                          </p:spTgt>
                                        </p:tgtEl>
                                      </p:cBhvr>
                                    </p:animEffect>
                                  </p:childTnLst>
                                </p:cTn>
                              </p:par>
                              <p:par>
                                <p:cTn id="48" presetID="5" presetClass="entr" presetSubtype="10" fill="hold" nodeType="with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Effect transition="in" filter="checkerboard(across)">
                                      <p:cBhvr>
                                        <p:cTn id="50" dur="500"/>
                                        <p:tgtEl>
                                          <p:spTgt spid="6">
                                            <p:txEl>
                                              <p:pRg st="2" end="2"/>
                                            </p:txEl>
                                          </p:spTgt>
                                        </p:tgtEl>
                                      </p:cBhvr>
                                    </p:animEffect>
                                  </p:childTnLst>
                                </p:cTn>
                              </p:par>
                              <p:par>
                                <p:cTn id="51" presetID="5" presetClass="entr" presetSubtype="10" fill="hold"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Effect transition="in" filter="checkerboard(across)">
                                      <p:cBhvr>
                                        <p:cTn id="53" dur="500"/>
                                        <p:tgtEl>
                                          <p:spTgt spid="6">
                                            <p:txEl>
                                              <p:pRg st="3" end="3"/>
                                            </p:txEl>
                                          </p:spTgt>
                                        </p:tgtEl>
                                      </p:cBhvr>
                                    </p:animEffect>
                                  </p:childTnLst>
                                </p:cTn>
                              </p:par>
                              <p:par>
                                <p:cTn id="54" presetID="5" presetClass="entr" presetSubtype="10" fill="hold" nodeType="withEffect">
                                  <p:stCondLst>
                                    <p:cond delay="0"/>
                                  </p:stCondLst>
                                  <p:childTnLst>
                                    <p:set>
                                      <p:cBhvr>
                                        <p:cTn id="55" dur="1" fill="hold">
                                          <p:stCondLst>
                                            <p:cond delay="0"/>
                                          </p:stCondLst>
                                        </p:cTn>
                                        <p:tgtEl>
                                          <p:spTgt spid="6">
                                            <p:txEl>
                                              <p:pRg st="4" end="4"/>
                                            </p:txEl>
                                          </p:spTgt>
                                        </p:tgtEl>
                                        <p:attrNameLst>
                                          <p:attrName>style.visibility</p:attrName>
                                        </p:attrNameLst>
                                      </p:cBhvr>
                                      <p:to>
                                        <p:strVal val="visible"/>
                                      </p:to>
                                    </p:set>
                                    <p:animEffect transition="in" filter="checkerboard(across)">
                                      <p:cBhvr>
                                        <p:cTn id="5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এই</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শেষে</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শিক্ষার্থীরা</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
        <p:nvSpPr>
          <p:cNvPr id="4" name="TextBox 3"/>
          <p:cNvSpPr txBox="1"/>
          <p:nvPr/>
        </p:nvSpPr>
        <p:spPr>
          <a:xfrm>
            <a:off x="685800" y="1524000"/>
            <a:ext cx="6477000" cy="1569660"/>
          </a:xfrm>
          <a:prstGeom prst="rect">
            <a:avLst/>
          </a:prstGeom>
          <a:noFill/>
        </p:spPr>
        <p:txBody>
          <a:bodyPr wrap="square" rtlCol="0">
            <a:spAutoFit/>
          </a:bodyPr>
          <a:lstStyle/>
          <a:p>
            <a:pPr>
              <a:buFont typeface="Wingdings" pitchFamily="2" charset="2"/>
              <a:buChar char="Ø"/>
            </a:pPr>
            <a:r>
              <a:rPr lang="en-US" sz="3200" dirty="0" err="1" smtClean="0">
                <a:latin typeface="NikoshBAN" pitchFamily="2" charset="0"/>
                <a:cs typeface="NikoshBAN" pitchFamily="2" charset="0"/>
              </a:rPr>
              <a:t>মুনাফা</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p>
          <a:p>
            <a:pPr>
              <a:buFont typeface="Wingdings" pitchFamily="2" charset="2"/>
              <a:buChar char="Ø"/>
            </a:pPr>
            <a:r>
              <a:rPr lang="en-US" sz="3200" dirty="0" err="1" smtClean="0">
                <a:latin typeface="NikoshBAN" pitchFamily="2" charset="0"/>
                <a:cs typeface="NikoshBAN" pitchFamily="2" charset="0"/>
              </a:rPr>
              <a:t>মুনাফার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ব্যাখ্যা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p>
          <a:p>
            <a:pPr>
              <a:buFont typeface="Wingdings" pitchFamily="2" charset="2"/>
              <a:buChar char="Ø"/>
            </a:pPr>
            <a:r>
              <a:rPr lang="en-US" sz="3200" dirty="0" err="1" smtClean="0">
                <a:latin typeface="NikoshBAN" pitchFamily="2" charset="0"/>
                <a:cs typeface="NikoshBAN" pitchFamily="2" charset="0"/>
              </a:rPr>
              <a:t>মুনাফা</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সংক্রান্ত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সমস্যার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সমাধান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a:t>
            </a:r>
            <a:r>
              <a:rPr lang="en-US"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box(in)">
                                      <p:cBhvr>
                                        <p:cTn id="20" dur="500"/>
                                        <p:tgtEl>
                                          <p:spTgt spid="4">
                                            <p:txEl>
                                              <p:pRg st="1" end="1"/>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box(in)">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latin typeface="NikoshBAN" pitchFamily="2" charset="0"/>
                <a:cs typeface="NikoshBAN" pitchFamily="2" charset="0"/>
              </a:rPr>
              <a:t>নীচের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চিত্র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গুলি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দেখ</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pic>
        <p:nvPicPr>
          <p:cNvPr id="4" name="Picture 3" descr="images২২১১৩৩.jpg"/>
          <p:cNvPicPr>
            <a:picLocks noChangeAspect="1"/>
          </p:cNvPicPr>
          <p:nvPr/>
        </p:nvPicPr>
        <p:blipFill>
          <a:blip r:embed="rId2"/>
          <a:stretch>
            <a:fillRect/>
          </a:stretch>
        </p:blipFill>
        <p:spPr>
          <a:xfrm>
            <a:off x="152400" y="1600200"/>
            <a:ext cx="2971800" cy="1543050"/>
          </a:xfrm>
          <a:prstGeom prst="rect">
            <a:avLst/>
          </a:prstGeom>
        </p:spPr>
      </p:pic>
      <p:pic>
        <p:nvPicPr>
          <p:cNvPr id="5" name="Picture 4" descr="images৯৯৮.jpg"/>
          <p:cNvPicPr>
            <a:picLocks noChangeAspect="1"/>
          </p:cNvPicPr>
          <p:nvPr/>
        </p:nvPicPr>
        <p:blipFill>
          <a:blip r:embed="rId3"/>
          <a:stretch>
            <a:fillRect/>
          </a:stretch>
        </p:blipFill>
        <p:spPr>
          <a:xfrm>
            <a:off x="5410200" y="1371600"/>
            <a:ext cx="2857500" cy="1905000"/>
          </a:xfrm>
          <a:prstGeom prst="rect">
            <a:avLst/>
          </a:prstGeom>
        </p:spPr>
      </p:pic>
      <p:pic>
        <p:nvPicPr>
          <p:cNvPr id="6" name="Picture 5" descr="imagesমমম.jpg"/>
          <p:cNvPicPr>
            <a:picLocks noChangeAspect="1"/>
          </p:cNvPicPr>
          <p:nvPr/>
        </p:nvPicPr>
        <p:blipFill>
          <a:blip r:embed="rId4"/>
          <a:stretch>
            <a:fillRect/>
          </a:stretch>
        </p:blipFill>
        <p:spPr>
          <a:xfrm>
            <a:off x="381000" y="3657600"/>
            <a:ext cx="2752725" cy="1657350"/>
          </a:xfrm>
          <a:prstGeom prst="rect">
            <a:avLst/>
          </a:prstGeom>
        </p:spPr>
      </p:pic>
      <p:sp>
        <p:nvSpPr>
          <p:cNvPr id="10" name="TextBox 9"/>
          <p:cNvSpPr txBox="1"/>
          <p:nvPr/>
        </p:nvSpPr>
        <p:spPr>
          <a:xfrm>
            <a:off x="4191000" y="3810000"/>
            <a:ext cx="4572000" cy="1846659"/>
          </a:xfrm>
          <a:prstGeom prst="rect">
            <a:avLst/>
          </a:prstGeom>
          <a:noFill/>
        </p:spPr>
        <p:txBody>
          <a:bodyPr wrap="square" rtlCol="0">
            <a:spAutoFit/>
          </a:bodyPr>
          <a:lstStyle/>
          <a:p>
            <a:pPr>
              <a:buFont typeface="Wingdings" pitchFamily="2" charset="2"/>
              <a:buChar char="Ø"/>
            </a:pPr>
            <a:r>
              <a:rPr lang="en-US" sz="2800" dirty="0" err="1" smtClean="0">
                <a:latin typeface="NikoshBAN" pitchFamily="2" charset="0"/>
                <a:cs typeface="NikoshBAN" pitchFamily="2" charset="0"/>
              </a:rPr>
              <a:t>শিক্ষার্থীরা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সঞ্চয়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করছে</a:t>
            </a:r>
            <a:r>
              <a:rPr lang="bn-IN" sz="2800" dirty="0" smtClean="0">
                <a:latin typeface="NikoshBAN" pitchFamily="2" charset="0"/>
                <a:cs typeface="NikoshBAN" pitchFamily="2" charset="0"/>
              </a:rPr>
              <a:t>?</a:t>
            </a:r>
            <a:endParaRPr lang="en-US" sz="2800" dirty="0" smtClean="0">
              <a:latin typeface="NikoshBAN" pitchFamily="2" charset="0"/>
              <a:cs typeface="NikoshBAN" pitchFamily="2" charset="0"/>
            </a:endParaRPr>
          </a:p>
          <a:p>
            <a:pPr>
              <a:buFont typeface="Wingdings" pitchFamily="2" charset="2"/>
              <a:buChar char="Ø"/>
            </a:pPr>
            <a:r>
              <a:rPr lang="en-US" sz="2800" dirty="0" smtClean="0">
                <a:latin typeface="NikoshBAN" pitchFamily="2" charset="0"/>
                <a:cs typeface="NikoshBAN" pitchFamily="2" charset="0"/>
              </a:rPr>
              <a:t>2য় </a:t>
            </a:r>
            <a:r>
              <a:rPr lang="en-US" sz="2800" dirty="0" err="1" smtClean="0">
                <a:latin typeface="NikoshBAN" pitchFamily="2" charset="0"/>
                <a:cs typeface="NikoshBAN" pitchFamily="2" charset="0"/>
              </a:rPr>
              <a:t>চিত্রে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লেনদেন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হচ্ছে</a:t>
            </a:r>
            <a:r>
              <a:rPr lang="bn-IN" sz="2800" dirty="0" smtClean="0">
                <a:latin typeface="NikoshBAN" panose="02000000000000000000" pitchFamily="2" charset="0"/>
                <a:cs typeface="NikoshBAN" panose="02000000000000000000" pitchFamily="2" charset="0"/>
              </a:rPr>
              <a:t>?</a:t>
            </a:r>
            <a:endParaRPr lang="en-US" sz="2800" dirty="0" smtClean="0">
              <a:latin typeface="NikoshBAN" panose="02000000000000000000" pitchFamily="2" charset="0"/>
              <a:cs typeface="NikoshBAN" panose="02000000000000000000" pitchFamily="2" charset="0"/>
            </a:endParaRPr>
          </a:p>
          <a:p>
            <a:pPr>
              <a:buFont typeface="Wingdings" pitchFamily="2" charset="2"/>
              <a:buChar char="Ø"/>
            </a:pPr>
            <a:r>
              <a:rPr lang="en-US" sz="2800" dirty="0" err="1" smtClean="0">
                <a:latin typeface="NikoshBAN" panose="02000000000000000000" pitchFamily="2" charset="0"/>
                <a:cs typeface="NikoshBAN" panose="02000000000000000000" pitchFamily="2" charset="0"/>
              </a:rPr>
              <a:t>ব্যাংকে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টাকা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রাখলে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হয়</a:t>
            </a:r>
            <a:r>
              <a:rPr lang="bn-IN" sz="2800" dirty="0" smtClean="0">
                <a:latin typeface="NikoshBAN" panose="02000000000000000000" pitchFamily="2" charset="0"/>
                <a:cs typeface="NikoshBAN" panose="02000000000000000000" pitchFamily="2" charset="0"/>
              </a:rPr>
              <a:t>?</a:t>
            </a:r>
            <a:r>
              <a:rPr lang="en-US" sz="2800" dirty="0" smtClean="0">
                <a:latin typeface="NikoshBAN" panose="02000000000000000000" pitchFamily="2" charset="0"/>
                <a:cs typeface="NikoshBAN" panose="02000000000000000000" pitchFamily="2" charset="0"/>
              </a:rPr>
              <a:t> </a:t>
            </a:r>
          </a:p>
          <a:p>
            <a:endParaRPr lang="en-US" sz="2800" dirty="0">
              <a:latin typeface="NikoshBAN" pitchFamily="2" charset="0"/>
              <a:cs typeface="NikoshBAN" pitchFamily="2" charset="0"/>
            </a:endParaRPr>
          </a:p>
        </p:txBody>
      </p:sp>
      <p:sp>
        <p:nvSpPr>
          <p:cNvPr id="12" name="TextBox 11"/>
          <p:cNvSpPr txBox="1"/>
          <p:nvPr/>
        </p:nvSpPr>
        <p:spPr>
          <a:xfrm>
            <a:off x="2286000" y="5638800"/>
            <a:ext cx="5943600" cy="830997"/>
          </a:xfrm>
          <a:prstGeom prst="rect">
            <a:avLst/>
          </a:prstGeom>
          <a:noFill/>
        </p:spPr>
        <p:txBody>
          <a:bodyPr wrap="square" rtlCol="0">
            <a:spAutoFit/>
          </a:bodyPr>
          <a:lstStyle/>
          <a:p>
            <a:r>
              <a:rPr lang="en-US" sz="2400" b="1" dirty="0" err="1" smtClean="0">
                <a:latin typeface="NikoshBAN" panose="02000000000000000000" pitchFamily="2" charset="0"/>
                <a:cs typeface="NikoshBAN" panose="02000000000000000000" pitchFamily="2" charset="0"/>
              </a:rPr>
              <a:t>ব্যাংকে</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টাকা</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জমা</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রাখলে</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নির্দিষ্ট</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সময়</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পর</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ব্যাংক</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অতিরিক্ত</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যে</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টাকা</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ফেরত</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দেয়</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তাকে</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কি</a:t>
            </a:r>
            <a:r>
              <a:rPr lang="en-US" sz="2400" b="1" dirty="0" smtClean="0">
                <a:latin typeface="NikoshBAN" panose="02000000000000000000" pitchFamily="2" charset="0"/>
                <a:cs typeface="NikoshBAN" panose="02000000000000000000" pitchFamily="2" charset="0"/>
              </a:rPr>
              <a:t> </a:t>
            </a:r>
            <a:r>
              <a:rPr lang="en-US" sz="2400" b="1" dirty="0" err="1" smtClean="0">
                <a:latin typeface="NikoshBAN" panose="02000000000000000000" pitchFamily="2" charset="0"/>
                <a:cs typeface="NikoshBAN" panose="02000000000000000000" pitchFamily="2" charset="0"/>
              </a:rPr>
              <a:t>বলে</a:t>
            </a:r>
            <a:r>
              <a:rPr lang="bn-IN" sz="2400" b="1" dirty="0" smtClean="0">
                <a:latin typeface="NikoshBAN" panose="02000000000000000000" pitchFamily="2" charset="0"/>
                <a:cs typeface="NikoshBAN" panose="02000000000000000000" pitchFamily="2" charset="0"/>
              </a:rPr>
              <a:t>?</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checkerboard(across)">
                                      <p:cBhvr>
                                        <p:cTn id="29" dur="500"/>
                                        <p:tgtEl>
                                          <p:spTgt spid="10">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checkerboard(across)">
                                      <p:cBhvr>
                                        <p:cTn id="34" dur="500"/>
                                        <p:tgtEl>
                                          <p:spTgt spid="10">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animEffect transition="in" filter="checkerboard(across)">
                                      <p:cBhvr>
                                        <p:cTn id="39" dur="500"/>
                                        <p:tgtEl>
                                          <p:spTgt spid="10">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12">
                                            <p:txEl>
                                              <p:pRg st="0" end="0"/>
                                            </p:txEl>
                                          </p:spTgt>
                                        </p:tgtEl>
                                        <p:attrNameLst>
                                          <p:attrName>style.visibility</p:attrName>
                                        </p:attrNameLst>
                                      </p:cBhvr>
                                      <p:to>
                                        <p:strVal val="visible"/>
                                      </p:to>
                                    </p:set>
                                    <p:animEffect transition="in" filter="checkerboard(across)">
                                      <p:cBhvr>
                                        <p:cTn id="44"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2971800"/>
          </a:xfrm>
        </p:spPr>
        <p:txBody>
          <a:bodyPr>
            <a:normAutofit fontScale="90000"/>
          </a:bodyPr>
          <a:lstStyle/>
          <a:p>
            <a:r>
              <a:rPr lang="en-US" sz="3200" b="0" dirty="0" err="1" smtClean="0">
                <a:effectLst/>
                <a:latin typeface="NikoshBAN" panose="02000000000000000000" pitchFamily="2" charset="0"/>
                <a:cs typeface="NikoshBAN" panose="02000000000000000000" pitchFamily="2" charset="0"/>
              </a:rPr>
              <a:t>ব্যাংকে</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টাকা</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জমা</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রাখলে</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নির্দিষ্ট</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সময়</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পর</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ব্যাংক</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অতিরিক্ত</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যে</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টাকা</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ফেরত</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দেয়</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তাকে</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মুনাফা</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বলে</a:t>
            </a:r>
            <a:r>
              <a:rPr lang="en-US" sz="3200" b="0" dirty="0" smtClean="0">
                <a:effectLst/>
                <a:latin typeface="NikoshBAN" panose="02000000000000000000" pitchFamily="2" charset="0"/>
                <a:cs typeface="NikoshBAN" panose="02000000000000000000" pitchFamily="2" charset="0"/>
              </a:rPr>
              <a:t>।</a:t>
            </a:r>
            <a:br>
              <a:rPr lang="en-US" sz="3200" b="0" dirty="0" smtClean="0">
                <a:effectLst/>
                <a:latin typeface="NikoshBAN" panose="02000000000000000000" pitchFamily="2" charset="0"/>
                <a:cs typeface="NikoshBAN" panose="02000000000000000000" pitchFamily="2" charset="0"/>
              </a:rPr>
            </a:br>
            <a:r>
              <a:rPr lang="en-US" sz="3200" b="0" dirty="0" err="1" smtClean="0">
                <a:effectLst/>
                <a:latin typeface="NikoshBAN" panose="02000000000000000000" pitchFamily="2" charset="0"/>
                <a:cs typeface="NikoshBAN" panose="02000000000000000000" pitchFamily="2" charset="0"/>
              </a:rPr>
              <a:t>আবার</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ক্রয়</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মূল্যের</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চেয়ে</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বিক্রয়মূল্য</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বেশি</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হলে</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যে</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পরিমান</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টাকা</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বেশি</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হয়</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সেই</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পরিমান</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টাকা</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হলো</a:t>
            </a:r>
            <a:r>
              <a:rPr lang="en-US" sz="3200" b="0" dirty="0" smtClean="0">
                <a:effectLst/>
                <a:latin typeface="NikoshBAN" panose="02000000000000000000" pitchFamily="2" charset="0"/>
                <a:cs typeface="NikoshBAN" panose="02000000000000000000" pitchFamily="2" charset="0"/>
              </a:rPr>
              <a:t> </a:t>
            </a:r>
            <a:r>
              <a:rPr lang="en-US" sz="3200" b="0" dirty="0" err="1" smtClean="0">
                <a:effectLst/>
                <a:latin typeface="NikoshBAN" panose="02000000000000000000" pitchFamily="2" charset="0"/>
                <a:cs typeface="NikoshBAN" panose="02000000000000000000" pitchFamily="2" charset="0"/>
              </a:rPr>
              <a:t>মুনাফা</a:t>
            </a:r>
            <a:r>
              <a:rPr lang="en-US" sz="3200" b="0" dirty="0" smtClean="0">
                <a:effectLst/>
                <a:latin typeface="NikoshBAN" panose="02000000000000000000" pitchFamily="2" charset="0"/>
                <a:cs typeface="NikoshBAN" panose="02000000000000000000" pitchFamily="2" charset="0"/>
              </a:rPr>
              <a:t>।</a:t>
            </a:r>
            <a:r>
              <a:rPr lang="en-US" sz="4400" dirty="0" smtClean="0">
                <a:latin typeface="NikoshBAN" panose="02000000000000000000" pitchFamily="2" charset="0"/>
                <a:cs typeface="NikoshBAN" panose="02000000000000000000" pitchFamily="2" charset="0"/>
              </a:rPr>
              <a:t/>
            </a:r>
            <a:br>
              <a:rPr lang="en-US" sz="4400" dirty="0" smtClean="0">
                <a:latin typeface="NikoshBAN" panose="02000000000000000000" pitchFamily="2" charset="0"/>
                <a:cs typeface="NikoshBAN" panose="02000000000000000000" pitchFamily="2" charset="0"/>
              </a:rPr>
            </a:br>
            <a:r>
              <a:rPr lang="en-US" sz="4400" dirty="0" smtClean="0">
                <a:latin typeface="NikoshBAN" panose="02000000000000000000" pitchFamily="2" charset="0"/>
                <a:cs typeface="NikoshBAN" panose="02000000000000000000" pitchFamily="2" charset="0"/>
              </a:rPr>
              <a:t/>
            </a:r>
            <a:br>
              <a:rPr lang="en-US" sz="4400" dirty="0" smtClean="0">
                <a:latin typeface="NikoshBAN" panose="02000000000000000000" pitchFamily="2" charset="0"/>
                <a:cs typeface="NikoshBAN" panose="02000000000000000000" pitchFamily="2" charset="0"/>
              </a:rPr>
            </a:br>
            <a:endParaRPr lang="en-US" dirty="0"/>
          </a:p>
        </p:txBody>
      </p:sp>
      <p:pic>
        <p:nvPicPr>
          <p:cNvPr id="4" name="Picture 3" descr="imagesুু.jpg"/>
          <p:cNvPicPr>
            <a:picLocks noChangeAspect="1"/>
          </p:cNvPicPr>
          <p:nvPr/>
        </p:nvPicPr>
        <p:blipFill>
          <a:blip r:embed="rId2"/>
          <a:stretch>
            <a:fillRect/>
          </a:stretch>
        </p:blipFill>
        <p:spPr>
          <a:xfrm>
            <a:off x="533400" y="3505200"/>
            <a:ext cx="3887506" cy="2362200"/>
          </a:xfrm>
          <a:prstGeom prst="rect">
            <a:avLst/>
          </a:prstGeom>
        </p:spPr>
      </p:pic>
      <p:pic>
        <p:nvPicPr>
          <p:cNvPr id="5" name="Picture 4" descr="images চ৬৫.jpg"/>
          <p:cNvPicPr>
            <a:picLocks noChangeAspect="1"/>
          </p:cNvPicPr>
          <p:nvPr/>
        </p:nvPicPr>
        <p:blipFill>
          <a:blip r:embed="rId3"/>
          <a:stretch>
            <a:fillRect/>
          </a:stretch>
        </p:blipFill>
        <p:spPr>
          <a:xfrm>
            <a:off x="4724400" y="3429000"/>
            <a:ext cx="419100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latin typeface="NikoshBAN" pitchFamily="2" charset="0"/>
                <a:cs typeface="NikoshBAN" pitchFamily="2" charset="0"/>
              </a:rPr>
              <a:t>আজকের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
        <p:nvSpPr>
          <p:cNvPr id="5" name="Rounded Rectangle 4"/>
          <p:cNvSpPr/>
          <p:nvPr/>
        </p:nvSpPr>
        <p:spPr>
          <a:xfrm>
            <a:off x="2362200" y="2438400"/>
            <a:ext cx="4191000" cy="12192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8800" dirty="0" err="1" smtClean="0">
                <a:latin typeface="NikoshBAN" pitchFamily="2" charset="0"/>
                <a:cs typeface="NikoshBAN" pitchFamily="2" charset="0"/>
              </a:rPr>
              <a:t>মুনাফা</a:t>
            </a:r>
            <a:endParaRPr lang="en-US" sz="8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0" nodeType="clickEffect">
                                  <p:stCondLst>
                                    <p:cond delay="0"/>
                                  </p:stCondLst>
                                  <p:childTnLst>
                                    <p:animEffect transition="out" filter="diamond(in)">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1871472"/>
          </a:xfrm>
        </p:spPr>
        <p:txBody>
          <a:bodyPr>
            <a:normAutofit/>
          </a:bodyPr>
          <a:lstStyle/>
          <a:p>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জন্য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মুনাফা</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হিসাব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এর</a:t>
            </a:r>
            <a:r>
              <a:rPr lang="en-US" sz="3200" dirty="0" smtClean="0">
                <a:latin typeface="NikoshBAN" pitchFamily="2" charset="0"/>
                <a:cs typeface="NikoshBAN" pitchFamily="2" charset="0"/>
              </a:rPr>
              <a:t> </a:t>
            </a:r>
            <a:r>
              <a:rPr lang="en-US" sz="3200" b="1" dirty="0" err="1" smtClean="0">
                <a:latin typeface="NikoshBAN" pitchFamily="2" charset="0"/>
                <a:cs typeface="NikoshBAN" pitchFamily="2" charset="0"/>
              </a:rPr>
              <a:t>সময়কাল</a:t>
            </a:r>
            <a:r>
              <a:rPr lang="en-US" sz="3200" dirty="0" smtClean="0">
                <a:latin typeface="NikoshBAN" pitchFamily="2" charset="0"/>
                <a:cs typeface="NikoshBAN" pitchFamily="2" charset="0"/>
              </a:rPr>
              <a:t>।</a:t>
            </a:r>
          </a:p>
          <a:p>
            <a:r>
              <a:rPr lang="en-US" sz="3200" dirty="0" err="1" smtClean="0">
                <a:latin typeface="NikoshBAN" pitchFamily="2" charset="0"/>
                <a:cs typeface="NikoshBAN" pitchFamily="2" charset="0"/>
              </a:rPr>
              <a:t>কোন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টাকা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রাখলে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পরিমান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a:t>
            </a:r>
            <a:r>
              <a:rPr lang="en-US" sz="3200" dirty="0" smtClean="0">
                <a:latin typeface="NikoshBAN" pitchFamily="2" charset="0"/>
                <a:cs typeface="NikoshBAN" pitchFamily="2" charset="0"/>
              </a:rPr>
              <a:t> </a:t>
            </a:r>
            <a:r>
              <a:rPr lang="en-US" sz="3200" b="1" dirty="0" err="1" smtClean="0">
                <a:latin typeface="NikoshBAN" pitchFamily="2" charset="0"/>
                <a:cs typeface="NikoshBAN" pitchFamily="2" charset="0"/>
              </a:rPr>
              <a:t>মূলধন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বলে</a:t>
            </a:r>
            <a:r>
              <a:rPr lang="en-US" sz="3200" dirty="0" smtClean="0">
                <a:latin typeface="NikoshBAN" pitchFamily="2" charset="0"/>
                <a:cs typeface="NikoshBAN" pitchFamily="2" charset="0"/>
              </a:rPr>
              <a:t>।</a:t>
            </a:r>
          </a:p>
          <a:p>
            <a:r>
              <a:rPr lang="en-US" sz="3200" dirty="0" err="1" smtClean="0">
                <a:latin typeface="NikoshBAN" pitchFamily="2" charset="0"/>
                <a:cs typeface="NikoshBAN" pitchFamily="2" charset="0"/>
              </a:rPr>
              <a:t>লাভ</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ক্ষতি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সব</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ক্রয়মূল্যের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উপর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র্নিভরশীল</a:t>
            </a:r>
            <a:r>
              <a:rPr lang="en-US" sz="3200" dirty="0" smtClean="0">
                <a:latin typeface="NikoshBAN" pitchFamily="2" charset="0"/>
                <a:cs typeface="NikoshBAN"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340291"/>
          </a:xfrm>
        </p:spPr>
        <p:txBody>
          <a:bodyPr/>
          <a:lstStyle/>
          <a:p>
            <a:pPr>
              <a:buNone/>
            </a:pPr>
            <a:r>
              <a:rPr lang="en-US" dirty="0" err="1" smtClean="0">
                <a:latin typeface="NikoshBAN" pitchFamily="2" charset="0"/>
                <a:cs typeface="NikoshBAN" pitchFamily="2" charset="0"/>
              </a:rPr>
              <a:t>একটি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বইয়ের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ক্রয়মূল্য</a:t>
            </a:r>
            <a:r>
              <a:rPr lang="en-US" dirty="0" smtClean="0">
                <a:latin typeface="NikoshBAN" pitchFamily="2" charset="0"/>
                <a:cs typeface="NikoshBAN" pitchFamily="2" charset="0"/>
              </a:rPr>
              <a:t> ১২৫ </a:t>
            </a:r>
            <a:r>
              <a:rPr lang="en-US" dirty="0" err="1" smtClean="0">
                <a:latin typeface="NikoshBAN" pitchFamily="2" charset="0"/>
                <a:cs typeface="NikoshBAN" pitchFamily="2" charset="0"/>
              </a:rPr>
              <a:t>টাকা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বিক্রয়মূল্য</a:t>
            </a:r>
            <a:r>
              <a:rPr lang="en-US" dirty="0" smtClean="0">
                <a:latin typeface="NikoshBAN" pitchFamily="2" charset="0"/>
                <a:cs typeface="NikoshBAN" pitchFamily="2" charset="0"/>
              </a:rPr>
              <a:t> ১৩৫ </a:t>
            </a:r>
            <a:r>
              <a:rPr lang="en-US" dirty="0" err="1" smtClean="0">
                <a:latin typeface="NikoshBAN" pitchFamily="2" charset="0"/>
                <a:cs typeface="NikoshBAN" pitchFamily="2" charset="0"/>
              </a:rPr>
              <a:t>টাকা</a:t>
            </a:r>
            <a:r>
              <a:rPr lang="en-US" dirty="0" smtClean="0">
                <a:latin typeface="NikoshBAN" pitchFamily="2" charset="0"/>
                <a:cs typeface="NikoshBAN" pitchFamily="2" charset="0"/>
              </a:rPr>
              <a:t>।</a:t>
            </a:r>
          </a:p>
          <a:p>
            <a:pPr>
              <a:buNone/>
            </a:pPr>
            <a:endParaRPr lang="en-US" dirty="0" smtClean="0">
              <a:latin typeface="NikoshBAN" pitchFamily="2" charset="0"/>
              <a:cs typeface="NikoshBAN" pitchFamily="2" charset="0"/>
            </a:endParaRPr>
          </a:p>
          <a:p>
            <a:pPr>
              <a:buNone/>
            </a:pPr>
            <a:r>
              <a:rPr lang="en-US" dirty="0" smtClean="0">
                <a:latin typeface="NikoshBAN" pitchFamily="2" charset="0"/>
                <a:cs typeface="NikoshBAN" pitchFamily="2" charset="0"/>
              </a:rPr>
              <a:t>ক)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কত</a:t>
            </a:r>
            <a:r>
              <a:rPr lang="bn-IN" sz="2400" dirty="0" smtClean="0">
                <a:latin typeface="NikoshBAN" panose="02000000000000000000" pitchFamily="2" charset="0"/>
                <a:cs typeface="NikoshBAN" panose="02000000000000000000" pitchFamily="2" charset="0"/>
              </a:rPr>
              <a:t> ?</a:t>
            </a:r>
            <a:endParaRPr lang="en-US" sz="2400" dirty="0" smtClean="0">
              <a:latin typeface="NikoshBAN" panose="02000000000000000000" pitchFamily="2" charset="0"/>
              <a:cs typeface="NikoshBAN" panose="02000000000000000000" pitchFamily="2" charset="0"/>
            </a:endParaRPr>
          </a:p>
          <a:p>
            <a:pPr>
              <a:buNone/>
            </a:pPr>
            <a:r>
              <a:rPr lang="en-US" sz="2400" dirty="0" smtClean="0">
                <a:latin typeface="NikoshBAN" panose="02000000000000000000" pitchFamily="2" charset="0"/>
                <a:cs typeface="NikoshBAN" panose="02000000000000000000" pitchFamily="2" charset="0"/>
              </a:rPr>
              <a:t>খ) </a:t>
            </a:r>
            <a:r>
              <a:rPr lang="en-US" sz="2400" dirty="0" err="1" smtClean="0">
                <a:latin typeface="NikoshBAN" panose="02000000000000000000" pitchFamily="2" charset="0"/>
                <a:cs typeface="NikoshBAN" panose="02000000000000000000" pitchFamily="2" charset="0"/>
              </a:rPr>
              <a:t>শতকরা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মুনাফা</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কত</a:t>
            </a:r>
            <a:r>
              <a:rPr lang="bn-IN" sz="2400" dirty="0" smtClean="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 </a:t>
            </a:r>
            <a:endParaRPr lang="en-US" dirty="0">
              <a:latin typeface="NikoshBAN" pitchFamily="2" charset="0"/>
              <a:cs typeface="NikoshBAN" pitchFamily="2" charset="0"/>
            </a:endParaRPr>
          </a:p>
        </p:txBody>
      </p:sp>
      <p:sp>
        <p:nvSpPr>
          <p:cNvPr id="4" name="Cloud Callout 3"/>
          <p:cNvSpPr/>
          <p:nvPr/>
        </p:nvSpPr>
        <p:spPr>
          <a:xfrm>
            <a:off x="2590800" y="228600"/>
            <a:ext cx="3352800" cy="1600200"/>
          </a:xfrm>
          <a:prstGeom prst="cloudCallout">
            <a:avLst>
              <a:gd name="adj1" fmla="val -75378"/>
              <a:gd name="adj2" fmla="val 809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latin typeface="NikoshBAN" pitchFamily="2" charset="0"/>
                <a:cs typeface="NikoshBAN" pitchFamily="2" charset="0"/>
              </a:rPr>
              <a:t>একক</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কাজ</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heckerboard(across)">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checkerboard(across)">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মুনাফাআসল</a:t>
            </a:r>
            <a:r>
              <a:rPr lang="en-US" dirty="0" smtClean="0">
                <a:latin typeface="NikoshBAN" pitchFamily="2" charset="0"/>
                <a:cs typeface="NikoshBAN" pitchFamily="2" charset="0"/>
              </a:rPr>
              <a:t> – </a:t>
            </a:r>
            <a:r>
              <a:rPr lang="en-US" dirty="0" err="1" smtClean="0">
                <a:latin typeface="NikoshBAN" pitchFamily="2" charset="0"/>
                <a:cs typeface="NikoshBAN" pitchFamily="2" charset="0"/>
              </a:rPr>
              <a:t>আসল</a:t>
            </a:r>
            <a:endParaRPr lang="en-US" dirty="0" smtClean="0">
              <a:latin typeface="NikoshBAN" pitchFamily="2" charset="0"/>
              <a:cs typeface="NikoshBAN" pitchFamily="2" charset="0"/>
            </a:endParaRPr>
          </a:p>
          <a:p>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দুই</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ধরনের</a:t>
            </a:r>
            <a:r>
              <a:rPr lang="en-US" dirty="0" smtClean="0">
                <a:latin typeface="NikoshBAN" pitchFamily="2" charset="0"/>
                <a:cs typeface="NikoshBAN" pitchFamily="2" charset="0"/>
              </a:rPr>
              <a:t>। ক) </a:t>
            </a:r>
            <a:r>
              <a:rPr lang="en-US" dirty="0" err="1" smtClean="0">
                <a:latin typeface="NikoshBAN" pitchFamily="2" charset="0"/>
                <a:cs typeface="NikoshBAN" pitchFamily="2" charset="0"/>
              </a:rPr>
              <a:t>সরল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ও খ) </a:t>
            </a:r>
            <a:r>
              <a:rPr lang="en-US" dirty="0" err="1" smtClean="0">
                <a:latin typeface="NikoshBAN" pitchFamily="2" charset="0"/>
                <a:cs typeface="NikoshBAN" pitchFamily="2" charset="0"/>
              </a:rPr>
              <a:t>চক্রবৃদ্ধি</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a:t>
            </a:r>
          </a:p>
          <a:p>
            <a:r>
              <a:rPr lang="en-US" dirty="0" err="1" smtClean="0">
                <a:latin typeface="NikoshBAN" pitchFamily="2" charset="0"/>
                <a:cs typeface="NikoshBAN" pitchFamily="2" charset="0"/>
              </a:rPr>
              <a:t>সরল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ক্ষেত্রে</a:t>
            </a:r>
            <a:r>
              <a:rPr lang="en-US" dirty="0" smtClean="0">
                <a:latin typeface="NikoshBAN" pitchFamily="2" charset="0"/>
                <a:cs typeface="NikoshBAN" pitchFamily="2" charset="0"/>
              </a:rPr>
              <a:t>- I= </a:t>
            </a:r>
            <a:r>
              <a:rPr lang="en-US" dirty="0" err="1" smtClean="0">
                <a:latin typeface="NikoshBAN" pitchFamily="2" charset="0"/>
                <a:cs typeface="NikoshBAN" pitchFamily="2" charset="0"/>
              </a:rPr>
              <a:t>Pnr</a:t>
            </a:r>
            <a:r>
              <a:rPr lang="en-US" dirty="0" smtClean="0">
                <a:latin typeface="NikoshBAN" pitchFamily="2" charset="0"/>
                <a:cs typeface="NikoshBAN" pitchFamily="2" charset="0"/>
              </a:rPr>
              <a:t>, I=</a:t>
            </a:r>
            <a:r>
              <a:rPr lang="en-US" dirty="0" err="1" smtClean="0">
                <a:latin typeface="NikoshBAN" pitchFamily="2" charset="0"/>
                <a:cs typeface="NikoshBAN" pitchFamily="2" charset="0"/>
              </a:rPr>
              <a:t>মুনাফা,P</a:t>
            </a:r>
            <a:r>
              <a:rPr lang="en-US" dirty="0" smtClean="0">
                <a:latin typeface="NikoshBAN" pitchFamily="2" charset="0"/>
                <a:cs typeface="NikoshBAN" pitchFamily="2" charset="0"/>
              </a:rPr>
              <a:t>=</a:t>
            </a:r>
            <a:r>
              <a:rPr lang="en-US" dirty="0" err="1" smtClean="0">
                <a:latin typeface="NikoshBAN" pitchFamily="2" charset="0"/>
                <a:cs typeface="NikoshBAN" pitchFamily="2" charset="0"/>
              </a:rPr>
              <a:t>আসল,n</a:t>
            </a:r>
            <a:r>
              <a:rPr lang="en-US" dirty="0" smtClean="0">
                <a:latin typeface="NikoshBAN" pitchFamily="2" charset="0"/>
                <a:cs typeface="NikoshBAN" pitchFamily="2" charset="0"/>
              </a:rPr>
              <a:t>=</a:t>
            </a:r>
            <a:r>
              <a:rPr lang="en-US" dirty="0" err="1" smtClean="0">
                <a:latin typeface="NikoshBAN" pitchFamily="2" charset="0"/>
                <a:cs typeface="NikoshBAN" pitchFamily="2" charset="0"/>
              </a:rPr>
              <a:t>সময়,r</a:t>
            </a:r>
            <a:r>
              <a:rPr lang="en-US" dirty="0" smtClean="0">
                <a:latin typeface="NikoshBAN" pitchFamily="2" charset="0"/>
                <a:cs typeface="NikoshBAN" pitchFamily="2" charset="0"/>
              </a:rPr>
              <a:t>=</a:t>
            </a:r>
            <a:r>
              <a:rPr lang="en-US" dirty="0" err="1" smtClean="0">
                <a:latin typeface="NikoshBAN" pitchFamily="2" charset="0"/>
                <a:cs typeface="NikoshBAN" pitchFamily="2" charset="0"/>
              </a:rPr>
              <a:t>মুনাফার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হার</a:t>
            </a:r>
            <a:r>
              <a:rPr lang="en-US" dirty="0" smtClean="0">
                <a:latin typeface="NikoshBAN" pitchFamily="2" charset="0"/>
                <a:cs typeface="NikoshBAN" pitchFamily="2" charset="0"/>
              </a:rPr>
              <a:t>।</a:t>
            </a:r>
          </a:p>
          <a:p>
            <a:r>
              <a:rPr lang="en-US" dirty="0" err="1" smtClean="0">
                <a:latin typeface="NikoshBAN" pitchFamily="2" charset="0"/>
                <a:cs typeface="NikoshBAN" pitchFamily="2" charset="0"/>
              </a:rPr>
              <a:t>প্রতি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বছর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প্রারম্ভিক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মূলধনের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উপর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হিসাব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সরল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a:t>
            </a:r>
          </a:p>
          <a:p>
            <a:r>
              <a:rPr lang="en-US" dirty="0" smtClean="0">
                <a:latin typeface="NikoshBAN" pitchFamily="2" charset="0"/>
                <a:cs typeface="NikoshBAN" pitchFamily="2" charset="0"/>
              </a:rPr>
              <a:t>১০০ </a:t>
            </a:r>
            <a:r>
              <a:rPr lang="en-US" dirty="0" err="1" smtClean="0">
                <a:latin typeface="NikoshBAN" pitchFamily="2" charset="0"/>
                <a:cs typeface="NikoshBAN" pitchFamily="2" charset="0"/>
              </a:rPr>
              <a:t>টাকার</a:t>
            </a:r>
            <a:r>
              <a:rPr lang="en-US" dirty="0" smtClean="0">
                <a:latin typeface="NikoshBAN" pitchFamily="2" charset="0"/>
                <a:cs typeface="NikoshBAN" pitchFamily="2" charset="0"/>
              </a:rPr>
              <a:t> ১ </a:t>
            </a:r>
            <a:r>
              <a:rPr lang="en-US" dirty="0" err="1" smtClean="0">
                <a:latin typeface="NikoshBAN" pitchFamily="2" charset="0"/>
                <a:cs typeface="NikoshBAN" pitchFamily="2" charset="0"/>
              </a:rPr>
              <a:t>বছরের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শতকরা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a:t>
            </a: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a:p>
            <a:endParaRPr lang="en-US" dirty="0" smtClean="0">
              <a:latin typeface="NikoshBAN" pitchFamily="2" charset="0"/>
              <a:cs typeface="NikoshBAN" pitchFamily="2" charset="0"/>
            </a:endParaRPr>
          </a:p>
        </p:txBody>
      </p:sp>
      <p:sp>
        <p:nvSpPr>
          <p:cNvPr id="3" name="Title 2"/>
          <p:cNvSpPr>
            <a:spLocks noGrp="1"/>
          </p:cNvSpPr>
          <p:nvPr>
            <p:ph type="title"/>
          </p:nvPr>
        </p:nvSpPr>
        <p:spPr/>
        <p:txBody>
          <a:bodyPr/>
          <a:lstStyle/>
          <a:p>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heckerboard(across)">
                                      <p:cBhvr>
                                        <p:cTn id="15" dur="500"/>
                                        <p:tgtEl>
                                          <p:spTgt spid="2">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checkerboard(across)">
                                      <p:cBhvr>
                                        <p:cTn id="21" dur="500"/>
                                        <p:tgtEl>
                                          <p:spTgt spid="2">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checkerboard(across)">
                                      <p:cBhvr>
                                        <p:cTn id="2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510</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Trek</vt:lpstr>
      <vt:lpstr>Foundry</vt:lpstr>
      <vt:lpstr>Concourse</vt:lpstr>
      <vt:lpstr>সবাইকে শুভেচ্ছা</vt:lpstr>
      <vt:lpstr>পাঠ পরিচিতি</vt:lpstr>
      <vt:lpstr>এই পাঠ শেষে শিক্ষার্থীরা…..</vt:lpstr>
      <vt:lpstr>নীচের চিত্র গুলি দেখ…</vt:lpstr>
      <vt:lpstr>ব্যাংকে টাকা জমা রাখলে, নির্দিষ্ট সময় পর ব্যাংক অতিরিক্ত যে টাকা ফেরত দেয় তাকে মুনাফা বলে। আবার, ক্রয় মূল্যের চেয়ে বিক্রয়মূল্য বেশি হলে, যে পরিমান টাকা বেশি হয়, সেই পরিমান টাকা হলো মুনাফা।  </vt:lpstr>
      <vt:lpstr>আজকের পাঠ…..</vt:lpstr>
      <vt:lpstr>Slide 7</vt:lpstr>
      <vt:lpstr>Slide 8</vt:lpstr>
      <vt:lpstr>মুনাফা……</vt:lpstr>
      <vt:lpstr>দলীয় কাজ</vt:lpstr>
      <vt:lpstr>সমস্যার সমাধান….</vt:lpstr>
      <vt:lpstr>মূল্যায়ন</vt:lpstr>
      <vt:lpstr>বাড়ীর কাজ</vt:lpstr>
      <vt:lpstr>ধন্যবাদ সবাইকে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শুভেচ্ছা</dc:title>
  <dc:creator>Kajol</dc:creator>
  <cp:lastModifiedBy>Kajol</cp:lastModifiedBy>
  <cp:revision>78</cp:revision>
  <dcterms:created xsi:type="dcterms:W3CDTF">2019-05-11T06:41:21Z</dcterms:created>
  <dcterms:modified xsi:type="dcterms:W3CDTF">2019-05-11T16:16:19Z</dcterms:modified>
</cp:coreProperties>
</file>