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91" r:id="rId2"/>
    <p:sldId id="292" r:id="rId3"/>
    <p:sldId id="258" r:id="rId4"/>
    <p:sldId id="280" r:id="rId5"/>
    <p:sldId id="279" r:id="rId6"/>
    <p:sldId id="285" r:id="rId7"/>
    <p:sldId id="288" r:id="rId8"/>
    <p:sldId id="282" r:id="rId9"/>
    <p:sldId id="290" r:id="rId10"/>
    <p:sldId id="284" r:id="rId11"/>
    <p:sldId id="273" r:id="rId12"/>
    <p:sldId id="283" r:id="rId13"/>
    <p:sldId id="276" r:id="rId14"/>
    <p:sldId id="286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729" autoAdjust="0"/>
  </p:normalViewPr>
  <p:slideViewPr>
    <p:cSldViewPr>
      <p:cViewPr varScale="1">
        <p:scale>
          <a:sx n="70" d="100"/>
          <a:sy n="70" d="100"/>
        </p:scale>
        <p:origin x="1386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81B0E-1575-4D8B-B224-8F27F2388F2B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D8F94-EE98-4649-92A1-39D17ACB8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77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54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9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39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9362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7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07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2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75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4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6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7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4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1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2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6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41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7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713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9200" y="304800"/>
            <a:ext cx="66294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37" y="2133600"/>
            <a:ext cx="7768526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844678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2345" y="1775915"/>
            <a:ext cx="4114800" cy="41148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102568" y="2589890"/>
            <a:ext cx="2478320" cy="2478320"/>
          </a:xfrm>
          <a:prstGeom prst="ellipse">
            <a:avLst/>
          </a:prstGeom>
          <a:noFill/>
          <a:ln w="28575"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73968" y="365561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97290" y="1777425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74828" y="2000250"/>
            <a:ext cx="3657600" cy="3657600"/>
          </a:xfrm>
          <a:prstGeom prst="ellipse">
            <a:avLst/>
          </a:prstGeom>
          <a:noFill/>
          <a:ln w="28575"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352288" y="362803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559256" y="3046578"/>
            <a:ext cx="1564944" cy="156494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247900" y="3604715"/>
            <a:ext cx="457200" cy="457200"/>
            <a:chOff x="6986516" y="2224585"/>
            <a:chExt cx="457200" cy="457200"/>
          </a:xfrm>
        </p:grpSpPr>
        <p:sp>
          <p:nvSpPr>
            <p:cNvPr id="18" name="Oval 17"/>
            <p:cNvSpPr/>
            <p:nvPr/>
          </p:nvSpPr>
          <p:spPr>
            <a:xfrm>
              <a:off x="6986516" y="222458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Plus 18"/>
            <p:cNvSpPr/>
            <p:nvPr/>
          </p:nvSpPr>
          <p:spPr>
            <a:xfrm>
              <a:off x="7107071" y="2362200"/>
              <a:ext cx="216090" cy="228600"/>
            </a:xfrm>
            <a:prstGeom prst="mathPlus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5334000" y="1394915"/>
            <a:ext cx="0" cy="409575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620000" y="1394915"/>
            <a:ext cx="0" cy="409575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010400" y="1394915"/>
            <a:ext cx="0" cy="409575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0" y="1394915"/>
            <a:ext cx="3467100" cy="1905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334000" y="2647950"/>
            <a:ext cx="34290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334000" y="5486400"/>
            <a:ext cx="34671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334000" y="4038600"/>
            <a:ext cx="3429000" cy="26789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88457" y="1856095"/>
            <a:ext cx="1303562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ইলেকট্রন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05701" y="4444425"/>
            <a:ext cx="952505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প্রোটন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87373" y="3072825"/>
            <a:ext cx="1018227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নিউট্রন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17080" y="1777425"/>
            <a:ext cx="426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/>
              <a:t>১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7162800" y="4444425"/>
            <a:ext cx="426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/>
              <a:t>১</a:t>
            </a:r>
            <a:endParaRPr lang="en-US" sz="3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695450" y="3742330"/>
            <a:ext cx="457200" cy="457200"/>
            <a:chOff x="6986516" y="2224585"/>
            <a:chExt cx="457200" cy="457200"/>
          </a:xfrm>
        </p:grpSpPr>
        <p:sp>
          <p:nvSpPr>
            <p:cNvPr id="12" name="Oval 11"/>
            <p:cNvSpPr/>
            <p:nvPr/>
          </p:nvSpPr>
          <p:spPr>
            <a:xfrm>
              <a:off x="6986516" y="222458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lus 5"/>
            <p:cNvSpPr/>
            <p:nvPr/>
          </p:nvSpPr>
          <p:spPr>
            <a:xfrm>
              <a:off x="7107071" y="2362200"/>
              <a:ext cx="216090" cy="228600"/>
            </a:xfrm>
            <a:prstGeom prst="mathPlus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Oval 43"/>
          <p:cNvSpPr/>
          <p:nvPr/>
        </p:nvSpPr>
        <p:spPr>
          <a:xfrm>
            <a:off x="1924050" y="3240676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75028" y="4061915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7696200" y="1777425"/>
            <a:ext cx="450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/>
              <a:t>২</a:t>
            </a:r>
            <a:endParaRPr lang="en-US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7702636" y="3124200"/>
            <a:ext cx="450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/>
              <a:t>২</a:t>
            </a:r>
            <a:endParaRPr lang="en-US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7620000" y="4495800"/>
            <a:ext cx="450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/>
              <a:t>২</a:t>
            </a:r>
            <a:endParaRPr lang="en-US" sz="3200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8153400" y="1371600"/>
            <a:ext cx="0" cy="409575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763000" y="1371600"/>
            <a:ext cx="0" cy="409575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8216986" y="4463475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/>
              <a:t>৩</a:t>
            </a:r>
            <a:endParaRPr lang="en-US" sz="3200" dirty="0"/>
          </a:p>
        </p:txBody>
      </p:sp>
      <p:sp>
        <p:nvSpPr>
          <p:cNvPr id="58" name="TextBox 57"/>
          <p:cNvSpPr txBox="1"/>
          <p:nvPr/>
        </p:nvSpPr>
        <p:spPr>
          <a:xfrm>
            <a:off x="8229600" y="3124200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/>
              <a:t>৩</a:t>
            </a:r>
            <a:endParaRPr lang="en-US" sz="3200" dirty="0"/>
          </a:p>
        </p:txBody>
      </p:sp>
      <p:sp>
        <p:nvSpPr>
          <p:cNvPr id="59" name="TextBox 58"/>
          <p:cNvSpPr txBox="1"/>
          <p:nvPr/>
        </p:nvSpPr>
        <p:spPr>
          <a:xfrm>
            <a:off x="8229600" y="1777425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/>
              <a:t>৩</a:t>
            </a:r>
            <a:endParaRPr lang="en-US" sz="3200" dirty="0"/>
          </a:p>
        </p:txBody>
      </p:sp>
      <p:grpSp>
        <p:nvGrpSpPr>
          <p:cNvPr id="61" name="Group 60"/>
          <p:cNvGrpSpPr/>
          <p:nvPr/>
        </p:nvGrpSpPr>
        <p:grpSpPr>
          <a:xfrm>
            <a:off x="2303628" y="3145525"/>
            <a:ext cx="457200" cy="457200"/>
            <a:chOff x="6986516" y="2224585"/>
            <a:chExt cx="457200" cy="457200"/>
          </a:xfrm>
        </p:grpSpPr>
        <p:sp>
          <p:nvSpPr>
            <p:cNvPr id="62" name="Oval 61"/>
            <p:cNvSpPr/>
            <p:nvPr/>
          </p:nvSpPr>
          <p:spPr>
            <a:xfrm>
              <a:off x="6986516" y="222458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Plus 62"/>
            <p:cNvSpPr/>
            <p:nvPr/>
          </p:nvSpPr>
          <p:spPr>
            <a:xfrm>
              <a:off x="7107071" y="2362200"/>
              <a:ext cx="216090" cy="228600"/>
            </a:xfrm>
            <a:prstGeom prst="mathPlus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Oval 19"/>
          <p:cNvSpPr/>
          <p:nvPr/>
        </p:nvSpPr>
        <p:spPr>
          <a:xfrm>
            <a:off x="2582611" y="3862689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4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 animBg="1"/>
      <p:bldP spid="37" grpId="0" animBg="1"/>
      <p:bldP spid="31" grpId="0"/>
      <p:bldP spid="43" grpId="0"/>
      <p:bldP spid="44" grpId="0" animBg="1"/>
      <p:bldP spid="10" grpId="0" animBg="1"/>
      <p:bldP spid="45" grpId="0"/>
      <p:bldP spid="46" grpId="0"/>
      <p:bldP spid="47" grpId="0"/>
      <p:bldP spid="57" grpId="0"/>
      <p:bldP spid="58" grpId="0"/>
      <p:bldP spid="59" grpId="0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52400"/>
            <a:ext cx="457200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743200"/>
            <a:ext cx="8382000" cy="320087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ক’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নামক একটি মৌলের পারমাণবিক সংখ্যা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১৭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ও ভর সংখ্যা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৩৫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হলে-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ঐ মৌলের একটি পরমাণুতে কয়টি করে ইলেক্ট্রন,প্রোটন ও নিউট্রন আছে নির্ণয় কর।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Doel-1612i3\Desktop\41\dalton theor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2458897" cy="240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22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685800"/>
            <a:ext cx="90678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পরমাণুর প্রোটন সংখ্যা + নিউট্রন সংখ্যা                           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= মৌলের ভরসংখ্যা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048000"/>
            <a:ext cx="86106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নিউট্রনসংখ্যা   =   ভরসংখ্যা – প্রোটনসংখ্যা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7162800" y="1143000"/>
            <a:ext cx="1676400" cy="1143000"/>
          </a:xfrm>
          <a:prstGeom prst="leftArrow">
            <a:avLst/>
          </a:prstGeom>
          <a:solidFill>
            <a:srgbClr val="0070C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838200" y="3922931"/>
            <a:ext cx="1295400" cy="202066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8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76200"/>
            <a:ext cx="5029200" cy="12003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উত্তর বলি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560" y="1447800"/>
            <a:ext cx="7772400" cy="4832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685800" indent="-685800">
              <a:buFont typeface="Wingdings" pitchFamily="2" charset="2"/>
              <a:buChar char="ü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মৌলিক পদার্থের ক্ষুদ্রতম কণা কি?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         পরমাণু                                            </a:t>
            </a:r>
          </a:p>
          <a:p>
            <a:pPr marL="685800" indent="-685800">
              <a:buFont typeface="Wingdings" pitchFamily="2" charset="2"/>
              <a:buChar char="ü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পরমাণুর কেন্দ্রে কি কি থাকে ?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 ইলেক্ট্রন, প্রোটন, নিউট্রন</a:t>
            </a:r>
          </a:p>
          <a:p>
            <a:pPr marL="685800" indent="-685800">
              <a:buFont typeface="Wingdings" pitchFamily="2" charset="2"/>
              <a:buChar char="ü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কার্বনের প্রোটন সংখ্যা ৬ নিউট্রন সংখ্যা ৮ হলে ভরসংখ্যা কত?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             ১৪           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727960" y="2362200"/>
            <a:ext cx="18288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05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304800"/>
            <a:ext cx="6553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4426565"/>
            <a:ext cx="7467600" cy="243143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খ’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পরমাণুর পারমানবিক সংখ্যা 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১১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হলে-</a:t>
            </a:r>
          </a:p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পরমাণুটি চিহ্নিত করে চিত্রসহ ইলেক্ট্রন,প্রোটন ও নিউট্রন এর অবস্থান ব্যাখ্যা কর।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1" name="Picture 3" descr="C:\Users\Doel-1612i3\Desktop\41\carbon ato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t="6255" r="3333" b="10056"/>
          <a:stretch/>
        </p:blipFill>
        <p:spPr bwMode="auto">
          <a:xfrm>
            <a:off x="2971800" y="2619375"/>
            <a:ext cx="3048000" cy="2054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93243" y="304800"/>
            <a:ext cx="405271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8000" dirty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58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50490"/>
            <a:ext cx="6172200" cy="15696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9" name="Picture 3" descr="C:\Users\Doel-1612i3\Desktop\41\water molecul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24200"/>
            <a:ext cx="6934200" cy="32054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520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066800"/>
            <a:ext cx="6934200" cy="4495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সোহরাব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হুসাইন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হাড়োকান্দি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বলেশ্বপুর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আলমডাঙ্গা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চুয়াডাঙ্গা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6393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7315200" cy="5632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u="sng" dirty="0" smtClean="0">
                <a:latin typeface="NikoshBAN" pitchFamily="2" charset="0"/>
                <a:cs typeface="NikoshBAN" pitchFamily="2" charset="0"/>
              </a:rPr>
              <a:t>বিজ্ঞান </a:t>
            </a:r>
            <a:endParaRPr lang="bn-BD" sz="9600" u="sng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9600" u="sng" dirty="0" smtClean="0">
                <a:latin typeface="NikoshBAN" pitchFamily="2" charset="0"/>
                <a:cs typeface="NikoshBAN" pitchFamily="2" charset="0"/>
              </a:rPr>
              <a:t>অষ্টম শ্রেণি</a:t>
            </a:r>
            <a:endParaRPr lang="bn-BD" sz="9600" u="sng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9600" u="sng" dirty="0">
                <a:latin typeface="NikoshBAN" pitchFamily="2" charset="0"/>
                <a:cs typeface="NikoshBAN" pitchFamily="2" charset="0"/>
              </a:rPr>
              <a:t>সময় - ৫০ মিনিট</a:t>
            </a:r>
            <a:endParaRPr lang="en-US" sz="9600" u="sng" dirty="0">
              <a:latin typeface="NikoshBAN" pitchFamily="2" charset="0"/>
              <a:cs typeface="NikoshBAN" pitchFamily="2" charset="0"/>
            </a:endParaRPr>
          </a:p>
          <a:p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8174918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341" y="1619250"/>
            <a:ext cx="1095375" cy="21145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924050"/>
            <a:ext cx="781050" cy="1504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924050"/>
            <a:ext cx="762000" cy="116205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543174" y="1619250"/>
            <a:ext cx="399617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11842" y="1591540"/>
            <a:ext cx="0" cy="16383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158345" y="3229840"/>
            <a:ext cx="36714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557029" y="3415352"/>
            <a:ext cx="3472296" cy="3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95600" y="3987225"/>
            <a:ext cx="3111749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বিদ্যুৎ প্রবাহিত হচ্ছে।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00200" y="4038600"/>
            <a:ext cx="6543256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কারণ বিপরীত দিকে ইলেকট্রন প্রবাহিত হচ্ছে।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38450" y="4038600"/>
            <a:ext cx="35814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ইলেকট্রন কোথায় থাকে।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2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438400"/>
            <a:ext cx="7467600" cy="186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পরমাণুর গঠন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52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676400"/>
            <a:ext cx="8305800" cy="406265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bn-BD" sz="5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পরমাণু কি বলতে পারবে।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পরমাণুর কণিকাসমূহ চিহ্নত করতেপারবে।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পারমাণবিক </a:t>
            </a:r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সংখ্যা ও ভর সংখ্যা নির্ণয় করতে পারবে।</a:t>
            </a:r>
            <a:r>
              <a:rPr lang="bn-BD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4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মৌলিক কণিকাগুলোর বৈশিষ্ট্য বিশ্লেষণ করতে পারবে।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200" y="76200"/>
            <a:ext cx="4572000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bn-BD" sz="1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52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371600" y="1295400"/>
            <a:ext cx="4419600" cy="4419600"/>
            <a:chOff x="1600200" y="1524000"/>
            <a:chExt cx="3962400" cy="3962400"/>
          </a:xfrm>
        </p:grpSpPr>
        <p:sp>
          <p:nvSpPr>
            <p:cNvPr id="5" name="Oval 4"/>
            <p:cNvSpPr/>
            <p:nvPr/>
          </p:nvSpPr>
          <p:spPr>
            <a:xfrm>
              <a:off x="1600200" y="1524000"/>
              <a:ext cx="3962400" cy="39624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505200" y="34290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1" name="Straight Connector 20"/>
          <p:cNvCxnSpPr>
            <a:endCxn id="8" idx="2"/>
          </p:cNvCxnSpPr>
          <p:nvPr/>
        </p:nvCxnSpPr>
        <p:spPr>
          <a:xfrm flipH="1">
            <a:off x="3496408" y="1025770"/>
            <a:ext cx="4130520" cy="247943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8" idx="7"/>
          </p:cNvCxnSpPr>
          <p:nvPr/>
        </p:nvCxnSpPr>
        <p:spPr>
          <a:xfrm flipH="1">
            <a:off x="3641499" y="1025770"/>
            <a:ext cx="2309029" cy="241933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8" idx="0"/>
          </p:cNvCxnSpPr>
          <p:nvPr/>
        </p:nvCxnSpPr>
        <p:spPr>
          <a:xfrm flipH="1">
            <a:off x="3581401" y="2362200"/>
            <a:ext cx="2369127" cy="105800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5950528" y="1025770"/>
            <a:ext cx="1676400" cy="1336430"/>
            <a:chOff x="5950528" y="1025770"/>
            <a:chExt cx="1676400" cy="1336430"/>
          </a:xfrm>
        </p:grpSpPr>
        <p:sp>
          <p:nvSpPr>
            <p:cNvPr id="10" name="Rectangle 9"/>
            <p:cNvSpPr/>
            <p:nvPr/>
          </p:nvSpPr>
          <p:spPr>
            <a:xfrm>
              <a:off x="5950528" y="1025770"/>
              <a:ext cx="1676400" cy="133643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109856" y="1693985"/>
              <a:ext cx="609600" cy="6096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802583" y="1025770"/>
              <a:ext cx="609600" cy="609600"/>
            </a:xfrm>
            <a:prstGeom prst="ellipse">
              <a:avLst/>
            </a:prstGeom>
            <a:solidFill>
              <a:srgbClr val="7030A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788728" y="1655885"/>
              <a:ext cx="609600" cy="6096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068292" y="1084385"/>
              <a:ext cx="609600" cy="609600"/>
            </a:xfrm>
            <a:prstGeom prst="ellipse">
              <a:avLst/>
            </a:prstGeom>
            <a:solidFill>
              <a:srgbClr val="7030A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0051" y="3590193"/>
            <a:ext cx="2866357" cy="2417194"/>
            <a:chOff x="630051" y="3590193"/>
            <a:chExt cx="2866357" cy="2417194"/>
          </a:xfrm>
        </p:grpSpPr>
        <p:sp>
          <p:nvSpPr>
            <p:cNvPr id="24" name="TextBox 23"/>
            <p:cNvSpPr txBox="1"/>
            <p:nvPr/>
          </p:nvSpPr>
          <p:spPr>
            <a:xfrm>
              <a:off x="630051" y="5422612"/>
              <a:ext cx="1483098" cy="58477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নিউক্লিয়াস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6" name="Straight Arrow Connector 25"/>
            <p:cNvCxnSpPr>
              <a:stCxn id="24" idx="0"/>
            </p:cNvCxnSpPr>
            <p:nvPr/>
          </p:nvCxnSpPr>
          <p:spPr>
            <a:xfrm flipV="1">
              <a:off x="1371600" y="3590193"/>
              <a:ext cx="2124808" cy="1832419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6617275" y="2286000"/>
            <a:ext cx="952505" cy="1718983"/>
            <a:chOff x="6617275" y="2286000"/>
            <a:chExt cx="952505" cy="1718983"/>
          </a:xfrm>
        </p:grpSpPr>
        <p:cxnSp>
          <p:nvCxnSpPr>
            <p:cNvPr id="29" name="Straight Arrow Connector 28"/>
            <p:cNvCxnSpPr/>
            <p:nvPr/>
          </p:nvCxnSpPr>
          <p:spPr>
            <a:xfrm flipV="1">
              <a:off x="7107383" y="2286000"/>
              <a:ext cx="0" cy="1227993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617275" y="3420208"/>
              <a:ext cx="952505" cy="5847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প্রোটন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953000" y="4004983"/>
            <a:ext cx="2903762" cy="1075592"/>
            <a:chOff x="4953000" y="4004983"/>
            <a:chExt cx="2903762" cy="1075592"/>
          </a:xfrm>
        </p:grpSpPr>
        <p:sp>
          <p:nvSpPr>
            <p:cNvPr id="32" name="TextBox 31"/>
            <p:cNvSpPr txBox="1"/>
            <p:nvPr/>
          </p:nvSpPr>
          <p:spPr>
            <a:xfrm>
              <a:off x="6553200" y="4495800"/>
              <a:ext cx="1303562" cy="584775"/>
            </a:xfrm>
            <a:prstGeom prst="rect">
              <a:avLst/>
            </a:prstGeom>
            <a:solidFill>
              <a:srgbClr val="002060"/>
            </a:solidFill>
          </p:spPr>
          <p:txBody>
            <a:bodyPr wrap="none" rtlCol="0">
              <a:spAutoFit/>
            </a:bodyPr>
            <a:lstStyle/>
            <a:p>
              <a:r>
                <a:rPr lang="bn-BD" sz="32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ইলেকট্রন</a:t>
              </a:r>
              <a:endPara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7" name="Straight Arrow Connector 36"/>
            <p:cNvCxnSpPr>
              <a:stCxn id="32" idx="1"/>
            </p:cNvCxnSpPr>
            <p:nvPr/>
          </p:nvCxnSpPr>
          <p:spPr>
            <a:xfrm flipH="1" flipV="1">
              <a:off x="4953000" y="4004983"/>
              <a:ext cx="1600200" cy="78320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4038600" y="762000"/>
            <a:ext cx="2015139" cy="584775"/>
            <a:chOff x="4038600" y="762000"/>
            <a:chExt cx="2015139" cy="584775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4953000" y="1054388"/>
              <a:ext cx="1100739" cy="11927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038600" y="762000"/>
              <a:ext cx="1018227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নিউট্রন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8" name="Oval 37"/>
          <p:cNvSpPr/>
          <p:nvPr/>
        </p:nvSpPr>
        <p:spPr>
          <a:xfrm>
            <a:off x="4368226" y="3505200"/>
            <a:ext cx="584774" cy="584774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581400" y="4063426"/>
            <a:ext cx="584774" cy="584774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2400" y="130314"/>
            <a:ext cx="3552576" cy="70788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কণিকাসমূহ পর্যবেক্ষণ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46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438501" y="1447800"/>
            <a:ext cx="4114800" cy="41148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905635" y="2858068"/>
            <a:ext cx="1180532" cy="118053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015643" y="3243049"/>
            <a:ext cx="457200" cy="457200"/>
            <a:chOff x="6986516" y="2224585"/>
            <a:chExt cx="457200" cy="457200"/>
          </a:xfrm>
        </p:grpSpPr>
        <p:sp>
          <p:nvSpPr>
            <p:cNvPr id="12" name="Oval 11"/>
            <p:cNvSpPr/>
            <p:nvPr/>
          </p:nvSpPr>
          <p:spPr>
            <a:xfrm>
              <a:off x="6986516" y="222458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lus 5"/>
            <p:cNvSpPr/>
            <p:nvPr/>
          </p:nvSpPr>
          <p:spPr>
            <a:xfrm>
              <a:off x="7107071" y="2362200"/>
              <a:ext cx="216090" cy="228600"/>
            </a:xfrm>
            <a:prstGeom prst="mathPlus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Oval 9"/>
          <p:cNvSpPr/>
          <p:nvPr/>
        </p:nvSpPr>
        <p:spPr>
          <a:xfrm>
            <a:off x="3267301" y="3518279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3572101" y="3266364"/>
            <a:ext cx="457200" cy="457200"/>
            <a:chOff x="6986516" y="2224585"/>
            <a:chExt cx="457200" cy="457200"/>
          </a:xfrm>
        </p:grpSpPr>
        <p:sp>
          <p:nvSpPr>
            <p:cNvPr id="18" name="Oval 17"/>
            <p:cNvSpPr/>
            <p:nvPr/>
          </p:nvSpPr>
          <p:spPr>
            <a:xfrm>
              <a:off x="6986516" y="222458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Plus 18"/>
            <p:cNvSpPr/>
            <p:nvPr/>
          </p:nvSpPr>
          <p:spPr>
            <a:xfrm>
              <a:off x="7107071" y="2362200"/>
              <a:ext cx="216090" cy="228600"/>
            </a:xfrm>
            <a:prstGeom prst="mathPlus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Oval 19"/>
          <p:cNvSpPr/>
          <p:nvPr/>
        </p:nvSpPr>
        <p:spPr>
          <a:xfrm>
            <a:off x="3244243" y="2923464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4162367" y="3048000"/>
            <a:ext cx="3105439" cy="584775"/>
            <a:chOff x="3790666" y="3429000"/>
            <a:chExt cx="3105439" cy="584775"/>
          </a:xfrm>
        </p:grpSpPr>
        <p:sp>
          <p:nvSpPr>
            <p:cNvPr id="23" name="TextBox 22"/>
            <p:cNvSpPr txBox="1"/>
            <p:nvPr/>
          </p:nvSpPr>
          <p:spPr>
            <a:xfrm>
              <a:off x="5943600" y="3429000"/>
              <a:ext cx="95250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প্রোটন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6" name="Straight Arrow Connector 25"/>
            <p:cNvCxnSpPr>
              <a:stCxn id="23" idx="1"/>
              <a:endCxn id="4" idx="6"/>
            </p:cNvCxnSpPr>
            <p:nvPr/>
          </p:nvCxnSpPr>
          <p:spPr>
            <a:xfrm flipH="1">
              <a:off x="3790666" y="3721388"/>
              <a:ext cx="2152934" cy="10794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Oval 33"/>
          <p:cNvSpPr/>
          <p:nvPr/>
        </p:nvSpPr>
        <p:spPr>
          <a:xfrm>
            <a:off x="2332687" y="2237096"/>
            <a:ext cx="2362200" cy="2362200"/>
          </a:xfrm>
          <a:prstGeom prst="ellipse">
            <a:avLst/>
          </a:prstGeom>
          <a:noFill/>
          <a:ln w="28575"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3989482" y="3865715"/>
            <a:ext cx="3002865" cy="782485"/>
            <a:chOff x="3958962" y="4137160"/>
            <a:chExt cx="3002865" cy="782485"/>
          </a:xfrm>
        </p:grpSpPr>
        <p:sp>
          <p:nvSpPr>
            <p:cNvPr id="24" name="TextBox 23"/>
            <p:cNvSpPr txBox="1"/>
            <p:nvPr/>
          </p:nvSpPr>
          <p:spPr>
            <a:xfrm>
              <a:off x="5943600" y="4334870"/>
              <a:ext cx="1018227" cy="58477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নিউট্রন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0" name="Straight Arrow Connector 29"/>
            <p:cNvCxnSpPr>
              <a:stCxn id="24" idx="1"/>
              <a:endCxn id="4" idx="5"/>
            </p:cNvCxnSpPr>
            <p:nvPr/>
          </p:nvCxnSpPr>
          <p:spPr>
            <a:xfrm flipH="1" flipV="1">
              <a:off x="3958962" y="4137160"/>
              <a:ext cx="1984638" cy="49009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104087" y="3239068"/>
            <a:ext cx="2819400" cy="484496"/>
            <a:chOff x="1732386" y="3620068"/>
            <a:chExt cx="2819400" cy="484496"/>
          </a:xfrm>
        </p:grpSpPr>
        <p:sp>
          <p:nvSpPr>
            <p:cNvPr id="21" name="Oval 20"/>
            <p:cNvSpPr/>
            <p:nvPr/>
          </p:nvSpPr>
          <p:spPr>
            <a:xfrm>
              <a:off x="4094586" y="3647364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732386" y="3620068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932732" y="1944708"/>
            <a:ext cx="2611068" cy="1388611"/>
            <a:chOff x="4561031" y="2325708"/>
            <a:chExt cx="2611068" cy="1388611"/>
          </a:xfrm>
        </p:grpSpPr>
        <p:sp>
          <p:nvSpPr>
            <p:cNvPr id="22" name="TextBox 21"/>
            <p:cNvSpPr txBox="1"/>
            <p:nvPr/>
          </p:nvSpPr>
          <p:spPr>
            <a:xfrm>
              <a:off x="5868537" y="2325708"/>
              <a:ext cx="1303562" cy="5847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ইলেকট্রন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8" name="Straight Arrow Connector 37"/>
            <p:cNvCxnSpPr>
              <a:stCxn id="22" idx="1"/>
              <a:endCxn id="21" idx="7"/>
            </p:cNvCxnSpPr>
            <p:nvPr/>
          </p:nvCxnSpPr>
          <p:spPr>
            <a:xfrm flipH="1">
              <a:off x="4561031" y="2618096"/>
              <a:ext cx="1307506" cy="1096223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Oval 39"/>
          <p:cNvSpPr/>
          <p:nvPr/>
        </p:nvSpPr>
        <p:spPr>
          <a:xfrm>
            <a:off x="1872643" y="1840172"/>
            <a:ext cx="3200400" cy="3200400"/>
          </a:xfrm>
          <a:prstGeom prst="ellipse">
            <a:avLst/>
          </a:prstGeom>
          <a:noFill/>
          <a:ln w="28575"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136198" y="1611572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4400" y="373559"/>
            <a:ext cx="7247497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পরমানুতে মৌলিক কণিকাসমূহের অবস্থান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38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4" grpId="0" animBg="1"/>
      <p:bldP spid="40" grpId="0" animBg="1"/>
      <p:bldP spid="42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438501" y="1447800"/>
            <a:ext cx="4114800" cy="41148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905635" y="2858068"/>
            <a:ext cx="1180532" cy="118053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015643" y="3243049"/>
            <a:ext cx="457200" cy="457200"/>
            <a:chOff x="6986516" y="2224585"/>
            <a:chExt cx="457200" cy="457200"/>
          </a:xfrm>
        </p:grpSpPr>
        <p:sp>
          <p:nvSpPr>
            <p:cNvPr id="12" name="Oval 11"/>
            <p:cNvSpPr/>
            <p:nvPr/>
          </p:nvSpPr>
          <p:spPr>
            <a:xfrm>
              <a:off x="6986516" y="222458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lus 5"/>
            <p:cNvSpPr/>
            <p:nvPr/>
          </p:nvSpPr>
          <p:spPr>
            <a:xfrm>
              <a:off x="7107071" y="2362200"/>
              <a:ext cx="216090" cy="228600"/>
            </a:xfrm>
            <a:prstGeom prst="mathPlus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Oval 9"/>
          <p:cNvSpPr/>
          <p:nvPr/>
        </p:nvSpPr>
        <p:spPr>
          <a:xfrm>
            <a:off x="3267301" y="3518279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3572101" y="3266364"/>
            <a:ext cx="457200" cy="457200"/>
            <a:chOff x="6986516" y="2224585"/>
            <a:chExt cx="457200" cy="457200"/>
          </a:xfrm>
        </p:grpSpPr>
        <p:sp>
          <p:nvSpPr>
            <p:cNvPr id="18" name="Oval 17"/>
            <p:cNvSpPr/>
            <p:nvPr/>
          </p:nvSpPr>
          <p:spPr>
            <a:xfrm>
              <a:off x="6986516" y="222458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Plus 18"/>
            <p:cNvSpPr/>
            <p:nvPr/>
          </p:nvSpPr>
          <p:spPr>
            <a:xfrm>
              <a:off x="7107071" y="2362200"/>
              <a:ext cx="216090" cy="228600"/>
            </a:xfrm>
            <a:prstGeom prst="mathPlus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Oval 19"/>
          <p:cNvSpPr/>
          <p:nvPr/>
        </p:nvSpPr>
        <p:spPr>
          <a:xfrm>
            <a:off x="3244243" y="2923464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324100" y="2266950"/>
            <a:ext cx="2362200" cy="2362200"/>
          </a:xfrm>
          <a:prstGeom prst="ellipse">
            <a:avLst/>
          </a:prstGeom>
          <a:noFill/>
          <a:ln w="28575"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438650" y="333375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11706" y="3274042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924050" y="1885950"/>
            <a:ext cx="3200400" cy="3200400"/>
          </a:xfrm>
          <a:prstGeom prst="ellipse">
            <a:avLst/>
          </a:prstGeom>
          <a:noFill/>
          <a:ln w="28575"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276600" y="165735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497416" y="863025"/>
            <a:ext cx="3214602" cy="1918843"/>
            <a:chOff x="4497416" y="863025"/>
            <a:chExt cx="3214602" cy="1918843"/>
          </a:xfrm>
        </p:grpSpPr>
        <p:sp>
          <p:nvSpPr>
            <p:cNvPr id="2" name="TextBox 1"/>
            <p:cNvSpPr txBox="1"/>
            <p:nvPr/>
          </p:nvSpPr>
          <p:spPr>
            <a:xfrm>
              <a:off x="5124450" y="863025"/>
              <a:ext cx="2587568" cy="584775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অনুমোদিত কক্ষপথ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4497416" y="1371600"/>
              <a:ext cx="1979584" cy="1410268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09558" y="3865715"/>
            <a:ext cx="2468962" cy="2281660"/>
            <a:chOff x="609558" y="3865715"/>
            <a:chExt cx="2468962" cy="2281660"/>
          </a:xfrm>
        </p:grpSpPr>
        <p:sp>
          <p:nvSpPr>
            <p:cNvPr id="11" name="TextBox 10"/>
            <p:cNvSpPr txBox="1"/>
            <p:nvPr/>
          </p:nvSpPr>
          <p:spPr>
            <a:xfrm>
              <a:off x="609558" y="5562600"/>
              <a:ext cx="1483098" cy="5847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নিউক্লিয়াস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4" name="Straight Arrow Connector 13"/>
            <p:cNvCxnSpPr>
              <a:endCxn id="4" idx="3"/>
            </p:cNvCxnSpPr>
            <p:nvPr/>
          </p:nvCxnSpPr>
          <p:spPr>
            <a:xfrm flipV="1">
              <a:off x="1676400" y="3865715"/>
              <a:ext cx="1402120" cy="1696885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4660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208 0.00185 C -0.004 0.09922 -0.06702 0.17183 -0.13872 0.16305 C -0.21042 0.15634 -0.26389 0.07077 -0.25764 -0.02636 C -0.25191 -0.12373 -0.18889 -0.19588 -0.11736 -0.18732 C -0.04532 -0.17992 0.00798 -0.09528 0.00208 0.00185 Z " pathEditMode="relative" rAng="5681921" ptsTypes="fffff">
                                      <p:cBhvr>
                                        <p:cTn id="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3" y="-138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34 -0.02174 C 0.00694 -0.11841 0.06961 -0.19056 0.1401 -0.18247 C 0.21059 -0.17391 0.26215 -0.08788 0.25555 0.00948 C 0.24896 0.10661 0.18663 0.17808 0.11614 0.16952 C 0.04548 0.16096 -0.0066 0.07539 0.00034 -0.02174 Z " pathEditMode="relative" rAng="-5087602" ptsTypes="fffff">
                                      <p:cBhvr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43" y="152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-2.49769E-6 C 0.09618 -2.49769E-6 0.175 0.10176 0.175 0.22757 C 0.175 0.35315 0.09618 0.45514 -3.33333E-6 0.45514 C -0.0967 0.45514 -0.175 0.35315 -0.175 0.22757 C -0.175 0.10176 -0.0967 -2.49769E-6 -3.33333E-6 -2.49769E-6 Z " pathEditMode="relative" rAng="0" ptsTypes="fffff">
                                      <p:cBhvr>
                                        <p:cTn id="2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7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 animBg="1"/>
      <p:bldP spid="3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1586</TotalTime>
  <Words>194</Words>
  <Application>Microsoft Office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Century Gothic</vt:lpstr>
      <vt:lpstr>NikoshBAN</vt:lpstr>
      <vt:lpstr>Vrinda</vt:lpstr>
      <vt:lpstr>Wingdings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ELITE</cp:lastModifiedBy>
  <cp:revision>166</cp:revision>
  <dcterms:created xsi:type="dcterms:W3CDTF">2006-08-16T00:00:00Z</dcterms:created>
  <dcterms:modified xsi:type="dcterms:W3CDTF">2020-06-08T13:58:12Z</dcterms:modified>
</cp:coreProperties>
</file>