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C4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110" y="5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3F0902-89EA-4C7A-B149-284416C6089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227544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F0902-89EA-4C7A-B149-284416C6089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2842937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F0902-89EA-4C7A-B149-284416C6089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354368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3F0902-89EA-4C7A-B149-284416C6089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406214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F0902-89EA-4C7A-B149-284416C6089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29363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3F0902-89EA-4C7A-B149-284416C60892}"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338864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F0902-89EA-4C7A-B149-284416C60892}"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387230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3F0902-89EA-4C7A-B149-284416C60892}"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1191781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F0902-89EA-4C7A-B149-284416C60892}"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178711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F0902-89EA-4C7A-B149-284416C60892}"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409379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F0902-89EA-4C7A-B149-284416C60892}"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AA672-9738-42C0-8AC7-C73CD538E724}" type="slidenum">
              <a:rPr lang="en-US" smtClean="0"/>
              <a:t>‹#›</a:t>
            </a:fld>
            <a:endParaRPr lang="en-US"/>
          </a:p>
        </p:txBody>
      </p:sp>
    </p:spTree>
    <p:extLst>
      <p:ext uri="{BB962C8B-B14F-4D97-AF65-F5344CB8AC3E}">
        <p14:creationId xmlns:p14="http://schemas.microsoft.com/office/powerpoint/2010/main" val="211828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F0902-89EA-4C7A-B149-284416C60892}" type="datetimeFigureOut">
              <a:rPr lang="en-US" smtClean="0"/>
              <a:t>3/26/2020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AA672-9738-42C0-8AC7-C73CD538E724}" type="slidenum">
              <a:rPr lang="en-US" smtClean="0"/>
              <a:t>‹#›</a:t>
            </a:fld>
            <a:endParaRPr lang="en-US"/>
          </a:p>
        </p:txBody>
      </p:sp>
    </p:spTree>
    <p:extLst>
      <p:ext uri="{BB962C8B-B14F-4D97-AF65-F5344CB8AC3E}">
        <p14:creationId xmlns:p14="http://schemas.microsoft.com/office/powerpoint/2010/main" val="2598290820"/>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4000">
              <a:schemeClr val="accent2">
                <a:lumMod val="4000"/>
                <a:lumOff val="96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13200000" scaled="0"/>
          <a:tileRect/>
        </a:gradFill>
        <a:effectLst/>
      </p:bgPr>
    </p:bg>
    <p:spTree>
      <p:nvGrpSpPr>
        <p:cNvPr id="1" name=""/>
        <p:cNvGrpSpPr/>
        <p:nvPr/>
      </p:nvGrpSpPr>
      <p:grpSpPr>
        <a:xfrm>
          <a:off x="0" y="0"/>
          <a:ext cx="0" cy="0"/>
          <a:chOff x="0" y="0"/>
          <a:chExt cx="0" cy="0"/>
        </a:xfrm>
      </p:grpSpPr>
      <p:sp>
        <p:nvSpPr>
          <p:cNvPr id="2" name="Down Arrow Callout 1"/>
          <p:cNvSpPr/>
          <p:nvPr/>
        </p:nvSpPr>
        <p:spPr>
          <a:xfrm>
            <a:off x="2590800" y="141514"/>
            <a:ext cx="7413172" cy="1569357"/>
          </a:xfrm>
          <a:prstGeom prst="downArrowCallout">
            <a:avLst/>
          </a:prstGeom>
          <a:solidFill>
            <a:schemeClr val="accent4">
              <a:lumMod val="40000"/>
              <a:lumOff val="60000"/>
            </a:schemeClr>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সকলে</a:t>
            </a:r>
            <a:r>
              <a:rPr lang="bn-BD" sz="4800" dirty="0" smtClean="0">
                <a:solidFill>
                  <a:srgbClr val="7030A0"/>
                </a:solidFill>
                <a:latin typeface="NikoshBAN" panose="02000000000000000000" pitchFamily="2" charset="0"/>
                <a:cs typeface="NikoshBAN" panose="02000000000000000000" pitchFamily="2" charset="0"/>
              </a:rPr>
              <a:t>র জন্য</a:t>
            </a:r>
            <a:r>
              <a:rPr lang="en-US" sz="4800" dirty="0" smtClean="0">
                <a:solidFill>
                  <a:srgbClr val="7030A0"/>
                </a:solidFill>
                <a:latin typeface="NikoshBAN" panose="02000000000000000000" pitchFamily="2" charset="0"/>
                <a:cs typeface="NikoshBAN" panose="02000000000000000000" pitchFamily="2" charset="0"/>
              </a:rPr>
              <a:t> </a:t>
            </a:r>
            <a:r>
              <a:rPr lang="en-US" sz="4800" dirty="0" err="1" smtClean="0">
                <a:solidFill>
                  <a:srgbClr val="7030A0"/>
                </a:solidFill>
                <a:latin typeface="NikoshBAN" panose="02000000000000000000" pitchFamily="2" charset="0"/>
                <a:cs typeface="NikoshBAN" panose="02000000000000000000" pitchFamily="2" charset="0"/>
              </a:rPr>
              <a:t>শুভেচ্ছা</a:t>
            </a:r>
            <a:r>
              <a:rPr lang="en-US" sz="4800" dirty="0" smtClean="0">
                <a:solidFill>
                  <a:srgbClr val="7030A0"/>
                </a:solidFill>
                <a:latin typeface="NikoshBAN" panose="02000000000000000000" pitchFamily="2" charset="0"/>
                <a:cs typeface="NikoshBAN" panose="02000000000000000000" pitchFamily="2" charset="0"/>
              </a:rPr>
              <a:t> </a:t>
            </a:r>
            <a:r>
              <a:rPr lang="bn-BD" sz="4800" dirty="0" smtClean="0">
                <a:solidFill>
                  <a:srgbClr val="7030A0"/>
                </a:solidFill>
                <a:latin typeface="NikoshBAN" panose="02000000000000000000" pitchFamily="2" charset="0"/>
                <a:cs typeface="NikoshBAN" panose="02000000000000000000" pitchFamily="2" charset="0"/>
              </a:rPr>
              <a:t>রইল </a:t>
            </a:r>
            <a:endParaRPr lang="en-US" sz="8000" dirty="0">
              <a:solidFill>
                <a:srgbClr val="7030A0"/>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1877785"/>
            <a:ext cx="7413172" cy="4784271"/>
          </a:xfrm>
          <a:prstGeom prst="rect">
            <a:avLst/>
          </a:prstGeom>
          <a:ln w="76200">
            <a:solidFill>
              <a:srgbClr val="FFFF00"/>
            </a:solidFill>
          </a:ln>
        </p:spPr>
      </p:pic>
    </p:spTree>
    <p:extLst>
      <p:ext uri="{BB962C8B-B14F-4D97-AF65-F5344CB8AC3E}">
        <p14:creationId xmlns:p14="http://schemas.microsoft.com/office/powerpoint/2010/main" val="421191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edg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2133600" y="326571"/>
            <a:ext cx="7010399" cy="1785258"/>
          </a:xfrm>
          <a:prstGeom prst="wedgeRectCallout">
            <a:avLst/>
          </a:prstGeom>
          <a:solidFill>
            <a:srgbClr val="FFFF00"/>
          </a:solidFill>
          <a:ln w="762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00B050"/>
                </a:solidFill>
                <a:latin typeface="NikoshBAN" panose="02000000000000000000" pitchFamily="2" charset="0"/>
                <a:cs typeface="NikoshBAN" panose="02000000000000000000" pitchFamily="2" charset="0"/>
              </a:rPr>
              <a:t>এখন তোমরা পাঠ্য বইয়ের ৫৮ নম্বর পৃষ্ঠা বের কর।সবাই মনোযোগ সহকারে পড়।</a:t>
            </a:r>
            <a:endParaRPr lang="en-US" sz="4000" dirty="0">
              <a:solidFill>
                <a:srgbClr val="00B05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633661"/>
            <a:ext cx="7010399" cy="3819825"/>
          </a:xfrm>
          <a:prstGeom prst="rect">
            <a:avLst/>
          </a:prstGeom>
          <a:ln w="57150">
            <a:solidFill>
              <a:srgbClr val="0070C0"/>
            </a:solidFill>
          </a:ln>
        </p:spPr>
      </p:pic>
    </p:spTree>
    <p:extLst>
      <p:ext uri="{BB962C8B-B14F-4D97-AF65-F5344CB8AC3E}">
        <p14:creationId xmlns:p14="http://schemas.microsoft.com/office/powerpoint/2010/main" val="375300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4376058" y="1464126"/>
            <a:ext cx="5769428" cy="2057401"/>
          </a:xfrm>
          <a:prstGeom prst="flowChartProcess">
            <a:avLst/>
          </a:prstGeom>
          <a:solidFill>
            <a:schemeClr val="accent6">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rgbClr val="7030A0"/>
                </a:solidFill>
                <a:latin typeface="NikoshBAN" panose="02000000000000000000" pitchFamily="2" charset="0"/>
                <a:cs typeface="NikoshBAN" panose="02000000000000000000" pitchFamily="2" charset="0"/>
              </a:rPr>
              <a:t>১.বঙ্গবন্ধু কবে জন্ম গ্রহণ করেন ? </a:t>
            </a:r>
          </a:p>
          <a:p>
            <a:endParaRPr lang="bn-BD" sz="2400" dirty="0" smtClean="0">
              <a:solidFill>
                <a:srgbClr val="7030A0"/>
              </a:solidFill>
              <a:latin typeface="NikoshBAN" panose="02000000000000000000" pitchFamily="2" charset="0"/>
              <a:cs typeface="NikoshBAN" panose="02000000000000000000" pitchFamily="2" charset="0"/>
            </a:endParaRPr>
          </a:p>
          <a:p>
            <a:r>
              <a:rPr lang="bn-BD" sz="2400" dirty="0" smtClean="0">
                <a:solidFill>
                  <a:srgbClr val="7030A0"/>
                </a:solidFill>
                <a:latin typeface="NikoshBAN" panose="02000000000000000000" pitchFamily="2" charset="0"/>
                <a:cs typeface="NikoshBAN" panose="02000000000000000000" pitchFamily="2" charset="0"/>
              </a:rPr>
              <a:t>২.বঙ্গবন্ধু কোন প্রাথমিক বিদ্যালয়ে পড়ালেখা করেন ?</a:t>
            </a:r>
            <a:endParaRPr lang="en-US" sz="2400" dirty="0">
              <a:solidFill>
                <a:srgbClr val="7030A0"/>
              </a:solidFill>
              <a:latin typeface="NikoshBAN" panose="02000000000000000000" pitchFamily="2" charset="0"/>
              <a:cs typeface="NikoshBAN" panose="02000000000000000000" pitchFamily="2" charset="0"/>
            </a:endParaRPr>
          </a:p>
        </p:txBody>
      </p:sp>
      <p:sp>
        <p:nvSpPr>
          <p:cNvPr id="4" name="Oval 3"/>
          <p:cNvSpPr/>
          <p:nvPr/>
        </p:nvSpPr>
        <p:spPr>
          <a:xfrm>
            <a:off x="4136572" y="125185"/>
            <a:ext cx="4463143" cy="1066800"/>
          </a:xfrm>
          <a:prstGeom prst="ellipse">
            <a:avLst/>
          </a:prstGeom>
          <a:solidFill>
            <a:schemeClr val="accent2">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accent2">
                    <a:lumMod val="75000"/>
                  </a:schemeClr>
                </a:solidFill>
                <a:latin typeface="NikoshBAN" panose="02000000000000000000" pitchFamily="2" charset="0"/>
                <a:cs typeface="NikoshBAN" panose="02000000000000000000" pitchFamily="2" charset="0"/>
              </a:rPr>
              <a:t>দলীয় কাজ</a:t>
            </a:r>
            <a:endParaRPr lang="en-US" sz="4400" dirty="0">
              <a:solidFill>
                <a:schemeClr val="accent2">
                  <a:lumMod val="75000"/>
                </a:schemeClr>
              </a:solidFill>
              <a:latin typeface="NikoshBAN" panose="02000000000000000000" pitchFamily="2" charset="0"/>
              <a:cs typeface="NikoshBAN" panose="02000000000000000000" pitchFamily="2" charset="0"/>
            </a:endParaRPr>
          </a:p>
        </p:txBody>
      </p:sp>
      <p:sp>
        <p:nvSpPr>
          <p:cNvPr id="5" name="Pentagon 4"/>
          <p:cNvSpPr/>
          <p:nvPr/>
        </p:nvSpPr>
        <p:spPr>
          <a:xfrm>
            <a:off x="653144" y="2133599"/>
            <a:ext cx="3222171" cy="729343"/>
          </a:xfrm>
          <a:prstGeom prst="homePlate">
            <a:avLst/>
          </a:prstGeom>
          <a:solidFill>
            <a:srgbClr val="C0000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FFFF00"/>
                </a:solidFill>
                <a:latin typeface="NikoshBAN" panose="02000000000000000000" pitchFamily="2" charset="0"/>
                <a:cs typeface="NikoshBAN" panose="02000000000000000000" pitchFamily="2" charset="0"/>
              </a:rPr>
              <a:t>দলের নাম-১৯২০ </a:t>
            </a:r>
            <a:endParaRPr lang="en-US" sz="3200" dirty="0">
              <a:solidFill>
                <a:srgbClr val="FFFF00"/>
              </a:solidFill>
              <a:latin typeface="NikoshBAN" panose="02000000000000000000" pitchFamily="2" charset="0"/>
              <a:cs typeface="NikoshBAN" panose="02000000000000000000" pitchFamily="2" charset="0"/>
            </a:endParaRPr>
          </a:p>
        </p:txBody>
      </p:sp>
      <p:sp>
        <p:nvSpPr>
          <p:cNvPr id="6" name="Flowchart: Process 5"/>
          <p:cNvSpPr/>
          <p:nvPr/>
        </p:nvSpPr>
        <p:spPr>
          <a:xfrm>
            <a:off x="4376058" y="3722913"/>
            <a:ext cx="5769428" cy="3048000"/>
          </a:xfrm>
          <a:prstGeom prst="flowChartProcess">
            <a:avLst/>
          </a:prstGeom>
          <a:solidFill>
            <a:schemeClr val="accent2">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rgbClr val="0070C0"/>
                </a:solidFill>
                <a:latin typeface="NikoshBAN" panose="02000000000000000000" pitchFamily="2" charset="0"/>
                <a:cs typeface="NikoshBAN" panose="02000000000000000000" pitchFamily="2" charset="0"/>
              </a:rPr>
              <a:t>শূন্যস্থান পূরন কর—</a:t>
            </a:r>
          </a:p>
          <a:p>
            <a:endParaRPr lang="bn-BD" sz="2400" dirty="0" smtClean="0">
              <a:solidFill>
                <a:srgbClr val="0070C0"/>
              </a:solidFill>
              <a:latin typeface="NikoshBAN" panose="02000000000000000000" pitchFamily="2" charset="0"/>
              <a:cs typeface="NikoshBAN" panose="02000000000000000000" pitchFamily="2" charset="0"/>
            </a:endParaRPr>
          </a:p>
          <a:p>
            <a:r>
              <a:rPr lang="bn-BD" sz="2400" dirty="0" smtClean="0">
                <a:solidFill>
                  <a:srgbClr val="0070C0"/>
                </a:solidFill>
                <a:latin typeface="NikoshBAN" panose="02000000000000000000" pitchFamily="2" charset="0"/>
                <a:cs typeface="NikoshBAN" panose="02000000000000000000" pitchFamily="2" charset="0"/>
              </a:rPr>
              <a:t>১.বঙ্গবন্ধু শেখ মুজিবুর রহমান আমাদের ---------পিতা। </a:t>
            </a:r>
          </a:p>
          <a:p>
            <a:endParaRPr lang="bn-BD" sz="2400" dirty="0" smtClean="0">
              <a:solidFill>
                <a:srgbClr val="0070C0"/>
              </a:solidFill>
              <a:latin typeface="NikoshBAN" panose="02000000000000000000" pitchFamily="2" charset="0"/>
              <a:cs typeface="NikoshBAN" panose="02000000000000000000" pitchFamily="2" charset="0"/>
            </a:endParaRPr>
          </a:p>
          <a:p>
            <a:r>
              <a:rPr lang="bn-BD" sz="2400" dirty="0" smtClean="0">
                <a:solidFill>
                  <a:srgbClr val="0070C0"/>
                </a:solidFill>
                <a:latin typeface="NikoshBAN" panose="02000000000000000000" pitchFamily="2" charset="0"/>
                <a:cs typeface="NikoshBAN" panose="02000000000000000000" pitchFamily="2" charset="0"/>
              </a:rPr>
              <a:t>২.---------পাস  করে ঢাকা বিশ্ববিদ্যালয়ে আইন বিভাগে ভর্তি হন।</a:t>
            </a:r>
          </a:p>
          <a:p>
            <a:r>
              <a:rPr lang="bn-BD" sz="2400" dirty="0" smtClean="0">
                <a:solidFill>
                  <a:srgbClr val="0070C0"/>
                </a:solidFill>
                <a:latin typeface="NikoshBAN" panose="02000000000000000000" pitchFamily="2" charset="0"/>
                <a:cs typeface="NikoshBAN" panose="02000000000000000000" pitchFamily="2" charset="0"/>
              </a:rPr>
              <a:t>৩. ১৯৬৬ সালে তিনি -------- দফা পেশ করেন।</a:t>
            </a:r>
          </a:p>
          <a:p>
            <a:r>
              <a:rPr lang="bn-BD" sz="2400" dirty="0" smtClean="0">
                <a:solidFill>
                  <a:srgbClr val="0070C0"/>
                </a:solidFill>
                <a:latin typeface="NikoshBAN" panose="02000000000000000000" pitchFamily="2" charset="0"/>
                <a:cs typeface="NikoshBAN" panose="02000000000000000000" pitchFamily="2" charset="0"/>
              </a:rPr>
              <a:t> </a:t>
            </a:r>
            <a:endParaRPr lang="en-US" sz="2400" dirty="0">
              <a:solidFill>
                <a:srgbClr val="0070C0"/>
              </a:solidFill>
              <a:latin typeface="NikoshBAN" panose="02000000000000000000" pitchFamily="2" charset="0"/>
              <a:cs typeface="NikoshBAN" panose="02000000000000000000" pitchFamily="2" charset="0"/>
            </a:endParaRPr>
          </a:p>
        </p:txBody>
      </p:sp>
      <p:sp>
        <p:nvSpPr>
          <p:cNvPr id="8" name="Pentagon 7"/>
          <p:cNvSpPr/>
          <p:nvPr/>
        </p:nvSpPr>
        <p:spPr>
          <a:xfrm>
            <a:off x="653144" y="4882242"/>
            <a:ext cx="3145970" cy="729343"/>
          </a:xfrm>
          <a:prstGeom prst="homePlate">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7030A0"/>
                </a:solidFill>
                <a:latin typeface="NikoshBAN" panose="02000000000000000000" pitchFamily="2" charset="0"/>
                <a:cs typeface="NikoshBAN" panose="02000000000000000000" pitchFamily="2" charset="0"/>
              </a:rPr>
              <a:t>দলের নাম-১৯২৭</a:t>
            </a:r>
            <a:endParaRPr lang="en-US" sz="3200" dirty="0">
              <a:solidFill>
                <a:srgbClr val="7030A0"/>
              </a:solidFill>
              <a:latin typeface="NikoshBAN" panose="02000000000000000000" pitchFamily="2" charset="0"/>
              <a:cs typeface="NikoshBAN" panose="02000000000000000000" pitchFamily="2" charset="0"/>
            </a:endParaRPr>
          </a:p>
        </p:txBody>
      </p:sp>
      <p:sp>
        <p:nvSpPr>
          <p:cNvPr id="7" name="TextBox 6"/>
          <p:cNvSpPr txBox="1"/>
          <p:nvPr/>
        </p:nvSpPr>
        <p:spPr>
          <a:xfrm>
            <a:off x="9448800" y="4284506"/>
            <a:ext cx="1012372" cy="461665"/>
          </a:xfrm>
          <a:prstGeom prst="rect">
            <a:avLst/>
          </a:prstGeom>
          <a:noFill/>
        </p:spPr>
        <p:txBody>
          <a:bodyPr wrap="square" rtlCol="0">
            <a:spAutoFit/>
          </a:bodyPr>
          <a:lstStyle/>
          <a:p>
            <a:r>
              <a:rPr lang="bn-BD" sz="2400" dirty="0" smtClean="0">
                <a:solidFill>
                  <a:srgbClr val="00B050"/>
                </a:solidFill>
                <a:latin typeface="NikoshBAN" panose="02000000000000000000" pitchFamily="2" charset="0"/>
                <a:cs typeface="NikoshBAN" panose="02000000000000000000" pitchFamily="2" charset="0"/>
              </a:rPr>
              <a:t>জাতির</a:t>
            </a:r>
            <a:r>
              <a:rPr lang="bn-BD" dirty="0" smtClean="0">
                <a:solidFill>
                  <a:srgbClr val="00B050"/>
                </a:solidFill>
                <a:latin typeface="NikoshBAN" panose="02000000000000000000" pitchFamily="2" charset="0"/>
                <a:cs typeface="NikoshBAN" panose="02000000000000000000" pitchFamily="2" charset="0"/>
              </a:rPr>
              <a:t> </a:t>
            </a:r>
            <a:endParaRPr lang="en-US" dirty="0">
              <a:solidFill>
                <a:srgbClr val="00B050"/>
              </a:solidFill>
              <a:latin typeface="NikoshBAN" panose="02000000000000000000" pitchFamily="2" charset="0"/>
              <a:cs typeface="NikoshBAN" panose="02000000000000000000" pitchFamily="2" charset="0"/>
            </a:endParaRPr>
          </a:p>
        </p:txBody>
      </p:sp>
      <p:sp>
        <p:nvSpPr>
          <p:cNvPr id="9" name="TextBox 8"/>
          <p:cNvSpPr txBox="1"/>
          <p:nvPr/>
        </p:nvSpPr>
        <p:spPr>
          <a:xfrm>
            <a:off x="6150429" y="5110842"/>
            <a:ext cx="664028" cy="461665"/>
          </a:xfrm>
          <a:prstGeom prst="rect">
            <a:avLst/>
          </a:prstGeom>
          <a:noFill/>
        </p:spPr>
        <p:txBody>
          <a:bodyPr wrap="square" rtlCol="0">
            <a:spAutoFit/>
          </a:bodyPr>
          <a:lstStyle/>
          <a:p>
            <a:r>
              <a:rPr lang="bn-BD" sz="2400" dirty="0" smtClean="0">
                <a:solidFill>
                  <a:srgbClr val="00B050"/>
                </a:solidFill>
                <a:latin typeface="NikoshBAN" panose="02000000000000000000" pitchFamily="2" charset="0"/>
                <a:cs typeface="NikoshBAN" panose="02000000000000000000" pitchFamily="2" charset="0"/>
              </a:rPr>
              <a:t>বিএ</a:t>
            </a:r>
            <a:endParaRPr lang="en-US" sz="2400" dirty="0">
              <a:solidFill>
                <a:srgbClr val="00B050"/>
              </a:solidFill>
              <a:latin typeface="NikoshBAN" panose="02000000000000000000" pitchFamily="2" charset="0"/>
              <a:cs typeface="NikoshBAN" panose="02000000000000000000" pitchFamily="2" charset="0"/>
            </a:endParaRPr>
          </a:p>
        </p:txBody>
      </p:sp>
      <p:sp>
        <p:nvSpPr>
          <p:cNvPr id="10" name="TextBox 9"/>
          <p:cNvSpPr txBox="1"/>
          <p:nvPr/>
        </p:nvSpPr>
        <p:spPr>
          <a:xfrm>
            <a:off x="7990116" y="5845628"/>
            <a:ext cx="511628" cy="461665"/>
          </a:xfrm>
          <a:prstGeom prst="rect">
            <a:avLst/>
          </a:prstGeom>
          <a:noFill/>
        </p:spPr>
        <p:txBody>
          <a:bodyPr wrap="square" rtlCol="0">
            <a:spAutoFit/>
          </a:bodyPr>
          <a:lstStyle/>
          <a:p>
            <a:r>
              <a:rPr lang="bn-BD" sz="2400" dirty="0" smtClean="0">
                <a:solidFill>
                  <a:srgbClr val="00B050"/>
                </a:solidFill>
                <a:latin typeface="NikoshBAN" panose="02000000000000000000" pitchFamily="2" charset="0"/>
                <a:cs typeface="NikoshBAN" panose="02000000000000000000" pitchFamily="2" charset="0"/>
              </a:rPr>
              <a:t>ছয়</a:t>
            </a:r>
            <a:endParaRPr lang="en-US" sz="2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2551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strips(down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heckerboard(across)">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7"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579663" y="2876489"/>
            <a:ext cx="3352800" cy="751114"/>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accent2">
                    <a:lumMod val="75000"/>
                  </a:schemeClr>
                </a:solidFill>
                <a:latin typeface="NikoshBAN" panose="02000000000000000000" pitchFamily="2" charset="0"/>
                <a:cs typeface="NikoshBAN" panose="02000000000000000000" pitchFamily="2" charset="0"/>
              </a:rPr>
              <a:t>দলের নাম - ১৯৬৬ </a:t>
            </a:r>
            <a:endParaRPr lang="en-US" sz="3200" dirty="0">
              <a:solidFill>
                <a:schemeClr val="accent2">
                  <a:lumMod val="75000"/>
                </a:schemeClr>
              </a:solidFill>
              <a:latin typeface="NikoshBAN" panose="02000000000000000000" pitchFamily="2" charset="0"/>
              <a:cs typeface="NikoshBAN" panose="02000000000000000000" pitchFamily="2" charset="0"/>
            </a:endParaRPr>
          </a:p>
        </p:txBody>
      </p:sp>
      <p:sp>
        <p:nvSpPr>
          <p:cNvPr id="3" name="Flowchart: Process 2"/>
          <p:cNvSpPr/>
          <p:nvPr/>
        </p:nvSpPr>
        <p:spPr>
          <a:xfrm>
            <a:off x="4310742" y="840860"/>
            <a:ext cx="6651171" cy="5159828"/>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lumMod val="85000"/>
                    <a:lumOff val="15000"/>
                  </a:schemeClr>
                </a:solidFill>
                <a:latin typeface="NikoshBAN" panose="02000000000000000000" pitchFamily="2" charset="0"/>
                <a:cs typeface="NikoshBAN" panose="02000000000000000000" pitchFamily="2" charset="0"/>
              </a:rPr>
              <a:t>সনের পাশে উল্লেখ্যযোগ্য ঘটনা গুলো লেখ </a:t>
            </a:r>
            <a:r>
              <a:rPr lang="bn-BD" sz="2000" dirty="0" smtClean="0">
                <a:solidFill>
                  <a:schemeClr val="tx1">
                    <a:lumMod val="85000"/>
                    <a:lumOff val="15000"/>
                  </a:schemeClr>
                </a:solidFill>
                <a:latin typeface="NikoshBAN" panose="02000000000000000000" pitchFamily="2" charset="0"/>
                <a:cs typeface="NikoshBAN" panose="02000000000000000000" pitchFamily="2" charset="0"/>
              </a:rPr>
              <a:t>।</a:t>
            </a:r>
          </a:p>
          <a:p>
            <a:pPr algn="ctr"/>
            <a:endParaRPr lang="bn-BD" sz="2000" dirty="0" smtClean="0">
              <a:solidFill>
                <a:schemeClr val="tx1">
                  <a:lumMod val="85000"/>
                  <a:lumOff val="15000"/>
                </a:schemeClr>
              </a:solidFill>
              <a:latin typeface="NikoshBAN" panose="02000000000000000000" pitchFamily="2" charset="0"/>
              <a:cs typeface="NikoshBAN" panose="02000000000000000000" pitchFamily="2" charset="0"/>
            </a:endParaRPr>
          </a:p>
          <a:p>
            <a:pPr algn="ctr"/>
            <a:r>
              <a:rPr lang="bn-BD" sz="2000" dirty="0" smtClean="0">
                <a:solidFill>
                  <a:schemeClr val="bg2">
                    <a:lumMod val="10000"/>
                  </a:schemeClr>
                </a:solidFill>
              </a:rPr>
              <a:t> </a:t>
            </a:r>
          </a:p>
          <a:p>
            <a:pPr algn="ctr"/>
            <a:r>
              <a:rPr lang="bn-BD" sz="2800" dirty="0" smtClean="0">
                <a:solidFill>
                  <a:schemeClr val="bg2">
                    <a:lumMod val="10000"/>
                  </a:schemeClr>
                </a:solidFill>
                <a:latin typeface="NikoshBAN" panose="02000000000000000000" pitchFamily="2" charset="0"/>
                <a:cs typeface="NikoshBAN" panose="02000000000000000000" pitchFamily="2" charset="0"/>
              </a:rPr>
              <a:t>১৯২০ - ------------------------------------------। </a:t>
            </a:r>
          </a:p>
          <a:p>
            <a:pPr algn="ctr"/>
            <a:r>
              <a:rPr lang="bn-BD" sz="2000" dirty="0" smtClean="0">
                <a:solidFill>
                  <a:schemeClr val="bg2">
                    <a:lumMod val="10000"/>
                  </a:schemeClr>
                </a:solidFill>
              </a:rPr>
              <a:t> </a:t>
            </a:r>
          </a:p>
          <a:p>
            <a:pPr algn="ctr"/>
            <a:r>
              <a:rPr lang="bn-BD" sz="2800" dirty="0" smtClean="0">
                <a:solidFill>
                  <a:schemeClr val="bg2">
                    <a:lumMod val="10000"/>
                  </a:schemeClr>
                </a:solidFill>
                <a:latin typeface="NikoshBAN" panose="02000000000000000000" pitchFamily="2" charset="0"/>
                <a:cs typeface="NikoshBAN" panose="02000000000000000000" pitchFamily="2" charset="0"/>
              </a:rPr>
              <a:t>১৯২৭ --------------------------------------------।</a:t>
            </a:r>
          </a:p>
          <a:p>
            <a:pPr algn="ctr"/>
            <a:r>
              <a:rPr lang="bn-BD" sz="2800" dirty="0" smtClean="0">
                <a:latin typeface="NikoshBAN" panose="02000000000000000000" pitchFamily="2" charset="0"/>
                <a:cs typeface="NikoshBAN" panose="02000000000000000000" pitchFamily="2" charset="0"/>
              </a:rPr>
              <a:t> </a:t>
            </a:r>
          </a:p>
          <a:p>
            <a:pPr algn="ctr"/>
            <a:r>
              <a:rPr lang="bn-BD" sz="2800" dirty="0" smtClean="0">
                <a:solidFill>
                  <a:schemeClr val="bg2">
                    <a:lumMod val="10000"/>
                  </a:schemeClr>
                </a:solidFill>
                <a:latin typeface="NikoshBAN" panose="02000000000000000000" pitchFamily="2" charset="0"/>
                <a:cs typeface="NikoshBAN" panose="02000000000000000000" pitchFamily="2" charset="0"/>
              </a:rPr>
              <a:t>১৯৭০ --------------------------------------------</a:t>
            </a:r>
            <a:r>
              <a:rPr lang="en-US" sz="2800" dirty="0" smtClean="0">
                <a:solidFill>
                  <a:schemeClr val="bg2">
                    <a:lumMod val="10000"/>
                  </a:schemeClr>
                </a:solidFill>
                <a:latin typeface="NikoshBAN" panose="02000000000000000000" pitchFamily="2" charset="0"/>
                <a:cs typeface="NikoshBAN" panose="02000000000000000000" pitchFamily="2" charset="0"/>
              </a:rPr>
              <a:t>।</a:t>
            </a:r>
            <a:endParaRPr lang="bn-BD" sz="4400" dirty="0" smtClean="0">
              <a:solidFill>
                <a:schemeClr val="bg2">
                  <a:lumMod val="10000"/>
                </a:schemeClr>
              </a:solidFill>
              <a:latin typeface="NikoshBAN" panose="02000000000000000000" pitchFamily="2" charset="0"/>
              <a:cs typeface="NikoshBAN" panose="02000000000000000000" pitchFamily="2" charset="0"/>
            </a:endParaRPr>
          </a:p>
          <a:p>
            <a:pPr algn="ctr"/>
            <a:r>
              <a:rPr lang="bn-BD" dirty="0" smtClean="0"/>
              <a:t> </a:t>
            </a:r>
            <a:endParaRPr lang="en-US" dirty="0"/>
          </a:p>
        </p:txBody>
      </p:sp>
      <p:sp>
        <p:nvSpPr>
          <p:cNvPr id="4" name="TextBox 3"/>
          <p:cNvSpPr txBox="1"/>
          <p:nvPr/>
        </p:nvSpPr>
        <p:spPr>
          <a:xfrm>
            <a:off x="5630634" y="2633440"/>
            <a:ext cx="2547257" cy="400110"/>
          </a:xfrm>
          <a:prstGeom prst="rect">
            <a:avLst/>
          </a:prstGeom>
          <a:solidFill>
            <a:schemeClr val="accent2">
              <a:lumMod val="20000"/>
              <a:lumOff val="80000"/>
            </a:schemeClr>
          </a:solidFill>
        </p:spPr>
        <p:txBody>
          <a:bodyPr wrap="square" rtlCol="0">
            <a:spAutoFit/>
          </a:bodyPr>
          <a:lstStyle/>
          <a:p>
            <a:r>
              <a:rPr lang="bn-BD" sz="2000" dirty="0" smtClean="0">
                <a:solidFill>
                  <a:srgbClr val="7030A0"/>
                </a:solidFill>
                <a:latin typeface="NikoshBAN" panose="02000000000000000000" pitchFamily="2" charset="0"/>
                <a:cs typeface="NikoshBAN" panose="02000000000000000000" pitchFamily="2" charset="0"/>
              </a:rPr>
              <a:t>বঙ্গবন্ধু জন্মগ্রহণ করেন।</a:t>
            </a:r>
            <a:endParaRPr lang="en-US" sz="20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5630634" y="3351348"/>
            <a:ext cx="4185560" cy="400110"/>
          </a:xfrm>
          <a:prstGeom prst="rect">
            <a:avLst/>
          </a:prstGeom>
          <a:solidFill>
            <a:schemeClr val="accent2">
              <a:lumMod val="20000"/>
              <a:lumOff val="80000"/>
            </a:schemeClr>
          </a:solidFill>
        </p:spPr>
        <p:txBody>
          <a:bodyPr wrap="square" rtlCol="0">
            <a:spAutoFit/>
          </a:bodyPr>
          <a:lstStyle/>
          <a:p>
            <a:r>
              <a:rPr lang="bn-BD" sz="2000" dirty="0" smtClean="0">
                <a:solidFill>
                  <a:srgbClr val="7030A0"/>
                </a:solidFill>
                <a:latin typeface="NikoshBAN" panose="02000000000000000000" pitchFamily="2" charset="0"/>
                <a:cs typeface="NikoshBAN" panose="02000000000000000000" pitchFamily="2" charset="0"/>
              </a:rPr>
              <a:t>বঙ্গুবন্ধু শেখ মুজিবুর রহমানের শিক্ষা জীবন শুরু হয়</a:t>
            </a:r>
            <a:endParaRPr lang="en-US" sz="2000" dirty="0">
              <a:solidFill>
                <a:srgbClr val="7030A0"/>
              </a:solidFill>
              <a:latin typeface="NikoshBAN" panose="02000000000000000000" pitchFamily="2" charset="0"/>
              <a:cs typeface="NikoshBAN" panose="02000000000000000000" pitchFamily="2" charset="0"/>
            </a:endParaRPr>
          </a:p>
        </p:txBody>
      </p:sp>
      <p:sp>
        <p:nvSpPr>
          <p:cNvPr id="7" name="TextBox 6"/>
          <p:cNvSpPr txBox="1"/>
          <p:nvPr/>
        </p:nvSpPr>
        <p:spPr>
          <a:xfrm>
            <a:off x="5630634" y="4269311"/>
            <a:ext cx="4664530" cy="369332"/>
          </a:xfrm>
          <a:prstGeom prst="rect">
            <a:avLst/>
          </a:prstGeom>
          <a:solidFill>
            <a:schemeClr val="accent2">
              <a:lumMod val="20000"/>
              <a:lumOff val="80000"/>
            </a:schemeClr>
          </a:solidFill>
        </p:spPr>
        <p:txBody>
          <a:bodyPr wrap="square" rtlCol="0">
            <a:spAutoFit/>
          </a:bodyPr>
          <a:lstStyle/>
          <a:p>
            <a:r>
              <a:rPr lang="bn-BD" dirty="0" smtClean="0">
                <a:solidFill>
                  <a:srgbClr val="7030A0"/>
                </a:solidFill>
                <a:latin typeface="NikoshBAN" panose="02000000000000000000" pitchFamily="2" charset="0"/>
                <a:cs typeface="NikoshBAN" panose="02000000000000000000" pitchFamily="2" charset="0"/>
              </a:rPr>
              <a:t>নির্বাচনে বঙ্গুবন্ধুর দল আওয়ামী লীগ বিপুল ভোটে জয় লাভ করে। </a:t>
            </a:r>
            <a:endParaRPr lang="en-US"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389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
                                        <p:tgtEl>
                                          <p:spTgt spid="3"/>
                                        </p:tgtEl>
                                      </p:cBhvr>
                                    </p:animEffect>
                                    <p:anim calcmode="lin" valueType="num">
                                      <p:cBhvr>
                                        <p:cTn id="16" dur="400" fill="hold"/>
                                        <p:tgtEl>
                                          <p:spTgt spid="3"/>
                                        </p:tgtEl>
                                        <p:attrNameLst>
                                          <p:attrName>ppt_x</p:attrName>
                                        </p:attrNameLst>
                                      </p:cBhvr>
                                      <p:tavLst>
                                        <p:tav tm="0">
                                          <p:val>
                                            <p:strVal val="#ppt_x"/>
                                          </p:val>
                                        </p:tav>
                                        <p:tav tm="100000">
                                          <p:val>
                                            <p:strVal val="#ppt_x"/>
                                          </p:val>
                                        </p:tav>
                                      </p:tavLst>
                                    </p:anim>
                                    <p:anim calcmode="lin" valueType="num">
                                      <p:cBhvr>
                                        <p:cTn id="17" dur="400" fill="hold"/>
                                        <p:tgtEl>
                                          <p:spTgt spid="3"/>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p Ribbon 1"/>
          <p:cNvSpPr/>
          <p:nvPr/>
        </p:nvSpPr>
        <p:spPr>
          <a:xfrm>
            <a:off x="1817915" y="424544"/>
            <a:ext cx="7336972" cy="1121227"/>
          </a:xfrm>
          <a:prstGeom prst="ribbon2">
            <a:avLst/>
          </a:prstGeom>
          <a:solidFill>
            <a:schemeClr val="accent4">
              <a:lumMod val="50000"/>
            </a:schemeClr>
          </a:solidFill>
          <a:ln w="571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00B0F0"/>
                </a:solidFill>
                <a:latin typeface="NikoshBAN" panose="02000000000000000000" pitchFamily="2" charset="0"/>
                <a:cs typeface="NikoshBAN" panose="02000000000000000000" pitchFamily="2" charset="0"/>
              </a:rPr>
              <a:t>মুল্যায়ন</a:t>
            </a:r>
            <a:endParaRPr lang="en-US" sz="4800" dirty="0">
              <a:solidFill>
                <a:srgbClr val="00B0F0"/>
              </a:solidFill>
              <a:latin typeface="NikoshBAN" panose="02000000000000000000" pitchFamily="2" charset="0"/>
              <a:cs typeface="NikoshBAN" panose="02000000000000000000" pitchFamily="2" charset="0"/>
            </a:endParaRPr>
          </a:p>
        </p:txBody>
      </p:sp>
      <p:sp>
        <p:nvSpPr>
          <p:cNvPr id="3" name="Rectangle 2"/>
          <p:cNvSpPr/>
          <p:nvPr/>
        </p:nvSpPr>
        <p:spPr>
          <a:xfrm>
            <a:off x="1915885" y="2209801"/>
            <a:ext cx="7358743" cy="4147457"/>
          </a:xfrm>
          <a:prstGeom prst="rect">
            <a:avLst/>
          </a:prstGeom>
          <a:solidFill>
            <a:schemeClr val="bg2">
              <a:lumMod val="90000"/>
            </a:schemeClr>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rgbClr val="002060"/>
                </a:solidFill>
                <a:latin typeface="NikoshBAN" panose="02000000000000000000" pitchFamily="2" charset="0"/>
                <a:cs typeface="NikoshBAN" panose="02000000000000000000" pitchFamily="2" charset="0"/>
              </a:rPr>
              <a:t>১.বঙ্গুবন্ধু কবে জন্মগ্রহণ করেন ?</a:t>
            </a:r>
          </a:p>
          <a:p>
            <a:endParaRPr lang="bn-BD" sz="3600" dirty="0" smtClean="0">
              <a:solidFill>
                <a:srgbClr val="002060"/>
              </a:solidFill>
              <a:latin typeface="NikoshBAN" panose="02000000000000000000" pitchFamily="2" charset="0"/>
              <a:cs typeface="NikoshBAN" panose="02000000000000000000" pitchFamily="2" charset="0"/>
            </a:endParaRPr>
          </a:p>
          <a:p>
            <a:r>
              <a:rPr lang="bn-BD" sz="3600" dirty="0" smtClean="0">
                <a:solidFill>
                  <a:srgbClr val="002060"/>
                </a:solidFill>
                <a:latin typeface="NikoshBAN" panose="02000000000000000000" pitchFamily="2" charset="0"/>
                <a:cs typeface="NikoshBAN" panose="02000000000000000000" pitchFamily="2" charset="0"/>
              </a:rPr>
              <a:t>২.বঙ্গুবন্ধুর বাবা ও মায়ের নাম কি ?</a:t>
            </a:r>
          </a:p>
          <a:p>
            <a:r>
              <a:rPr lang="bn-BD" sz="3600" dirty="0" smtClean="0">
                <a:solidFill>
                  <a:srgbClr val="002060"/>
                </a:solidFill>
                <a:latin typeface="NikoshBAN" panose="02000000000000000000" pitchFamily="2" charset="0"/>
                <a:cs typeface="NikoshBAN" panose="02000000000000000000" pitchFamily="2" charset="0"/>
              </a:rPr>
              <a:t> </a:t>
            </a:r>
          </a:p>
          <a:p>
            <a:r>
              <a:rPr lang="bn-BD" sz="3600" dirty="0" smtClean="0">
                <a:solidFill>
                  <a:srgbClr val="002060"/>
                </a:solidFill>
                <a:latin typeface="NikoshBAN" panose="02000000000000000000" pitchFamily="2" charset="0"/>
                <a:cs typeface="NikoshBAN" panose="02000000000000000000" pitchFamily="2" charset="0"/>
              </a:rPr>
              <a:t>বঙ্গুবন্ধুর শিক্ষা জীবন কবে শুরু হয় ?</a:t>
            </a:r>
            <a:endParaRPr lang="en-US"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4905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linds(horizont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480457" y="283029"/>
            <a:ext cx="8599714" cy="2209800"/>
          </a:xfrm>
          <a:prstGeom prst="cloud">
            <a:avLst/>
          </a:prstGeom>
          <a:solidFill>
            <a:schemeClr val="accent6">
              <a:lumMod val="20000"/>
              <a:lumOff val="80000"/>
            </a:schemeClr>
          </a:solid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accent6">
                    <a:lumMod val="75000"/>
                  </a:schemeClr>
                </a:solidFill>
                <a:latin typeface="NikoshBAN" panose="02000000000000000000" pitchFamily="2" charset="0"/>
                <a:cs typeface="NikoshBAN" panose="02000000000000000000" pitchFamily="2" charset="0"/>
              </a:rPr>
              <a:t>বাড়ীর কাজ</a:t>
            </a:r>
            <a:endParaRPr lang="en-US" sz="5400" dirty="0">
              <a:solidFill>
                <a:schemeClr val="accent6">
                  <a:lumMod val="75000"/>
                </a:schemeClr>
              </a:solidFill>
              <a:latin typeface="NikoshBAN" panose="02000000000000000000" pitchFamily="2" charset="0"/>
              <a:cs typeface="NikoshBAN" panose="02000000000000000000" pitchFamily="2" charset="0"/>
            </a:endParaRPr>
          </a:p>
        </p:txBody>
      </p:sp>
      <p:sp>
        <p:nvSpPr>
          <p:cNvPr id="3" name="Can 2"/>
          <p:cNvSpPr/>
          <p:nvPr/>
        </p:nvSpPr>
        <p:spPr>
          <a:xfrm>
            <a:off x="1480458" y="2699657"/>
            <a:ext cx="8599713" cy="3189514"/>
          </a:xfrm>
          <a:prstGeom prst="can">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2">
                    <a:lumMod val="75000"/>
                  </a:schemeClr>
                </a:solidFill>
                <a:latin typeface="NikoshBAN" panose="02000000000000000000" pitchFamily="2" charset="0"/>
                <a:cs typeface="NikoshBAN" panose="02000000000000000000" pitchFamily="2" charset="0"/>
              </a:rPr>
              <a:t>তোমরা প্রত্যেকে বাড়ী থেকে বঙ্গুবন্ধু সম্পর্কে ৫টি বাক্য লিখে আনবে। </a:t>
            </a:r>
            <a:endParaRPr lang="en-US" sz="40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770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across)">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rved Up Ribbon 1"/>
          <p:cNvSpPr/>
          <p:nvPr/>
        </p:nvSpPr>
        <p:spPr>
          <a:xfrm>
            <a:off x="1892968" y="335166"/>
            <a:ext cx="8453617" cy="1814476"/>
          </a:xfrm>
          <a:prstGeom prst="ellipseRibbon2">
            <a:avLst/>
          </a:prstGeom>
          <a:solidFill>
            <a:schemeClr val="accent6">
              <a:lumMod val="40000"/>
              <a:lumOff val="60000"/>
            </a:schemeClr>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7030A0"/>
                </a:solidFill>
                <a:latin typeface="NikoshBAN" panose="02000000000000000000" pitchFamily="2" charset="0"/>
                <a:cs typeface="NikoshBAN" panose="02000000000000000000" pitchFamily="2" charset="0"/>
              </a:rPr>
              <a:t>ধন্যবাদ</a:t>
            </a:r>
            <a:r>
              <a:rPr lang="bn-BD"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2967" y="2390274"/>
            <a:ext cx="8453617" cy="4283241"/>
          </a:xfrm>
          <a:prstGeom prst="rect">
            <a:avLst/>
          </a:prstGeom>
        </p:spPr>
      </p:pic>
    </p:spTree>
    <p:extLst>
      <p:ext uri="{BB962C8B-B14F-4D97-AF65-F5344CB8AC3E}">
        <p14:creationId xmlns:p14="http://schemas.microsoft.com/office/powerpoint/2010/main" val="11318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mph" presetSubtype="0" fill="hold" grpId="2" nodeType="clickEffect">
                                  <p:stCondLst>
                                    <p:cond delay="0"/>
                                  </p:stCondLst>
                                  <p:iterate type="lt">
                                    <p:tmPct val="0"/>
                                  </p:iterate>
                                  <p:childTnLst>
                                    <p:animClr clrSpc="hsl" dir="cw">
                                      <p:cBhvr override="childStyle">
                                        <p:cTn id="13" dur="500" fill="hold"/>
                                        <p:tgtEl>
                                          <p:spTgt spid="2"/>
                                        </p:tgtEl>
                                        <p:attrNameLst>
                                          <p:attrName>style.color</p:attrName>
                                        </p:attrNameLst>
                                      </p:cBhvr>
                                      <p:by>
                                        <p:hsl h="10842353" s="0" l="0"/>
                                      </p:by>
                                    </p:animClr>
                                    <p:animClr clrSpc="hsl" dir="cw">
                                      <p:cBhvr>
                                        <p:cTn id="14" dur="500" fill="hold"/>
                                        <p:tgtEl>
                                          <p:spTgt spid="2"/>
                                        </p:tgtEl>
                                        <p:attrNameLst>
                                          <p:attrName>fillcolor</p:attrName>
                                        </p:attrNameLst>
                                      </p:cBhvr>
                                      <p:by>
                                        <p:hsl h="10842353" s="0" l="0"/>
                                      </p:by>
                                    </p:animClr>
                                    <p:animClr clrSpc="hsl" dir="cw">
                                      <p:cBhvr>
                                        <p:cTn id="15" dur="500" fill="hold"/>
                                        <p:tgtEl>
                                          <p:spTgt spid="2"/>
                                        </p:tgtEl>
                                        <p:attrNameLst>
                                          <p:attrName>stroke.color</p:attrName>
                                        </p:attrNameLst>
                                      </p:cBhvr>
                                      <p:by>
                                        <p:hsl h="10842353" s="0" l="0"/>
                                      </p:by>
                                    </p:animClr>
                                    <p:set>
                                      <p:cBhvr>
                                        <p:cTn id="16" dur="500" fill="hold"/>
                                        <p:tgtEl>
                                          <p:spTgt spid="2"/>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 presetClass="path" presetSubtype="0" accel="50000" decel="50000" fill="hold" grpId="3" nodeType="clickEffect">
                                  <p:stCondLst>
                                    <p:cond delay="0"/>
                                  </p:stCondLst>
                                  <p:iterate type="lt">
                                    <p:tmPct val="0"/>
                                  </p:iterate>
                                  <p:childTnLst>
                                    <p:animMotion origin="layout" path="M -0.00091 4.07407E-6 C 0.06758 4.07407E-6 0.12318 0.1625 0.12318 0.36273 C 0.12318 0.56273 0.06758 0.72546 -0.00091 0.72546 C -0.06953 0.72546 -0.125 0.56273 -0.125 0.36273 C -0.125 0.1625 -0.06953 4.07407E-6 -0.00091 4.07407E-6 Z " pathEditMode="relative" rAng="0" ptsTypes="AAAAA">
                                      <p:cBhvr>
                                        <p:cTn id="20" dur="2000" fill="hold"/>
                                        <p:tgtEl>
                                          <p:spTgt spid="2"/>
                                        </p:tgtEl>
                                        <p:attrNameLst>
                                          <p:attrName>ppt_x</p:attrName>
                                          <p:attrName>ppt_y</p:attrName>
                                        </p:attrNameLst>
                                      </p:cBhvr>
                                      <p:rCtr x="0" y="36273"/>
                                    </p:animMotion>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2" animBg="1"/>
      <p:bldP spid="2" grpId="3"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Point Star 1"/>
          <p:cNvSpPr/>
          <p:nvPr/>
        </p:nvSpPr>
        <p:spPr>
          <a:xfrm>
            <a:off x="1797611" y="306735"/>
            <a:ext cx="8067707" cy="1060083"/>
          </a:xfrm>
          <a:prstGeom prst="star16">
            <a:avLst/>
          </a:prstGeom>
          <a:solidFill>
            <a:srgbClr val="002060"/>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a:latin typeface="NikoshBAN" panose="02000000000000000000" pitchFamily="2" charset="0"/>
                <a:cs typeface="NikoshBAN" panose="02000000000000000000" pitchFamily="2" charset="0"/>
              </a:rPr>
              <a:t> </a:t>
            </a:r>
            <a:r>
              <a:rPr lang="bn-BD" sz="4800" dirty="0" smtClean="0">
                <a:solidFill>
                  <a:srgbClr val="FFFF00"/>
                </a:solidFill>
                <a:latin typeface="NikoshBAN" panose="02000000000000000000" pitchFamily="2" charset="0"/>
                <a:cs typeface="NikoshBAN" panose="02000000000000000000" pitchFamily="2" charset="0"/>
              </a:rPr>
              <a:t>শিক্ষক পরিচিতি </a:t>
            </a:r>
            <a:endParaRPr lang="en-US" sz="4400" dirty="0">
              <a:solidFill>
                <a:srgbClr val="FFFF00"/>
              </a:solidFill>
              <a:latin typeface="NikoshBAN" panose="02000000000000000000" pitchFamily="2" charset="0"/>
              <a:cs typeface="NikoshBAN" panose="02000000000000000000" pitchFamily="2" charset="0"/>
            </a:endParaRPr>
          </a:p>
        </p:txBody>
      </p:sp>
      <p:sp>
        <p:nvSpPr>
          <p:cNvPr id="3" name="Round Diagonal Corner Rectangle 2"/>
          <p:cNvSpPr/>
          <p:nvPr/>
        </p:nvSpPr>
        <p:spPr>
          <a:xfrm>
            <a:off x="1973179" y="1788050"/>
            <a:ext cx="7892139" cy="3746476"/>
          </a:xfrm>
          <a:prstGeom prst="round2DiagRect">
            <a:avLst>
              <a:gd name="adj1" fmla="val 16667"/>
              <a:gd name="adj2" fmla="val 4018"/>
            </a:avLst>
          </a:prstGeom>
          <a:blipFill>
            <a:blip r:embed="rId2"/>
            <a:tile tx="0" ty="0" sx="100000" sy="100000" flip="none" algn="tl"/>
          </a:blipFill>
          <a:ln w="57150">
            <a:solidFill>
              <a:srgbClr val="00B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rgbClr val="002060"/>
                </a:solidFill>
                <a:latin typeface="NikoshBAN" panose="02000000000000000000" pitchFamily="2" charset="0"/>
                <a:cs typeface="NikoshBAN" panose="02000000000000000000" pitchFamily="2" charset="0"/>
              </a:rPr>
              <a:t>আবেদা</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সুলতানা</a:t>
            </a:r>
            <a:r>
              <a:rPr lang="en-US" sz="3200" dirty="0" smtClean="0">
                <a:solidFill>
                  <a:srgbClr val="002060"/>
                </a:solidFill>
                <a:latin typeface="NikoshBAN" panose="02000000000000000000" pitchFamily="2" charset="0"/>
                <a:cs typeface="NikoshBAN" panose="02000000000000000000" pitchFamily="2" charset="0"/>
              </a:rPr>
              <a:t> </a:t>
            </a:r>
          </a:p>
          <a:p>
            <a:pPr algn="ctr"/>
            <a:r>
              <a:rPr lang="en-US" sz="3200" dirty="0" err="1" smtClean="0">
                <a:solidFill>
                  <a:srgbClr val="002060"/>
                </a:solidFill>
                <a:latin typeface="NikoshBAN" panose="02000000000000000000" pitchFamily="2" charset="0"/>
                <a:cs typeface="NikoshBAN" panose="02000000000000000000" pitchFamily="2" charset="0"/>
              </a:rPr>
              <a:t>সহকারী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শিক্ষক</a:t>
            </a:r>
            <a:r>
              <a:rPr lang="en-US" sz="3200" dirty="0" smtClean="0">
                <a:solidFill>
                  <a:srgbClr val="002060"/>
                </a:solidFill>
                <a:latin typeface="NikoshBAN" panose="02000000000000000000" pitchFamily="2" charset="0"/>
                <a:cs typeface="NikoshBAN" panose="02000000000000000000" pitchFamily="2" charset="0"/>
              </a:rPr>
              <a:t> </a:t>
            </a:r>
          </a:p>
          <a:p>
            <a:pPr algn="ctr"/>
            <a:r>
              <a:rPr lang="en-US" sz="3200" dirty="0" err="1" smtClean="0">
                <a:solidFill>
                  <a:srgbClr val="002060"/>
                </a:solidFill>
                <a:latin typeface="NikoshBAN" panose="02000000000000000000" pitchFamily="2" charset="0"/>
                <a:cs typeface="NikoshBAN" panose="02000000000000000000" pitchFamily="2" charset="0"/>
              </a:rPr>
              <a:t>বাবুখাঁ</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সরকারি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প্রাথমিক</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বিদ্যালয়</a:t>
            </a:r>
            <a:r>
              <a:rPr lang="en-US" sz="3200" dirty="0" smtClean="0">
                <a:solidFill>
                  <a:srgbClr val="002060"/>
                </a:solidFill>
                <a:latin typeface="NikoshBAN" panose="02000000000000000000" pitchFamily="2" charset="0"/>
                <a:cs typeface="NikoshBAN" panose="02000000000000000000" pitchFamily="2" charset="0"/>
              </a:rPr>
              <a:t> </a:t>
            </a:r>
          </a:p>
          <a:p>
            <a:pPr algn="ctr"/>
            <a:r>
              <a:rPr lang="en-US" sz="3200" dirty="0" err="1" smtClean="0">
                <a:solidFill>
                  <a:srgbClr val="002060"/>
                </a:solidFill>
                <a:latin typeface="NikoshBAN" panose="02000000000000000000" pitchFamily="2" charset="0"/>
                <a:cs typeface="NikoshBAN" panose="02000000000000000000" pitchFamily="2" charset="0"/>
              </a:rPr>
              <a:t>রংপুর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সদর</a:t>
            </a:r>
            <a:r>
              <a:rPr lang="en-US" sz="3200" dirty="0" smtClean="0">
                <a:solidFill>
                  <a:srgbClr val="002060"/>
                </a:solidFill>
                <a:latin typeface="NikoshBAN" panose="02000000000000000000" pitchFamily="2" charset="0"/>
                <a:cs typeface="NikoshBAN" panose="02000000000000000000" pitchFamily="2" charset="0"/>
              </a:rPr>
              <a:t> ,</a:t>
            </a:r>
            <a:r>
              <a:rPr lang="en-US" sz="3200" dirty="0" err="1" smtClean="0">
                <a:solidFill>
                  <a:srgbClr val="002060"/>
                </a:solidFill>
                <a:latin typeface="NikoshBAN" panose="02000000000000000000" pitchFamily="2" charset="0"/>
                <a:cs typeface="NikoshBAN" panose="02000000000000000000" pitchFamily="2" charset="0"/>
              </a:rPr>
              <a:t>রংপুর</a:t>
            </a:r>
            <a:r>
              <a:rPr lang="en-US" sz="3200" dirty="0" smtClean="0">
                <a:solidFill>
                  <a:srgbClr val="002060"/>
                </a:solidFill>
                <a:latin typeface="NikoshBAN" panose="02000000000000000000" pitchFamily="2" charset="0"/>
                <a:cs typeface="NikoshBAN" panose="02000000000000000000" pitchFamily="2" charset="0"/>
              </a:rPr>
              <a:t> । </a:t>
            </a:r>
            <a:endParaRPr lang="en-US" sz="32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6814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1"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3037115" y="239486"/>
            <a:ext cx="6912429" cy="1262743"/>
          </a:xfrm>
          <a:prstGeom prst="doubleWave">
            <a:avLst/>
          </a:prstGeom>
          <a:solidFill>
            <a:schemeClr val="accent6">
              <a:lumMod val="40000"/>
              <a:lumOff val="60000"/>
            </a:schemeClr>
          </a:solidFill>
          <a:ln w="5715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7030A0"/>
                </a:solidFill>
                <a:latin typeface="NikoshBAN" panose="02000000000000000000" pitchFamily="2" charset="0"/>
                <a:cs typeface="NikoshBAN" panose="02000000000000000000" pitchFamily="2" charset="0"/>
              </a:rPr>
              <a:t>পাঠ পরিচিতি</a:t>
            </a:r>
            <a:endParaRPr lang="en-US" sz="5400" dirty="0">
              <a:solidFill>
                <a:srgbClr val="7030A0"/>
              </a:solidFill>
              <a:latin typeface="NikoshBAN" panose="02000000000000000000" pitchFamily="2" charset="0"/>
              <a:cs typeface="NikoshBAN" panose="02000000000000000000" pitchFamily="2" charset="0"/>
            </a:endParaRPr>
          </a:p>
        </p:txBody>
      </p:sp>
      <p:sp>
        <p:nvSpPr>
          <p:cNvPr id="3" name="Double Wave 2"/>
          <p:cNvSpPr/>
          <p:nvPr/>
        </p:nvSpPr>
        <p:spPr>
          <a:xfrm>
            <a:off x="3037114" y="1714500"/>
            <a:ext cx="6912429" cy="3995057"/>
          </a:xfrm>
          <a:prstGeom prst="doubleWave">
            <a:avLst/>
          </a:prstGeom>
          <a:solidFill>
            <a:schemeClr val="bg2"/>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rgbClr val="00B050"/>
                </a:solidFill>
                <a:latin typeface="NikoshBAN" panose="02000000000000000000" pitchFamily="2" charset="0"/>
                <a:cs typeface="NikoshBAN" panose="02000000000000000000" pitchFamily="2" charset="0"/>
              </a:rPr>
              <a:t>শ্রেণিঃ তৃতীয়</a:t>
            </a:r>
          </a:p>
          <a:p>
            <a:pPr algn="ctr"/>
            <a:r>
              <a:rPr lang="bn-BD" sz="3200" dirty="0" smtClean="0">
                <a:solidFill>
                  <a:srgbClr val="00B050"/>
                </a:solidFill>
                <a:latin typeface="NikoshBAN" panose="02000000000000000000" pitchFamily="2" charset="0"/>
                <a:cs typeface="NikoshBAN" panose="02000000000000000000" pitchFamily="2" charset="0"/>
              </a:rPr>
              <a:t>বিষয়ঃ বাংলাদেশ ও </a:t>
            </a:r>
            <a:r>
              <a:rPr lang="en-US" sz="3200" dirty="0" err="1" smtClean="0">
                <a:solidFill>
                  <a:srgbClr val="00B050"/>
                </a:solidFill>
                <a:latin typeface="NikoshBAN" panose="02000000000000000000" pitchFamily="2" charset="0"/>
                <a:cs typeface="NikoshBAN" panose="02000000000000000000" pitchFamily="2" charset="0"/>
              </a:rPr>
              <a:t>বিশ্ব</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পরিচয়</a:t>
            </a:r>
            <a:endParaRPr lang="en-US" sz="3200" dirty="0" smtClean="0">
              <a:solidFill>
                <a:srgbClr val="00B050"/>
              </a:solidFill>
              <a:latin typeface="NikoshBAN" panose="02000000000000000000" pitchFamily="2" charset="0"/>
              <a:cs typeface="NikoshBAN" panose="02000000000000000000" pitchFamily="2" charset="0"/>
            </a:endParaRPr>
          </a:p>
          <a:p>
            <a:pPr algn="ctr"/>
            <a:r>
              <a:rPr lang="en-US" sz="3200" dirty="0" err="1" smtClean="0">
                <a:solidFill>
                  <a:srgbClr val="00B050"/>
                </a:solidFill>
                <a:latin typeface="NikoshBAN" panose="02000000000000000000" pitchFamily="2" charset="0"/>
                <a:cs typeface="NikoshBAN" panose="02000000000000000000" pitchFamily="2" charset="0"/>
              </a:rPr>
              <a:t>সাধারণ</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পাঠঃ</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আমাদের</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জাতির</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পিতা</a:t>
            </a:r>
            <a:endParaRPr lang="en-US" sz="3200" dirty="0" smtClean="0">
              <a:solidFill>
                <a:srgbClr val="00B050"/>
              </a:solidFill>
              <a:latin typeface="NikoshBAN" panose="02000000000000000000" pitchFamily="2" charset="0"/>
              <a:cs typeface="NikoshBAN" panose="02000000000000000000" pitchFamily="2" charset="0"/>
            </a:endParaRPr>
          </a:p>
          <a:p>
            <a:pPr algn="ctr"/>
            <a:r>
              <a:rPr lang="en-US" sz="3200" dirty="0" err="1" smtClean="0">
                <a:solidFill>
                  <a:srgbClr val="00B050"/>
                </a:solidFill>
                <a:latin typeface="NikoshBAN" panose="02000000000000000000" pitchFamily="2" charset="0"/>
                <a:cs typeface="NikoshBAN" panose="02000000000000000000" pitchFamily="2" charset="0"/>
              </a:rPr>
              <a:t>বিশেষ</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পাঠঃ</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বঙ্গুবন্ধুর</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প্রথম</a:t>
            </a:r>
            <a:r>
              <a:rPr lang="en-US" sz="3200" dirty="0" smtClean="0">
                <a:solidFill>
                  <a:srgbClr val="00B050"/>
                </a:solidFill>
                <a:latin typeface="NikoshBAN" panose="02000000000000000000" pitchFamily="2" charset="0"/>
                <a:cs typeface="NikoshBAN" panose="02000000000000000000" pitchFamily="2" charset="0"/>
              </a:rPr>
              <a:t> </a:t>
            </a:r>
            <a:r>
              <a:rPr lang="en-US" sz="3200" dirty="0" err="1" smtClean="0">
                <a:solidFill>
                  <a:srgbClr val="00B050"/>
                </a:solidFill>
                <a:latin typeface="NikoshBAN" panose="02000000000000000000" pitchFamily="2" charset="0"/>
                <a:cs typeface="NikoshBAN" panose="02000000000000000000" pitchFamily="2" charset="0"/>
              </a:rPr>
              <a:t>জীবন</a:t>
            </a:r>
            <a:endParaRPr lang="en-US" sz="3200" dirty="0" smtClean="0">
              <a:solidFill>
                <a:srgbClr val="00B050"/>
              </a:solidFill>
              <a:latin typeface="NikoshBAN" panose="02000000000000000000" pitchFamily="2" charset="0"/>
              <a:cs typeface="NikoshBAN" panose="02000000000000000000" pitchFamily="2" charset="0"/>
            </a:endParaRPr>
          </a:p>
          <a:p>
            <a:pPr algn="ctr"/>
            <a:r>
              <a:rPr lang="en-US" sz="3200" dirty="0" err="1" smtClean="0">
                <a:solidFill>
                  <a:srgbClr val="00B050"/>
                </a:solidFill>
                <a:latin typeface="NikoshBAN" panose="02000000000000000000" pitchFamily="2" charset="0"/>
                <a:cs typeface="NikoshBAN" panose="02000000000000000000" pitchFamily="2" charset="0"/>
              </a:rPr>
              <a:t>সময়ঃ</a:t>
            </a:r>
            <a:r>
              <a:rPr lang="en-US" sz="3200" dirty="0" smtClean="0">
                <a:solidFill>
                  <a:srgbClr val="00B050"/>
                </a:solidFill>
                <a:latin typeface="NikoshBAN" panose="02000000000000000000" pitchFamily="2" charset="0"/>
                <a:cs typeface="NikoshBAN" panose="02000000000000000000" pitchFamily="2" charset="0"/>
              </a:rPr>
              <a:t> ৪০ </a:t>
            </a:r>
            <a:r>
              <a:rPr lang="en-US" sz="3200" dirty="0" err="1" smtClean="0">
                <a:solidFill>
                  <a:srgbClr val="00B050"/>
                </a:solidFill>
                <a:latin typeface="NikoshBAN" panose="02000000000000000000" pitchFamily="2" charset="0"/>
                <a:cs typeface="NikoshBAN" panose="02000000000000000000" pitchFamily="2" charset="0"/>
              </a:rPr>
              <a:t>মিনিট</a:t>
            </a:r>
            <a:endParaRPr lang="en-US" sz="3200" dirty="0" smtClean="0">
              <a:solidFill>
                <a:srgbClr val="00B050"/>
              </a:solidFill>
              <a:latin typeface="NikoshBAN" panose="02000000000000000000" pitchFamily="2" charset="0"/>
              <a:cs typeface="NikoshBAN" panose="02000000000000000000" pitchFamily="2" charset="0"/>
            </a:endParaRPr>
          </a:p>
          <a:p>
            <a:pPr algn="ctr"/>
            <a:r>
              <a:rPr lang="en-US" sz="3200" dirty="0" err="1" smtClean="0">
                <a:solidFill>
                  <a:srgbClr val="00B050"/>
                </a:solidFill>
                <a:latin typeface="NikoshBAN" panose="02000000000000000000" pitchFamily="2" charset="0"/>
                <a:cs typeface="NikoshBAN" panose="02000000000000000000" pitchFamily="2" charset="0"/>
              </a:rPr>
              <a:t>তারিখঃ</a:t>
            </a:r>
            <a:r>
              <a:rPr lang="en-US" sz="3200" dirty="0" smtClean="0">
                <a:solidFill>
                  <a:srgbClr val="00B050"/>
                </a:solidFill>
                <a:latin typeface="NikoshBAN" panose="02000000000000000000" pitchFamily="2" charset="0"/>
                <a:cs typeface="NikoshBAN" panose="02000000000000000000" pitchFamily="2" charset="0"/>
              </a:rPr>
              <a:t> ২১/০১/২০২০ </a:t>
            </a:r>
            <a:r>
              <a:rPr lang="en-US" sz="3200" dirty="0" err="1" smtClean="0">
                <a:solidFill>
                  <a:srgbClr val="00B050"/>
                </a:solidFill>
                <a:latin typeface="NikoshBAN" panose="02000000000000000000" pitchFamily="2" charset="0"/>
                <a:cs typeface="NikoshBAN" panose="02000000000000000000" pitchFamily="2" charset="0"/>
              </a:rPr>
              <a:t>খ্রি</a:t>
            </a:r>
            <a:r>
              <a:rPr lang="en-US" sz="3200" dirty="0" smtClean="0">
                <a:solidFill>
                  <a:srgbClr val="00B050"/>
                </a:solidFill>
                <a:latin typeface="NikoshBAN" panose="02000000000000000000" pitchFamily="2" charset="0"/>
                <a:cs typeface="NikoshBAN" panose="02000000000000000000" pitchFamily="2" charset="0"/>
              </a:rPr>
              <a:t>.</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0977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900" decel="100000" fill="hold"/>
                                        <p:tgtEl>
                                          <p:spTgt spid="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03714" y="2090057"/>
            <a:ext cx="6868885" cy="3755572"/>
          </a:xfrm>
          <a:prstGeom prst="rect">
            <a:avLst/>
          </a:prstGeom>
          <a:solidFill>
            <a:schemeClr val="accent2">
              <a:lumMod val="20000"/>
              <a:lumOff val="80000"/>
            </a:schemeClr>
          </a:solid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dirty="0" smtClean="0">
                <a:solidFill>
                  <a:srgbClr val="00B0F0"/>
                </a:solidFill>
                <a:latin typeface="NikoshBAN" panose="02000000000000000000" pitchFamily="2" charset="0"/>
                <a:cs typeface="NikoshBAN" panose="02000000000000000000" pitchFamily="2" charset="0"/>
              </a:rPr>
              <a:t>১৪.১.১ । বাংলাদেশের জাতির পিতার নাম বলতে পারবে।</a:t>
            </a:r>
          </a:p>
          <a:p>
            <a:r>
              <a:rPr lang="bn-BD" sz="4000" dirty="0" smtClean="0">
                <a:solidFill>
                  <a:srgbClr val="00B0F0"/>
                </a:solidFill>
                <a:latin typeface="NikoshBAN" panose="02000000000000000000" pitchFamily="2" charset="0"/>
                <a:cs typeface="NikoshBAN" panose="02000000000000000000" pitchFamily="2" charset="0"/>
              </a:rPr>
              <a:t>১৪.১.২ । জাতির পিতার জীবনী সংক্ষেপে বলতে পারবে ।</a:t>
            </a:r>
            <a:endParaRPr lang="en-US" sz="4000" dirty="0">
              <a:solidFill>
                <a:srgbClr val="00B0F0"/>
              </a:solidFill>
              <a:latin typeface="NikoshBAN" panose="02000000000000000000" pitchFamily="2" charset="0"/>
              <a:cs typeface="NikoshBAN" panose="02000000000000000000" pitchFamily="2" charset="0"/>
            </a:endParaRPr>
          </a:p>
        </p:txBody>
      </p:sp>
      <p:sp>
        <p:nvSpPr>
          <p:cNvPr id="5" name="Donut 4"/>
          <p:cNvSpPr/>
          <p:nvPr/>
        </p:nvSpPr>
        <p:spPr>
          <a:xfrm>
            <a:off x="2503714" y="337457"/>
            <a:ext cx="7010400" cy="1600200"/>
          </a:xfrm>
          <a:prstGeom prst="donut">
            <a:avLst/>
          </a:prstGeom>
          <a:solidFill>
            <a:srgbClr val="00B050"/>
          </a:solidFill>
          <a:ln w="76200">
            <a:solidFill>
              <a:schemeClr val="accent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শিখনফল</a:t>
            </a:r>
            <a:r>
              <a:rPr lang="bn-BD" sz="4000" dirty="0" smtClean="0">
                <a:solidFill>
                  <a:schemeClr val="tx1"/>
                </a:solidFill>
                <a:latin typeface="NikoshBAN" panose="02000000000000000000" pitchFamily="2" charset="0"/>
                <a:cs typeface="NikoshBAN" panose="02000000000000000000" pitchFamily="2" charset="0"/>
              </a:rPr>
              <a:t> </a:t>
            </a:r>
            <a:endParaRPr lang="en-US" sz="3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52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8517400" y="6366385"/>
            <a:ext cx="1626048" cy="354603"/>
          </a:xfrm>
          <a:prstGeom prst="flowChartAlternateProcess">
            <a:avLst/>
          </a:prstGeom>
          <a:solidFill>
            <a:schemeClr val="accent1">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accent2">
                    <a:lumMod val="75000"/>
                  </a:schemeClr>
                </a:solidFill>
                <a:latin typeface="NikoshBAN" panose="02000000000000000000" pitchFamily="2" charset="0"/>
                <a:cs typeface="NikoshBAN" panose="02000000000000000000" pitchFamily="2" charset="0"/>
              </a:rPr>
              <a:t>মানচিত্র</a:t>
            </a:r>
            <a:endParaRPr lang="en-US" sz="2800" dirty="0">
              <a:solidFill>
                <a:schemeClr val="accent2">
                  <a:lumMod val="75000"/>
                </a:schemeClr>
              </a:solidFill>
              <a:latin typeface="NikoshBAN" panose="02000000000000000000" pitchFamily="2" charset="0"/>
              <a:cs typeface="NikoshBAN" panose="02000000000000000000" pitchFamily="2" charset="0"/>
            </a:endParaRPr>
          </a:p>
        </p:txBody>
      </p:sp>
      <p:sp>
        <p:nvSpPr>
          <p:cNvPr id="4" name="Oval 3"/>
          <p:cNvSpPr/>
          <p:nvPr/>
        </p:nvSpPr>
        <p:spPr>
          <a:xfrm>
            <a:off x="1595433" y="6366385"/>
            <a:ext cx="2611206" cy="396774"/>
          </a:xfrm>
          <a:prstGeom prst="ellipse">
            <a:avLst/>
          </a:prstGeom>
          <a:solidFill>
            <a:schemeClr val="accent6">
              <a:lumMod val="40000"/>
              <a:lumOff val="6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7030A0"/>
                </a:solidFill>
                <a:latin typeface="NikoshBAN" panose="02000000000000000000" pitchFamily="2" charset="0"/>
                <a:cs typeface="NikoshBAN" panose="02000000000000000000" pitchFamily="2" charset="0"/>
              </a:rPr>
              <a:t>জাতীয় পতাকা</a:t>
            </a:r>
            <a:endParaRPr lang="en-US" sz="2800" dirty="0">
              <a:solidFill>
                <a:srgbClr val="7030A0"/>
              </a:solidFill>
              <a:latin typeface="NikoshBAN" panose="02000000000000000000" pitchFamily="2" charset="0"/>
              <a:cs typeface="NikoshBAN" panose="02000000000000000000" pitchFamily="2" charset="0"/>
            </a:endParaRPr>
          </a:p>
        </p:txBody>
      </p:sp>
      <p:sp>
        <p:nvSpPr>
          <p:cNvPr id="6" name="Can 5"/>
          <p:cNvSpPr/>
          <p:nvPr/>
        </p:nvSpPr>
        <p:spPr>
          <a:xfrm>
            <a:off x="8092171" y="3073805"/>
            <a:ext cx="2264229" cy="511629"/>
          </a:xfrm>
          <a:prstGeom prst="can">
            <a:avLst/>
          </a:prstGeom>
          <a:solidFill>
            <a:schemeClr val="bg2">
              <a:lumMod val="75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70C0"/>
                </a:solidFill>
                <a:latin typeface="NikoshBAN" panose="02000000000000000000" pitchFamily="2" charset="0"/>
                <a:cs typeface="NikoshBAN" panose="02000000000000000000" pitchFamily="2" charset="0"/>
              </a:rPr>
              <a:t>মুক্তিযুদ্ধ</a:t>
            </a:r>
            <a:r>
              <a:rPr lang="bn-BD"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7" name="Flowchart: Process 6"/>
          <p:cNvSpPr/>
          <p:nvPr/>
        </p:nvSpPr>
        <p:spPr>
          <a:xfrm>
            <a:off x="2074405" y="3071648"/>
            <a:ext cx="1653262" cy="332449"/>
          </a:xfrm>
          <a:prstGeom prst="flowChartProcess">
            <a:avLst/>
          </a:prstGeom>
          <a:solidFill>
            <a:schemeClr val="accent2">
              <a:lumMod val="20000"/>
              <a:lumOff val="80000"/>
            </a:schemeClr>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B050"/>
                </a:solidFill>
                <a:latin typeface="NikoshBAN" panose="02000000000000000000" pitchFamily="2" charset="0"/>
                <a:cs typeface="NikoshBAN" panose="02000000000000000000" pitchFamily="2" charset="0"/>
              </a:rPr>
              <a:t>বঙ্গুবন্ধু</a:t>
            </a:r>
            <a:endParaRPr lang="en-US" sz="2800" dirty="0">
              <a:solidFill>
                <a:srgbClr val="00B050"/>
              </a:solidFill>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1382" y="3946468"/>
            <a:ext cx="3973286" cy="2367837"/>
          </a:xfrm>
          <a:prstGeom prst="rect">
            <a:avLst/>
          </a:prstGeom>
          <a:ln w="57150">
            <a:solidFill>
              <a:srgbClr val="7030A0"/>
            </a:solidFill>
          </a:ln>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381" y="444466"/>
            <a:ext cx="3973286" cy="2549420"/>
          </a:xfrm>
          <a:prstGeom prst="rect">
            <a:avLst/>
          </a:prstGeom>
          <a:ln w="57150">
            <a:solidFill>
              <a:srgbClr val="FFC000"/>
            </a:solid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3947" y="3946468"/>
            <a:ext cx="3513367" cy="2367837"/>
          </a:xfrm>
          <a:prstGeom prst="rect">
            <a:avLst/>
          </a:prstGeom>
          <a:ln w="57150">
            <a:solidFill>
              <a:srgbClr val="0070C0"/>
            </a:solidFill>
          </a:ln>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74295" y="283237"/>
            <a:ext cx="3463019" cy="2710649"/>
          </a:xfrm>
          <a:prstGeom prst="rect">
            <a:avLst/>
          </a:prstGeom>
          <a:ln w="38100">
            <a:solidFill>
              <a:schemeClr val="accent2">
                <a:lumMod val="75000"/>
              </a:schemeClr>
            </a:solidFill>
          </a:ln>
        </p:spPr>
      </p:pic>
    </p:spTree>
    <p:extLst>
      <p:ext uri="{BB962C8B-B14F-4D97-AF65-F5344CB8AC3E}">
        <p14:creationId xmlns:p14="http://schemas.microsoft.com/office/powerpoint/2010/main" val="3334812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heckerboard(across)">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6-Point Star 2"/>
          <p:cNvSpPr/>
          <p:nvPr/>
        </p:nvSpPr>
        <p:spPr>
          <a:xfrm>
            <a:off x="1948543" y="370116"/>
            <a:ext cx="8251371" cy="2481941"/>
          </a:xfrm>
          <a:prstGeom prst="star16">
            <a:avLst/>
          </a:prstGeom>
          <a:solidFill>
            <a:schemeClr val="accent4">
              <a:lumMod val="40000"/>
              <a:lumOff val="60000"/>
            </a:schemeClr>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7030A0"/>
                </a:solidFill>
                <a:latin typeface="NikoshBAN" panose="02000000000000000000" pitchFamily="2" charset="0"/>
                <a:cs typeface="NikoshBAN" panose="02000000000000000000" pitchFamily="2" charset="0"/>
              </a:rPr>
              <a:t>“ আমাদের জাতির পিতা’’   </a:t>
            </a:r>
            <a:endParaRPr lang="en-US" sz="5400" dirty="0">
              <a:solidFill>
                <a:srgbClr val="7030A0"/>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1658" y="3037115"/>
            <a:ext cx="5976256" cy="3229818"/>
          </a:xfrm>
          <a:prstGeom prst="rect">
            <a:avLst/>
          </a:prstGeom>
          <a:ln w="38100">
            <a:solidFill>
              <a:srgbClr val="00B050"/>
            </a:solidFill>
          </a:ln>
        </p:spPr>
      </p:pic>
    </p:spTree>
    <p:extLst>
      <p:ext uri="{BB962C8B-B14F-4D97-AF65-F5344CB8AC3E}">
        <p14:creationId xmlns:p14="http://schemas.microsoft.com/office/powerpoint/2010/main" val="37762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040085" y="1687286"/>
            <a:ext cx="6640286" cy="3907972"/>
          </a:xfrm>
          <a:prstGeom prst="roundRect">
            <a:avLst/>
          </a:prstGeom>
          <a:solidFill>
            <a:schemeClr val="accent4">
              <a:lumMod val="60000"/>
              <a:lumOff val="40000"/>
            </a:schemeClr>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বঙ্গবন্ধু</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শেখ</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মুজিবুর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রহমান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আমাদের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জাতির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পিতা</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তিনি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১৯২০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সালের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১৭ই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মার্চ</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বর্তমান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গোপালগঞ্জ</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জেলার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টুঙ্গিপাড়া</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গ্রামে</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জন্মগ্রহণ</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করেন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তাঁর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ডাক</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নাম</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খোকা</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তাঁর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বাবার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নাম</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শেখ</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লুতফর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রহমান</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ও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মায়ের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নাম</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সায়েরা</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 </a:t>
            </a:r>
            <a:r>
              <a:rPr lang="en-US" sz="3200" dirty="0" err="1" smtClean="0">
                <a:solidFill>
                  <a:schemeClr val="tx1">
                    <a:lumMod val="95000"/>
                    <a:lumOff val="5000"/>
                  </a:schemeClr>
                </a:solidFill>
                <a:latin typeface="NikoshBAN" panose="02000000000000000000" pitchFamily="2" charset="0"/>
                <a:cs typeface="NikoshBAN" panose="02000000000000000000" pitchFamily="2" charset="0"/>
              </a:rPr>
              <a:t>বেগম</a:t>
            </a:r>
            <a:r>
              <a:rPr lang="en-US" sz="3200" dirty="0" smtClean="0">
                <a:solidFill>
                  <a:schemeClr val="tx1">
                    <a:lumMod val="95000"/>
                    <a:lumOff val="5000"/>
                  </a:schemeClr>
                </a:solidFill>
                <a:latin typeface="NikoshBAN" panose="02000000000000000000" pitchFamily="2" charset="0"/>
                <a:cs typeface="NikoshBAN" panose="02000000000000000000" pitchFamily="2" charset="0"/>
              </a:rPr>
              <a:t>।</a:t>
            </a:r>
            <a:endParaRPr lang="en-US" sz="3200" dirty="0">
              <a:solidFill>
                <a:schemeClr val="tx1">
                  <a:lumMod val="95000"/>
                  <a:lumOff val="5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288" y="1828313"/>
            <a:ext cx="3062969" cy="3766945"/>
          </a:xfrm>
          <a:prstGeom prst="rect">
            <a:avLst/>
          </a:prstGeom>
          <a:ln w="57150">
            <a:solidFill>
              <a:srgbClr val="C00000"/>
            </a:solidFill>
          </a:ln>
        </p:spPr>
      </p:pic>
      <p:sp>
        <p:nvSpPr>
          <p:cNvPr id="4" name="Right Arrow 3"/>
          <p:cNvSpPr/>
          <p:nvPr/>
        </p:nvSpPr>
        <p:spPr>
          <a:xfrm>
            <a:off x="3864430" y="3287486"/>
            <a:ext cx="1055914" cy="772885"/>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386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randombar(horizontal)">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6760027" y="206830"/>
            <a:ext cx="5138057" cy="5323113"/>
          </a:xfrm>
          <a:prstGeom prst="flowChartProcess">
            <a:avLst/>
          </a:prstGeom>
          <a:solidFill>
            <a:schemeClr val="accent1">
              <a:lumMod val="20000"/>
              <a:lumOff val="80000"/>
            </a:schemeClr>
          </a:solidFill>
          <a:ln w="5715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chemeClr val="bg2">
                    <a:lumMod val="10000"/>
                  </a:schemeClr>
                </a:solidFill>
                <a:latin typeface="NikoshBAN" panose="02000000000000000000" pitchFamily="2" charset="0"/>
                <a:cs typeface="NikoshBAN" panose="02000000000000000000" pitchFamily="2" charset="0"/>
              </a:rPr>
              <a:t>তাঁর শিক্ষাজীবন শুরু হয় ৭ বছর বয়সে গিমাডাঙ্গা প্রাইমারি স্কুলে। দুই বছর পর তিনি গোপালগঞ্জ পাবলিক স্কুলে ভর্তি হন। তিনি মাধ্যমিক শিক্ষা লাভ করেন গোপালঞ্জ মিশন হাই স্কুল থেকে। এরপর তিনি কলকাতার ইসলামিয়া কলেজ থেকে বিএ পাস করে ঢাকা বিশবিদ্যালয়ে আইন বিভাগে ভর্তি হন। তখন থেকেই বঙ্গুবন্ধু বাঙ্গালির বিভিন্ন অধিকার আদায়ের আন্দোলনে অংশগ্রহণ করেন। এসব আন্দোলনে নেতৃত্ব দেওয়ার কারনে তাঁকে বহুবার কারাবন্দি হতে হয়। কিন্তু আন্দোলন সংগ্রামে তিনি ছিলেন অবিচল।</a:t>
            </a:r>
            <a:endParaRPr lang="en-US" sz="2400" dirty="0">
              <a:solidFill>
                <a:schemeClr val="bg2">
                  <a:lumMod val="10000"/>
                </a:schemeClr>
              </a:solidFill>
              <a:latin typeface="NikoshBAN" panose="02000000000000000000" pitchFamily="2" charset="0"/>
              <a:cs typeface="NikoshBAN" panose="02000000000000000000" pitchFamily="2" charset="0"/>
            </a:endParaRPr>
          </a:p>
        </p:txBody>
      </p:sp>
      <p:sp>
        <p:nvSpPr>
          <p:cNvPr id="3" name="Right Arrow 2"/>
          <p:cNvSpPr/>
          <p:nvPr/>
        </p:nvSpPr>
        <p:spPr>
          <a:xfrm>
            <a:off x="5312228" y="2623457"/>
            <a:ext cx="1208314" cy="566057"/>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817" y="323168"/>
            <a:ext cx="4275129" cy="5707517"/>
          </a:xfrm>
          <a:prstGeom prst="rect">
            <a:avLst/>
          </a:prstGeom>
          <a:ln w="57150">
            <a:solidFill>
              <a:srgbClr val="002060"/>
            </a:solidFill>
          </a:ln>
        </p:spPr>
      </p:pic>
    </p:spTree>
    <p:extLst>
      <p:ext uri="{BB962C8B-B14F-4D97-AF65-F5344CB8AC3E}">
        <p14:creationId xmlns:p14="http://schemas.microsoft.com/office/powerpoint/2010/main" val="40942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6063343" y="892630"/>
            <a:ext cx="5932715" cy="4789714"/>
          </a:xfrm>
          <a:prstGeom prst="flowChartProcess">
            <a:avLst/>
          </a:prstGeom>
          <a:solidFill>
            <a:schemeClr val="accent4">
              <a:lumMod val="20000"/>
              <a:lumOff val="80000"/>
            </a:schemeClr>
          </a:solid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chemeClr val="tx1">
                    <a:lumMod val="95000"/>
                    <a:lumOff val="5000"/>
                  </a:schemeClr>
                </a:solidFill>
                <a:latin typeface="NikoshBAN" panose="02000000000000000000" pitchFamily="2" charset="0"/>
                <a:cs typeface="NikoshBAN" panose="02000000000000000000" pitchFamily="2" charset="0"/>
              </a:rPr>
              <a:t>১৯৬৬ সালে তিনি পূর্ববাংলার জনগনের মুক্তির সনদ ছয় দফা পেশ করেন । ১৯৭০ সালের নির্বাচনে তাঁর দল আওয়ামী লীগ বিপুল ভোটে জয় লাভ করে। নির্বাচনের ফলাফল অনুযায়ী বঙ্গবন্ধুর নেতৃত্বে পাকিস্তানের শাসকরা নানা ষড়যন্ত্র শুরু করে। তাদের ষড়যন্ত্রের কারনে বঙ্গবন্ধুর নেতৃত্বে সরকার গঠন করা সম্ভব হয়নি।  </a:t>
            </a:r>
            <a:endParaRPr lang="en-US" sz="2800" dirty="0">
              <a:solidFill>
                <a:schemeClr val="tx1">
                  <a:lumMod val="95000"/>
                  <a:lumOff val="5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182" y="892630"/>
            <a:ext cx="3898447" cy="4636502"/>
          </a:xfrm>
          <a:prstGeom prst="rect">
            <a:avLst/>
          </a:prstGeom>
          <a:ln w="57150">
            <a:solidFill>
              <a:schemeClr val="accent4"/>
            </a:solidFill>
          </a:ln>
        </p:spPr>
      </p:pic>
      <p:sp>
        <p:nvSpPr>
          <p:cNvPr id="5" name="Rectangle 4"/>
          <p:cNvSpPr/>
          <p:nvPr/>
        </p:nvSpPr>
        <p:spPr>
          <a:xfrm>
            <a:off x="1196748" y="5682344"/>
            <a:ext cx="3113314" cy="25037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solidFill>
                  <a:srgbClr val="00B050"/>
                </a:solidFill>
                <a:latin typeface="NikoshBAN" panose="02000000000000000000" pitchFamily="2" charset="0"/>
                <a:cs typeface="NikoshBAN" panose="02000000000000000000" pitchFamily="2" charset="0"/>
              </a:rPr>
              <a:t>জাতির পিতা বঙ্গবন্ধু শেখ মুজিবুর রহমান</a:t>
            </a:r>
            <a:endParaRPr lang="en-US" dirty="0">
              <a:solidFill>
                <a:srgbClr val="00B050"/>
              </a:solidFill>
              <a:latin typeface="NikoshBAN" panose="02000000000000000000" pitchFamily="2" charset="0"/>
              <a:cs typeface="NikoshBAN" panose="02000000000000000000" pitchFamily="2" charset="0"/>
            </a:endParaRPr>
          </a:p>
        </p:txBody>
      </p:sp>
      <p:sp>
        <p:nvSpPr>
          <p:cNvPr id="6" name="Right Arrow 5"/>
          <p:cNvSpPr/>
          <p:nvPr/>
        </p:nvSpPr>
        <p:spPr>
          <a:xfrm>
            <a:off x="4876800" y="3015343"/>
            <a:ext cx="1077686" cy="653143"/>
          </a:xfrm>
          <a:prstGeom prst="rightArrow">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60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 calcmode="lin" valueType="num">
                                      <p:cBhvr>
                                        <p:cTn id="25" dur="500" fill="hold"/>
                                        <p:tgtEl>
                                          <p:spTgt spid="2"/>
                                        </p:tgtEl>
                                        <p:attrNameLst>
                                          <p:attrName>style.rotation</p:attrName>
                                        </p:attrNameLst>
                                      </p:cBhvr>
                                      <p:tavLst>
                                        <p:tav tm="0">
                                          <p:val>
                                            <p:fltVal val="360"/>
                                          </p:val>
                                        </p:tav>
                                        <p:tav tm="100000">
                                          <p:val>
                                            <p:fltVal val="0"/>
                                          </p:val>
                                        </p:tav>
                                      </p:tavLst>
                                    </p:anim>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467</TotalTime>
  <Words>398</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PTI_Rangpur</dc:creator>
  <cp:lastModifiedBy>DPE</cp:lastModifiedBy>
  <cp:revision>87</cp:revision>
  <dcterms:created xsi:type="dcterms:W3CDTF">2020-01-21T05:08:42Z</dcterms:created>
  <dcterms:modified xsi:type="dcterms:W3CDTF">2020-03-26T14:26:30Z</dcterms:modified>
</cp:coreProperties>
</file>