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7" r:id="rId2"/>
    <p:sldId id="307" r:id="rId3"/>
    <p:sldId id="262" r:id="rId4"/>
    <p:sldId id="281" r:id="rId5"/>
    <p:sldId id="271" r:id="rId6"/>
    <p:sldId id="267" r:id="rId7"/>
    <p:sldId id="268" r:id="rId8"/>
    <p:sldId id="297" r:id="rId9"/>
    <p:sldId id="298" r:id="rId10"/>
    <p:sldId id="304" r:id="rId11"/>
    <p:sldId id="299" r:id="rId12"/>
    <p:sldId id="300" r:id="rId13"/>
    <p:sldId id="301" r:id="rId14"/>
    <p:sldId id="305" r:id="rId15"/>
    <p:sldId id="302" r:id="rId16"/>
    <p:sldId id="303" r:id="rId17"/>
    <p:sldId id="306" r:id="rId18"/>
    <p:sldId id="279" r:id="rId19"/>
    <p:sldId id="293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07250C"/>
    <a:srgbClr val="FFFF99"/>
    <a:srgbClr val="FF3399"/>
    <a:srgbClr val="CC0099"/>
    <a:srgbClr val="FF6699"/>
    <a:srgbClr val="CC66FF"/>
    <a:srgbClr val="2A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A351-2A07-4D34-A63C-FAB146D91E3A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0BAF-09C6-44B6-B119-490C8B9E3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C0BAF-09C6-44B6-B119-490C8B9E34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7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F2F588-0169-4DD4-B2BA-ECB628E35FC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26898D-6BE4-4FA8-A483-4FCE0101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mailto:Email-mostafiz.arik@gmail.com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3998" y="381000"/>
            <a:ext cx="5486402" cy="1371601"/>
            <a:chOff x="3657600" y="-487740"/>
            <a:chExt cx="3786319" cy="3200402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-487738"/>
              <a:ext cx="3681141" cy="3200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01120" y="-487740"/>
              <a:ext cx="334279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 smtClean="0">
                  <a:solidFill>
                    <a:srgbClr val="FF3399"/>
                  </a:solidFill>
                  <a:latin typeface="Shonar Bangla" pitchFamily="34" charset="0"/>
                  <a:cs typeface="Shonar Bangla" pitchFamily="34" charset="0"/>
                </a:rPr>
                <a:t>স্বাগতম</a:t>
              </a:r>
              <a:endParaRPr lang="en-US" sz="9600" b="1" dirty="0">
                <a:solidFill>
                  <a:srgbClr val="FF3399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026" name="Picture 2" descr="C:\Users\Sreyoshi Bhowmick\Desktop\f44d9058283803bb94951a03f117bcda.jp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7" y="22098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42065" y="558800"/>
            <a:ext cx="4822720" cy="571988"/>
            <a:chOff x="1981200" y="3417816"/>
            <a:chExt cx="7294418" cy="571988"/>
          </a:xfrm>
        </p:grpSpPr>
        <p:sp>
          <p:nvSpPr>
            <p:cNvPr id="6" name="Rounded Rectangle 5"/>
            <p:cNvSpPr/>
            <p:nvPr/>
          </p:nvSpPr>
          <p:spPr>
            <a:xfrm>
              <a:off x="1981200" y="3417816"/>
              <a:ext cx="7294418" cy="4815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8504" y="3466584"/>
              <a:ext cx="69692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ট্রান্সজিস্টরের প্রকারভেদ</a:t>
              </a:r>
              <a:endPara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8" name="Down Arrow 37"/>
          <p:cNvSpPr/>
          <p:nvPr/>
        </p:nvSpPr>
        <p:spPr>
          <a:xfrm>
            <a:off x="4279900" y="1066800"/>
            <a:ext cx="330200" cy="432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450078" y="1474724"/>
            <a:ext cx="4103122" cy="582676"/>
            <a:chOff x="2450078" y="1474724"/>
            <a:chExt cx="4103122" cy="58267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50078" y="1499616"/>
              <a:ext cx="410312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488178" y="1499616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543028" y="1474724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49623" y="2032508"/>
            <a:ext cx="4230277" cy="558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আধান বাহকের উপর ভিত্তি করে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501639" y="2032000"/>
            <a:ext cx="4544813" cy="558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কমন প্রান্ত  যুক্তের উপর ভিত্তি করে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389643" y="3049841"/>
            <a:ext cx="2115557" cy="404080"/>
            <a:chOff x="2450078" y="1474724"/>
            <a:chExt cx="4103122" cy="58267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50078" y="1499616"/>
              <a:ext cx="410312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88178" y="1499616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543028" y="1474724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Down Arrow 55"/>
          <p:cNvSpPr/>
          <p:nvPr/>
        </p:nvSpPr>
        <p:spPr>
          <a:xfrm>
            <a:off x="2292350" y="2583487"/>
            <a:ext cx="330200" cy="432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438400" y="3499580"/>
            <a:ext cx="2114039" cy="33584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বাইপোলার</a:t>
            </a:r>
          </a:p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আধান বাহক </a:t>
            </a:r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ইলেক্টট্রণ ও হোল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23" y="3524589"/>
            <a:ext cx="2242727" cy="33334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ইউনিপোলার</a:t>
            </a:r>
          </a:p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আধান বাহক ইলেক্টট্রণ /হোল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FET, MOSFET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86400" y="3095254"/>
            <a:ext cx="2115557" cy="404080"/>
            <a:chOff x="2450078" y="1474724"/>
            <a:chExt cx="4103122" cy="582676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450078" y="1499616"/>
              <a:ext cx="410312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488178" y="1499616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43028" y="1474724"/>
              <a:ext cx="5506" cy="557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own Arrow 62"/>
          <p:cNvSpPr/>
          <p:nvPr/>
        </p:nvSpPr>
        <p:spPr>
          <a:xfrm>
            <a:off x="6389107" y="2628900"/>
            <a:ext cx="330200" cy="4328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4267200" y="3524590"/>
            <a:ext cx="2521385" cy="3115229"/>
            <a:chOff x="4267200" y="3524590"/>
            <a:chExt cx="2521385" cy="3115229"/>
          </a:xfrm>
        </p:grpSpPr>
        <p:grpSp>
          <p:nvGrpSpPr>
            <p:cNvPr id="21" name="Group 20"/>
            <p:cNvGrpSpPr/>
            <p:nvPr/>
          </p:nvGrpSpPr>
          <p:grpSpPr>
            <a:xfrm>
              <a:off x="4914607" y="4716720"/>
              <a:ext cx="1131600" cy="1607879"/>
              <a:chOff x="4762504" y="1534224"/>
              <a:chExt cx="2971802" cy="395511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762504" y="3352803"/>
                <a:ext cx="1716024" cy="39623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277107" y="1638302"/>
                <a:ext cx="0" cy="9906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277107" y="4076703"/>
                <a:ext cx="0" cy="12192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6134105" y="2552702"/>
                <a:ext cx="1600201" cy="1600199"/>
                <a:chOff x="6134096" y="2552701"/>
                <a:chExt cx="1600199" cy="16002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6134096" y="2552701"/>
                  <a:ext cx="1600199" cy="1600202"/>
                </a:xfrm>
                <a:prstGeom prst="ellipse">
                  <a:avLst/>
                </a:prstGeom>
                <a:noFill/>
                <a:ln w="57150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478521" y="2897125"/>
                  <a:ext cx="0" cy="990602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478521" y="2628902"/>
                  <a:ext cx="798575" cy="533401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478521" y="3581399"/>
                  <a:ext cx="798575" cy="495301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6877812" y="3811524"/>
                  <a:ext cx="284989" cy="188977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6149345" y="1534224"/>
                <a:ext cx="1116437" cy="1135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945521" y="3437148"/>
                <a:ext cx="952258" cy="1135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en-US" sz="2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78467" y="4338309"/>
                <a:ext cx="684276" cy="1151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7200" y="6178154"/>
              <a:ext cx="2404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p-n-p Transistor</a:t>
              </a:r>
              <a:endParaRPr lang="en-US" sz="24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648201" y="3524590"/>
              <a:ext cx="2140384" cy="112321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/>
                <a:t>  </a:t>
              </a:r>
              <a:r>
                <a:rPr lang="en-US" sz="2800" dirty="0" smtClean="0"/>
                <a:t>p-n-p </a:t>
              </a:r>
              <a:r>
                <a:rPr lang="bn-BD" sz="2800" dirty="0" smtClean="0"/>
                <a:t>  </a:t>
              </a:r>
              <a:r>
                <a:rPr lang="en-US" sz="2800" dirty="0" smtClean="0"/>
                <a:t>   </a:t>
              </a:r>
              <a:r>
                <a:rPr lang="bn-BD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</a:t>
              </a:r>
              <a:r>
                <a:rPr 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  MPSA55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64069" y="3537635"/>
            <a:ext cx="2429132" cy="3076625"/>
            <a:chOff x="6664069" y="3537635"/>
            <a:chExt cx="2429132" cy="3076625"/>
          </a:xfrm>
        </p:grpSpPr>
        <p:grpSp>
          <p:nvGrpSpPr>
            <p:cNvPr id="8" name="Group 7"/>
            <p:cNvGrpSpPr/>
            <p:nvPr/>
          </p:nvGrpSpPr>
          <p:grpSpPr>
            <a:xfrm>
              <a:off x="7231616" y="4676895"/>
              <a:ext cx="1378281" cy="1679869"/>
              <a:chOff x="507492" y="1562100"/>
              <a:chExt cx="3473850" cy="390642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7492" y="1562100"/>
                <a:ext cx="2971800" cy="3657600"/>
                <a:chOff x="533400" y="1066800"/>
                <a:chExt cx="2971800" cy="36576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905000" y="1981200"/>
                  <a:ext cx="1600200" cy="1600200"/>
                  <a:chOff x="1905000" y="1981200"/>
                  <a:chExt cx="1600200" cy="1600200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1905000" y="1981200"/>
                    <a:ext cx="1600200" cy="1600200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249424" y="2325624"/>
                    <a:ext cx="0" cy="9906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2249424" y="2057400"/>
                    <a:ext cx="798576" cy="5334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249424" y="2971800"/>
                    <a:ext cx="798576" cy="533400"/>
                  </a:xfrm>
                  <a:prstGeom prst="straightConnector1">
                    <a:avLst/>
                  </a:prstGeom>
                  <a:ln w="57150">
                    <a:solidFill>
                      <a:srgbClr val="00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33400" y="2781300"/>
                  <a:ext cx="1716024" cy="39624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048000" y="1066800"/>
                  <a:ext cx="0" cy="9906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048000" y="3505200"/>
                  <a:ext cx="0" cy="12192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3111882" y="4394954"/>
                <a:ext cx="869460" cy="107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05121" y="3457581"/>
                <a:ext cx="913905" cy="107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79093" y="1618487"/>
                <a:ext cx="1144105" cy="10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664069" y="6152595"/>
              <a:ext cx="2382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  <a:r>
                <a:rPr lang="en-US" sz="2400" dirty="0" smtClean="0"/>
                <a:t>-p-n Transistor</a:t>
              </a:r>
              <a:endParaRPr lang="en-US" sz="2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864785" y="3537635"/>
              <a:ext cx="2228416" cy="11392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/>
                <a:t>  </a:t>
              </a:r>
              <a:r>
                <a:rPr lang="en-US" sz="2400" dirty="0" smtClean="0"/>
                <a:t>n-p-n </a:t>
              </a:r>
              <a:r>
                <a:rPr lang="bn-BD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</a:t>
              </a:r>
              <a:r>
                <a:rPr 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r>
                <a:rPr lang="en-US" sz="24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  C828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5" grpId="0" animBg="1"/>
      <p:bldP spid="56" grpId="0" animBg="1"/>
      <p:bldP spid="57" grpId="0" animBg="1"/>
      <p:bldP spid="58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905000" y="557784"/>
            <a:ext cx="5257800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বায়াসিং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901700" y="1447800"/>
            <a:ext cx="70231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 </a:t>
            </a:r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বায়াসিং করতে ইমিটার-বেস ফরওয়ার্ড বায়াস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933141" y="2081784"/>
            <a:ext cx="4697482" cy="432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এবং বেস –কালেক্টর রিভার্স বায়াস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39934" y="2627103"/>
            <a:ext cx="5594266" cy="3520713"/>
            <a:chOff x="1339934" y="2627103"/>
            <a:chExt cx="5594266" cy="3520713"/>
          </a:xfrm>
        </p:grpSpPr>
        <p:grpSp>
          <p:nvGrpSpPr>
            <p:cNvPr id="66" name="Group 65"/>
            <p:cNvGrpSpPr/>
            <p:nvPr/>
          </p:nvGrpSpPr>
          <p:grpSpPr>
            <a:xfrm>
              <a:off x="2081415" y="2627103"/>
              <a:ext cx="4135319" cy="2585004"/>
              <a:chOff x="1351081" y="766898"/>
              <a:chExt cx="5049719" cy="334790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51081" y="766898"/>
                <a:ext cx="2535119" cy="2966901"/>
                <a:chOff x="507492" y="1562100"/>
                <a:chExt cx="3064773" cy="365760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507492" y="1562100"/>
                  <a:ext cx="2971800" cy="3657600"/>
                  <a:chOff x="533400" y="1066800"/>
                  <a:chExt cx="2971800" cy="365760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905000" y="1981200"/>
                    <a:ext cx="1600200" cy="1600200"/>
                    <a:chOff x="1905000" y="1981200"/>
                    <a:chExt cx="1600200" cy="1600200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1905000" y="1981200"/>
                      <a:ext cx="1600200" cy="1600200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2249424" y="2325624"/>
                      <a:ext cx="0" cy="990600"/>
                    </a:xfrm>
                    <a:prstGeom prst="line">
                      <a:avLst/>
                    </a:prstGeom>
                    <a:ln w="57150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V="1">
                      <a:off x="2249424" y="2057400"/>
                      <a:ext cx="798576" cy="533400"/>
                    </a:xfrm>
                    <a:prstGeom prst="line">
                      <a:avLst/>
                    </a:prstGeom>
                    <a:ln w="57150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/>
                    <p:nvPr/>
                  </p:nvCxnSpPr>
                  <p:spPr>
                    <a:xfrm>
                      <a:off x="2249424" y="2971800"/>
                      <a:ext cx="798576" cy="533400"/>
                    </a:xfrm>
                    <a:prstGeom prst="straightConnector1">
                      <a:avLst/>
                    </a:prstGeom>
                    <a:ln w="57150">
                      <a:solidFill>
                        <a:srgbClr val="00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533400" y="2781300"/>
                    <a:ext cx="1716024" cy="39624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3048000" y="1066800"/>
                    <a:ext cx="0" cy="9906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048000" y="3505200"/>
                    <a:ext cx="0" cy="12192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3111883" y="4394954"/>
                  <a:ext cx="46038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/>
                    <a:t>E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905122" y="3457581"/>
                  <a:ext cx="48282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/>
                    <a:t>B</a:t>
                  </a:r>
                  <a:endParaRPr lang="en-US" sz="4000" b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437780" y="1618488"/>
                  <a:ext cx="58541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/>
                    <a:t>C</a:t>
                  </a:r>
                  <a:endParaRPr lang="en-US" sz="4000" b="1" dirty="0"/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2286000" y="3505200"/>
                <a:ext cx="0" cy="4572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060811" y="3351902"/>
                <a:ext cx="18564" cy="762898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86000" y="3688080"/>
                <a:ext cx="1145108" cy="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351081" y="2173703"/>
                <a:ext cx="0" cy="1465304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351081" y="3657600"/>
                <a:ext cx="709731" cy="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429000" y="3688080"/>
                <a:ext cx="1524000" cy="4572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181600" y="3351902"/>
                <a:ext cx="0" cy="762898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953000" y="3505200"/>
                <a:ext cx="0" cy="5334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432022" y="766898"/>
                <a:ext cx="2968778" cy="4574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00800" y="812638"/>
                <a:ext cx="0" cy="2844962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181600" y="3688080"/>
                <a:ext cx="1219200" cy="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 flipV="1">
              <a:off x="6216734" y="3247534"/>
              <a:ext cx="0" cy="513221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417856" y="3695263"/>
              <a:ext cx="429183" cy="35012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2281810" y="4849794"/>
              <a:ext cx="380818" cy="18593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339934" y="4020719"/>
                  <a:ext cx="6585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934" y="4020719"/>
                  <a:ext cx="658577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587261" y="4947345"/>
                  <a:ext cx="6494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261" y="4947345"/>
                  <a:ext cx="64940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327047" y="3244334"/>
                  <a:ext cx="60715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047" y="3244334"/>
                  <a:ext cx="607153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ounded Rectangle 37"/>
            <p:cNvSpPr/>
            <p:nvPr/>
          </p:nvSpPr>
          <p:spPr>
            <a:xfrm>
              <a:off x="1447799" y="5715000"/>
              <a:ext cx="5182823" cy="4328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চিত্রঃ </a:t>
              </a:r>
              <a:r>
                <a:rPr lang="en-US" sz="2400" dirty="0" smtClean="0"/>
                <a:t>n-p-n Transistor</a:t>
              </a:r>
              <a:r>
                <a:rPr lang="bn-BD" sz="2400" dirty="0" smtClean="0"/>
                <a:t> </a:t>
              </a:r>
              <a:r>
                <a:rPr lang="bn-BD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বায়াসিং</a:t>
              </a:r>
              <a:endParaRPr lang="en-US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6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955814"/>
            <a:ext cx="4876800" cy="986144"/>
            <a:chOff x="60598" y="381000"/>
            <a:chExt cx="8931002" cy="707886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378186" y="381000"/>
              <a:ext cx="5613414" cy="70788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598" y="381000"/>
              <a:ext cx="8931002" cy="6627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5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একক কাজ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33400" y="2438400"/>
            <a:ext cx="84582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/>
              <a:t>p-n-p </a:t>
            </a:r>
            <a:r>
              <a:rPr lang="en-US" sz="2800" dirty="0" smtClean="0"/>
              <a:t>Transistor</a:t>
            </a:r>
            <a:r>
              <a:rPr lang="bn-BD" sz="2800" dirty="0" smtClean="0"/>
              <a:t>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বায়াসিং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প্রকিয়া এঁকে দেখাও। 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648200" y="1981200"/>
            <a:ext cx="4267200" cy="1371600"/>
          </a:xfrm>
          <a:prstGeom prst="rect">
            <a:avLst/>
          </a:prstGeom>
          <a:noFill/>
          <a:ln w="57150">
            <a:solidFill>
              <a:srgbClr val="072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200" y="304800"/>
            <a:ext cx="7467600" cy="1200329"/>
            <a:chOff x="1522885" y="304800"/>
            <a:chExt cx="6637741" cy="1200329"/>
          </a:xfrm>
        </p:grpSpPr>
        <p:sp>
          <p:nvSpPr>
            <p:cNvPr id="3" name="Rounded Rectangle 2"/>
            <p:cNvSpPr/>
            <p:nvPr/>
          </p:nvSpPr>
          <p:spPr>
            <a:xfrm>
              <a:off x="1522885" y="304800"/>
              <a:ext cx="5335115" cy="64633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22885" y="304800"/>
              <a:ext cx="6637741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6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ট্রান্সজিস্টরের ক্রিয়া(</a:t>
              </a:r>
              <a:r>
                <a:rPr lang="en-US" sz="36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Action</a:t>
              </a:r>
              <a:r>
                <a:rPr lang="bn-BD" sz="36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) 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257800" y="1371600"/>
            <a:ext cx="30480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371600"/>
            <a:ext cx="1010668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95132" y="1371600"/>
            <a:ext cx="1010668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3134" y="8382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79661" y="8483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7988" y="8686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288280" y="1600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1644" y="1600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66755" y="1600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73040" y="1981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71644" y="1981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66755" y="19812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63134" y="3215640"/>
            <a:ext cx="9304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5" idx="2"/>
            <a:endCxn id="36" idx="2"/>
          </p:cNvCxnSpPr>
          <p:nvPr/>
        </p:nvCxnSpPr>
        <p:spPr>
          <a:xfrm>
            <a:off x="6781800" y="2286000"/>
            <a:ext cx="0" cy="1066800"/>
          </a:xfrm>
          <a:prstGeom prst="line">
            <a:avLst/>
          </a:prstGeom>
          <a:ln w="57150">
            <a:solidFill>
              <a:srgbClr val="072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9662" y="3124200"/>
            <a:ext cx="930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67600" y="3093720"/>
            <a:ext cx="930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39000" y="3208020"/>
            <a:ext cx="9304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722661" y="32766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25440" y="327660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75120" y="2301240"/>
            <a:ext cx="20213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53"/>
              <p:cNvSpPr/>
              <p:nvPr/>
            </p:nvSpPr>
            <p:spPr>
              <a:xfrm>
                <a:off x="1" y="3733800"/>
                <a:ext cx="9143999" cy="1055708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বায়াসিং এর ফলে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bn-BD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তৈরি হবে।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p-</a:t>
                </a:r>
                <a:r>
                  <a:rPr lang="bn-BD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টাইপে সামান্য হোল থাকায়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bn-BD" sz="2000" b="1" dirty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এর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5%</a:t>
                </a:r>
              </a:p>
              <a:p>
                <a:r>
                  <a:rPr lang="bn-BD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বেস কারেন্ট এবং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95%</a:t>
                </a:r>
                <a:r>
                  <a:rPr lang="bn-BD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কালেক্টর কারেন্ট হিসেবে পাওয়া যায়।</a:t>
                </a:r>
              </a:p>
              <a:p>
                <a:endParaRPr lang="en-US" sz="28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733800"/>
                <a:ext cx="9143999" cy="105570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1" y="1905000"/>
            <a:ext cx="4452812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ইমিটার-বেস ফরওয়ার্ড বায়াস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এবং বেস –কালেক্টর </a:t>
            </a:r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রিভার্সবায়াস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 </a:t>
            </a:r>
            <a:r>
              <a:rPr lang="bn-BD" sz="20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বায়াসিং </a:t>
            </a:r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হবে।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4724400"/>
            <a:ext cx="5693163" cy="1014022"/>
            <a:chOff x="685800" y="4873584"/>
            <a:chExt cx="5693163" cy="1014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685800" y="5029200"/>
                  <a:ext cx="2118080" cy="606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bn-BD" sz="3200" dirty="0" smtClean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bn-BD" sz="3200" dirty="0" smtClean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rPr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bn-BD" sz="32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029200"/>
                  <a:ext cx="2118080" cy="6063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09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44800" y="4938692"/>
                  <a:ext cx="1916743" cy="948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a14:m>
                  <a:r>
                    <a:rPr lang="en-US" sz="4400" dirty="0" smtClean="0"/>
                    <a:t>,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800" y="4938692"/>
                  <a:ext cx="1916743" cy="9489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3548" r="-11746" b="-1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56962" y="4873584"/>
                  <a:ext cx="1922001" cy="998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6962" y="4873584"/>
                  <a:ext cx="1922001" cy="9986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0" y="5765800"/>
                <a:ext cx="9143999" cy="845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bn-BD" sz="2400" b="1" dirty="0">
                    <a:solidFill>
                      <a:schemeClr val="bg1"/>
                    </a:solidFill>
                  </a:rPr>
                  <a:t>=</a:t>
                </a:r>
                <a:r>
                  <a:rPr lang="bn-BD" sz="2400" b="1" dirty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</a:t>
                </a:r>
                <a:r>
                  <a:rPr lang="bn-BD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মিটার কারেন্ট</a:t>
                </a:r>
                <a:r>
                  <a:rPr lang="bn-BD" sz="24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bn-BD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bn-BD" sz="2400" b="1" dirty="0">
                        <a:solidFill>
                          <a:schemeClr val="bg1"/>
                        </a:solidFill>
                        <a:latin typeface="Shonar Bangla" pitchFamily="34" charset="0"/>
                        <a:cs typeface="Shonar Bangla" pitchFamily="34" charset="0"/>
                      </a:rPr>
                      <m:t>বেস কারে</m:t>
                    </m:r>
                    <m:r>
                      <m:rPr>
                        <m:nor/>
                      </m:rPr>
                      <a:rPr lang="bn-BD" sz="2400" b="1" i="0" dirty="0" smtClean="0">
                        <a:solidFill>
                          <a:schemeClr val="bg1"/>
                        </a:solidFill>
                        <a:latin typeface="Shonar Bangla" pitchFamily="34" charset="0"/>
                        <a:cs typeface="Shonar Bangla" pitchFamily="34" charset="0"/>
                      </a:rPr>
                      <m:t>ন্ট</m:t>
                    </m:r>
                    <m:r>
                      <m:rPr>
                        <m:nor/>
                      </m:rPr>
                      <a:rPr lang="bn-BD" sz="2400" b="1" i="0" dirty="0" smtClean="0">
                        <a:solidFill>
                          <a:schemeClr val="bg1"/>
                        </a:solidFill>
                      </a:rPr>
                      <m:t>, 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bn-BD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bn-BD" sz="2400" b="1" dirty="0" smtClean="0">
                    <a:solidFill>
                      <a:schemeClr val="bg1"/>
                    </a:solidFill>
                  </a:rPr>
                  <a:t>=</a:t>
                </a:r>
                <a:r>
                  <a:rPr lang="bn-BD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কালেক্টর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b="1" dirty="0">
                        <a:solidFill>
                          <a:schemeClr val="bg1"/>
                        </a:solidFill>
                        <a:latin typeface="Shonar Bangla" pitchFamily="34" charset="0"/>
                        <a:cs typeface="Shonar Bangla" pitchFamily="34" charset="0"/>
                      </a:rPr>
                      <m:t>কারেন্ট</m:t>
                    </m:r>
                  </m:oMath>
                </a14:m>
                <a:endParaRPr lang="bn-BD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bn-BD" sz="2000" b="1" dirty="0" smtClean="0">
                    <a:solidFill>
                      <a:schemeClr val="bg1"/>
                    </a:solidFill>
                  </a:rPr>
                  <a:t> ও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bn-BD" sz="20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হলো </a:t>
                </a:r>
                <a:r>
                  <a:rPr lang="bn-BD" sz="2000" b="1" dirty="0">
                    <a:solidFill>
                      <a:schemeClr val="bg2">
                        <a:lumMod val="50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ট্রান্সজিস্টর</a:t>
                </a:r>
                <a:r>
                  <a:rPr lang="bn-BD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Shonar Bangla" pitchFamily="34" charset="0"/>
                    <a:cs typeface="Shonar Bangla" pitchFamily="34" charset="0"/>
                  </a:rPr>
                  <a:t>প্যারামিটার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5800"/>
                <a:ext cx="9143999" cy="845937"/>
              </a:xfrm>
              <a:prstGeom prst="rect">
                <a:avLst/>
              </a:prstGeom>
              <a:blipFill rotWithShape="1">
                <a:blip r:embed="rId6"/>
                <a:stretch>
                  <a:fillRect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2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 -0.15348 C -0.096 -0.17917 -0.04757 -0.2 0.01216 -0.2 L 0.26216 -0.2 C 0.32188 -0.2 0.37049 -0.17917 0.37049 -0.15348 L 0.37049 -0.04769 C 0.37049 -0.02199 0.32188 3.33333E-6 0.26216 3.33333E-6 L 0.01216 3.33333E-6 C -0.04757 3.33333E-6 -0.096 -0.02199 -0.096 -0.04769 Z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00069 0.131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6" grpId="0" animBg="1"/>
      <p:bldP spid="29" grpId="0" animBg="1"/>
      <p:bldP spid="35" grpId="0" animBg="1"/>
      <p:bldP spid="50" grpId="0" animBg="1"/>
      <p:bldP spid="53" grpId="0" animBg="1"/>
      <p:bldP spid="54" grpId="0" animBg="1"/>
      <p:bldP spid="5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968514"/>
            <a:ext cx="4953000" cy="936486"/>
            <a:chOff x="1724060" y="381000"/>
            <a:chExt cx="7267542" cy="1251143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2171293" y="381000"/>
              <a:ext cx="6533432" cy="1251143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24060" y="381000"/>
              <a:ext cx="7267542" cy="7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গাণিতিক কাজ 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228600" y="2178447"/>
            <a:ext cx="8763000" cy="147915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3719" y="2295267"/>
                <a:ext cx="889028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একটি ট্রান্সজিস্টরের</a:t>
                </a:r>
                <a14:m>
                  <m:oMath xmlns:m="http://schemas.openxmlformats.org/officeDocument/2006/math">
                    <m:r>
                      <a:rPr lang="bn-BD" sz="32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∝=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𝟗𝟖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chemeClr val="bg1"/>
                        </a:solidFill>
                        <a:latin typeface="Shonar Bangla" pitchFamily="34" charset="0"/>
                        <a:cs typeface="Shonar Bangla" pitchFamily="34" charset="0"/>
                      </a:rPr>
                      <m:t>এ</m:t>
                    </m:r>
                    <m:r>
                      <a:rPr lang="bn-BD" sz="3200" b="0" i="1" dirty="0" smtClean="0">
                        <a:solidFill>
                          <a:schemeClr val="bg1"/>
                        </a:solidFill>
                        <a:latin typeface="Cambria Math"/>
                        <a:cs typeface="Shonar Bangla" pitchFamily="34" charset="0"/>
                      </a:rPr>
                      <m:t>বং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bn-BD" sz="3200" dirty="0" smtClean="0">
                    <a:solidFill>
                      <a:schemeClr val="bg1"/>
                    </a:solidFill>
                  </a:rPr>
                  <a:t>=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1.5 </a:t>
                </a:r>
                <a:r>
                  <a:rPr lang="bn-BD" sz="32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হলে</a:t>
                </a:r>
                <a:endParaRPr lang="bn-BD" sz="32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BD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Shonar Bangla" pitchFamily="34" charset="0"/>
                          </a:rPr>
                          <m:t>ও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bn-BD" sz="32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কত?</a:t>
                </a:r>
                <a:endParaRPr lang="bn-BD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9" y="2295267"/>
                <a:ext cx="8890281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83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2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685799"/>
            <a:ext cx="6553200" cy="9906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ট্রান্সজিস্টরের ব্যবহার</a:t>
            </a:r>
            <a:endParaRPr lang="en-US" sz="4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36320" y="2057400"/>
            <a:ext cx="7650480" cy="41910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ট্রান্সজিস্টর প্রধানত তিন ভাবে  ব্যবহার করা হয়</a:t>
            </a:r>
          </a:p>
          <a:p>
            <a:pPr marL="514350" indent="-514350"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অ্যামপ্লিফায়ার বা বিবর্ধক হিসেবে</a:t>
            </a:r>
          </a:p>
          <a:p>
            <a:pPr marL="514350" indent="-514350">
              <a:buAutoNum type="arabicPeriod" startAt="2"/>
            </a:pPr>
            <a:r>
              <a:rPr lang="bn-BD" sz="36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সুইচ হিসেবে</a:t>
            </a:r>
          </a:p>
          <a:p>
            <a:pPr marL="514350" indent="-514350">
              <a:buAutoNum type="arabicPeriod" startAt="2"/>
            </a:pPr>
            <a:r>
              <a:rPr lang="bn-BD" sz="36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লজিক গেট হিসেবে</a:t>
            </a:r>
            <a:endParaRPr lang="bn-BD" sz="36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514350" indent="-514350">
              <a:buAutoNum type="arabicPeriod" startAt="2"/>
            </a:pPr>
            <a:endParaRPr lang="bn-BD" sz="28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74320"/>
            <a:ext cx="8915400" cy="533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অ্যামপ্লিফায়ার বা বিবর্ধক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ট্রান্সজিস্টরের ব্যবহার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2615" y="1219200"/>
            <a:ext cx="3785985" cy="2585004"/>
            <a:chOff x="1351081" y="766898"/>
            <a:chExt cx="5049719" cy="3347902"/>
          </a:xfrm>
        </p:grpSpPr>
        <p:grpSp>
          <p:nvGrpSpPr>
            <p:cNvPr id="4" name="Group 3"/>
            <p:cNvGrpSpPr/>
            <p:nvPr/>
          </p:nvGrpSpPr>
          <p:grpSpPr>
            <a:xfrm>
              <a:off x="1351081" y="766898"/>
              <a:ext cx="2839919" cy="2966901"/>
              <a:chOff x="507492" y="1562100"/>
              <a:chExt cx="3433253" cy="36576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07492" y="1562100"/>
                <a:ext cx="2971800" cy="3657600"/>
                <a:chOff x="533400" y="1066800"/>
                <a:chExt cx="2971800" cy="365760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905000" y="1981200"/>
                  <a:ext cx="1600200" cy="1600200"/>
                  <a:chOff x="1905000" y="1981200"/>
                  <a:chExt cx="1600200" cy="1600200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1905000" y="1981200"/>
                    <a:ext cx="1600200" cy="1600200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249424" y="2325624"/>
                    <a:ext cx="0" cy="9906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2249424" y="2057400"/>
                    <a:ext cx="798576" cy="533400"/>
                  </a:xfrm>
                  <a:prstGeom prst="line">
                    <a:avLst/>
                  </a:prstGeom>
                  <a:ln w="5715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2249424" y="2971800"/>
                    <a:ext cx="798576" cy="533400"/>
                  </a:xfrm>
                  <a:prstGeom prst="straightConnector1">
                    <a:avLst/>
                  </a:prstGeom>
                  <a:ln w="57150">
                    <a:solidFill>
                      <a:srgbClr val="00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33400" y="2781300"/>
                  <a:ext cx="1716024" cy="39624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3048000" y="1066800"/>
                  <a:ext cx="0" cy="9906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048000" y="3505200"/>
                  <a:ext cx="0" cy="12192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111882" y="3811524"/>
                <a:ext cx="828863" cy="113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5121" y="3457579"/>
                <a:ext cx="1424794" cy="113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/>
                  <a:t>  </a:t>
                </a:r>
                <a:r>
                  <a:rPr lang="en-US" sz="4000" b="1" dirty="0" smtClean="0"/>
                  <a:t>B</a:t>
                </a:r>
                <a:endParaRPr lang="en-US" sz="4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37743" y="1618488"/>
                <a:ext cx="1385456" cy="113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C</a:t>
                </a:r>
                <a:endParaRPr lang="en-US" sz="4000" b="1" dirty="0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2286000" y="3505200"/>
              <a:ext cx="0" cy="4572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60811" y="3351902"/>
              <a:ext cx="18564" cy="762898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86000" y="3688080"/>
              <a:ext cx="1145108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1081" y="2173703"/>
              <a:ext cx="0" cy="1465304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51081" y="3657600"/>
              <a:ext cx="709731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29000" y="3688080"/>
              <a:ext cx="1524000" cy="4572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1600" y="3351902"/>
              <a:ext cx="0" cy="762898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53000" y="3505200"/>
              <a:ext cx="0" cy="5334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32022" y="766898"/>
              <a:ext cx="2968778" cy="4574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812638"/>
              <a:ext cx="0" cy="2844962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81600" y="3688080"/>
              <a:ext cx="1219200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69005" y="2479131"/>
            <a:ext cx="875224" cy="827246"/>
            <a:chOff x="481136" y="4400074"/>
            <a:chExt cx="875224" cy="827246"/>
          </a:xfrm>
        </p:grpSpPr>
        <p:sp>
          <p:nvSpPr>
            <p:cNvPr id="39" name="Oval 38"/>
            <p:cNvSpPr/>
            <p:nvPr/>
          </p:nvSpPr>
          <p:spPr>
            <a:xfrm>
              <a:off x="481136" y="4400074"/>
              <a:ext cx="875224" cy="8272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66606" y="4498133"/>
              <a:ext cx="512443" cy="682023"/>
              <a:chOff x="1400945" y="3998549"/>
              <a:chExt cx="1390794" cy="68202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00945" y="3998549"/>
                <a:ext cx="1378601" cy="682023"/>
                <a:chOff x="1524000" y="4343400"/>
                <a:chExt cx="1828800" cy="914400"/>
              </a:xfrm>
            </p:grpSpPr>
            <p:sp>
              <p:nvSpPr>
                <p:cNvPr id="32" name="Arc 31"/>
                <p:cNvSpPr/>
                <p:nvPr/>
              </p:nvSpPr>
              <p:spPr>
                <a:xfrm>
                  <a:off x="1524000" y="4343400"/>
                  <a:ext cx="914400" cy="914400"/>
                </a:xfrm>
                <a:prstGeom prst="arc">
                  <a:avLst>
                    <a:gd name="adj1" fmla="val 10135790"/>
                    <a:gd name="adj2" fmla="val 0"/>
                  </a:avLst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flipV="1">
                  <a:off x="2438400" y="4343400"/>
                  <a:ext cx="914400" cy="914400"/>
                </a:xfrm>
                <a:prstGeom prst="arc">
                  <a:avLst>
                    <a:gd name="adj1" fmla="val 10135790"/>
                    <a:gd name="adj2" fmla="val 0"/>
                  </a:avLst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1413137" y="4351752"/>
                <a:ext cx="1378602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8125074" y="1600200"/>
            <a:ext cx="714126" cy="1878092"/>
            <a:chOff x="5762874" y="4352910"/>
            <a:chExt cx="714126" cy="1878092"/>
          </a:xfrm>
        </p:grpSpPr>
        <p:sp>
          <p:nvSpPr>
            <p:cNvPr id="37" name="Arc 36"/>
            <p:cNvSpPr/>
            <p:nvPr/>
          </p:nvSpPr>
          <p:spPr>
            <a:xfrm>
              <a:off x="6135371" y="4352910"/>
              <a:ext cx="341629" cy="1878092"/>
            </a:xfrm>
            <a:prstGeom prst="arc">
              <a:avLst>
                <a:gd name="adj1" fmla="val 10135790"/>
                <a:gd name="adj2" fmla="val 0"/>
              </a:avLst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flipV="1">
              <a:off x="5762874" y="4352910"/>
              <a:ext cx="341629" cy="1878092"/>
            </a:xfrm>
            <a:prstGeom prst="arc">
              <a:avLst>
                <a:gd name="adj1" fmla="val 10135790"/>
                <a:gd name="adj2" fmla="val 0"/>
              </a:avLst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778502" y="5310288"/>
              <a:ext cx="683258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 43"/>
          <p:cNvSpPr/>
          <p:nvPr/>
        </p:nvSpPr>
        <p:spPr>
          <a:xfrm rot="5400000">
            <a:off x="7173456" y="2203488"/>
            <a:ext cx="1295400" cy="359687"/>
          </a:xfrm>
          <a:custGeom>
            <a:avLst/>
            <a:gdLst>
              <a:gd name="connsiteX0" fmla="*/ 0 w 1295400"/>
              <a:gd name="connsiteY0" fmla="*/ 213360 h 359687"/>
              <a:gd name="connsiteX1" fmla="*/ 365760 w 1295400"/>
              <a:gd name="connsiteY1" fmla="*/ 198120 h 359687"/>
              <a:gd name="connsiteX2" fmla="*/ 381000 w 1295400"/>
              <a:gd name="connsiteY2" fmla="*/ 213360 h 359687"/>
              <a:gd name="connsiteX3" fmla="*/ 518160 w 1295400"/>
              <a:gd name="connsiteY3" fmla="*/ 30480 h 359687"/>
              <a:gd name="connsiteX4" fmla="*/ 594360 w 1295400"/>
              <a:gd name="connsiteY4" fmla="*/ 243840 h 359687"/>
              <a:gd name="connsiteX5" fmla="*/ 762000 w 1295400"/>
              <a:gd name="connsiteY5" fmla="*/ 0 h 359687"/>
              <a:gd name="connsiteX6" fmla="*/ 822960 w 1295400"/>
              <a:gd name="connsiteY6" fmla="*/ 243840 h 359687"/>
              <a:gd name="connsiteX7" fmla="*/ 975360 w 1295400"/>
              <a:gd name="connsiteY7" fmla="*/ 15240 h 359687"/>
              <a:gd name="connsiteX8" fmla="*/ 1051560 w 1295400"/>
              <a:gd name="connsiteY8" fmla="*/ 289560 h 359687"/>
              <a:gd name="connsiteX9" fmla="*/ 1188720 w 1295400"/>
              <a:gd name="connsiteY9" fmla="*/ 76200 h 359687"/>
              <a:gd name="connsiteX10" fmla="*/ 1234440 w 1295400"/>
              <a:gd name="connsiteY10" fmla="*/ 335280 h 359687"/>
              <a:gd name="connsiteX11" fmla="*/ 1234440 w 1295400"/>
              <a:gd name="connsiteY11" fmla="*/ 350520 h 359687"/>
              <a:gd name="connsiteX12" fmla="*/ 1219200 w 1295400"/>
              <a:gd name="connsiteY12" fmla="*/ 350520 h 359687"/>
              <a:gd name="connsiteX13" fmla="*/ 1295400 w 1295400"/>
              <a:gd name="connsiteY13" fmla="*/ 320040 h 35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00" h="359687">
                <a:moveTo>
                  <a:pt x="0" y="213360"/>
                </a:moveTo>
                <a:lnTo>
                  <a:pt x="365760" y="198120"/>
                </a:lnTo>
                <a:cubicBezTo>
                  <a:pt x="429260" y="198120"/>
                  <a:pt x="355600" y="241300"/>
                  <a:pt x="381000" y="213360"/>
                </a:cubicBezTo>
                <a:cubicBezTo>
                  <a:pt x="406400" y="185420"/>
                  <a:pt x="482600" y="25400"/>
                  <a:pt x="518160" y="30480"/>
                </a:cubicBezTo>
                <a:cubicBezTo>
                  <a:pt x="553720" y="35560"/>
                  <a:pt x="553720" y="248920"/>
                  <a:pt x="594360" y="243840"/>
                </a:cubicBezTo>
                <a:cubicBezTo>
                  <a:pt x="635000" y="238760"/>
                  <a:pt x="723900" y="0"/>
                  <a:pt x="762000" y="0"/>
                </a:cubicBezTo>
                <a:cubicBezTo>
                  <a:pt x="800100" y="0"/>
                  <a:pt x="787400" y="241300"/>
                  <a:pt x="822960" y="243840"/>
                </a:cubicBezTo>
                <a:cubicBezTo>
                  <a:pt x="858520" y="246380"/>
                  <a:pt x="937260" y="7620"/>
                  <a:pt x="975360" y="15240"/>
                </a:cubicBezTo>
                <a:cubicBezTo>
                  <a:pt x="1013460" y="22860"/>
                  <a:pt x="1016000" y="279400"/>
                  <a:pt x="1051560" y="289560"/>
                </a:cubicBezTo>
                <a:cubicBezTo>
                  <a:pt x="1087120" y="299720"/>
                  <a:pt x="1158240" y="68580"/>
                  <a:pt x="1188720" y="76200"/>
                </a:cubicBezTo>
                <a:cubicBezTo>
                  <a:pt x="1219200" y="83820"/>
                  <a:pt x="1226820" y="289560"/>
                  <a:pt x="1234440" y="335280"/>
                </a:cubicBezTo>
                <a:cubicBezTo>
                  <a:pt x="1242060" y="381000"/>
                  <a:pt x="1236980" y="347980"/>
                  <a:pt x="1234440" y="350520"/>
                </a:cubicBezTo>
                <a:cubicBezTo>
                  <a:pt x="1231900" y="353060"/>
                  <a:pt x="1209040" y="355600"/>
                  <a:pt x="1219200" y="350520"/>
                </a:cubicBezTo>
                <a:cubicBezTo>
                  <a:pt x="1229360" y="345440"/>
                  <a:pt x="1262380" y="332740"/>
                  <a:pt x="1295400" y="320040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85800" y="2291137"/>
            <a:ext cx="523191" cy="682023"/>
            <a:chOff x="1901946" y="3996657"/>
            <a:chExt cx="523191" cy="682023"/>
          </a:xfrm>
        </p:grpSpPr>
        <p:sp>
          <p:nvSpPr>
            <p:cNvPr id="50" name="Arc 49"/>
            <p:cNvSpPr/>
            <p:nvPr/>
          </p:nvSpPr>
          <p:spPr>
            <a:xfrm>
              <a:off x="1901946" y="3996657"/>
              <a:ext cx="507951" cy="682023"/>
            </a:xfrm>
            <a:prstGeom prst="arc">
              <a:avLst>
                <a:gd name="adj1" fmla="val 10135790"/>
                <a:gd name="adj2" fmla="val 0"/>
              </a:avLst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917186" y="4343400"/>
              <a:ext cx="50795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0800000">
            <a:off x="1221788" y="2331352"/>
            <a:ext cx="523191" cy="682023"/>
            <a:chOff x="1901946" y="3996657"/>
            <a:chExt cx="523191" cy="682023"/>
          </a:xfrm>
        </p:grpSpPr>
        <p:sp>
          <p:nvSpPr>
            <p:cNvPr id="54" name="Arc 53"/>
            <p:cNvSpPr/>
            <p:nvPr/>
          </p:nvSpPr>
          <p:spPr>
            <a:xfrm>
              <a:off x="1901946" y="3996657"/>
              <a:ext cx="507951" cy="682023"/>
            </a:xfrm>
            <a:prstGeom prst="arc">
              <a:avLst>
                <a:gd name="adj1" fmla="val 10135790"/>
                <a:gd name="adj2" fmla="val 0"/>
              </a:avLst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917186" y="4343400"/>
              <a:ext cx="50795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Down Arrow 55"/>
          <p:cNvSpPr/>
          <p:nvPr/>
        </p:nvSpPr>
        <p:spPr>
          <a:xfrm>
            <a:off x="762000" y="1600200"/>
            <a:ext cx="535988" cy="644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6310194">
            <a:off x="1955447" y="2470043"/>
            <a:ext cx="463398" cy="774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52400" y="3886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ধনাত্মক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অর্ধচক্রের জন্য ইমিটার-বেস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ফরওয়ার্ড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বায়াস এবং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R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এর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across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এ প্রচুর কারেন্ট পাওয়া যায় এবং ঋনাত্মক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অর্ধচক্রের জন্য ইমিটার-বেস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রিভার্স বায়াস হওয়ায়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R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এর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across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 এ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কারেন্ট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কমে যায়। ঋনাত্মকভাবে</a:t>
            </a:r>
            <a:r>
              <a:rPr lang="bn-BD" sz="2400" dirty="0" smtClean="0"/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কমে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যাওয়া মানে বিপরীত ভাবে বেড়ে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যাওয়া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bn-BD" sz="24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এভাবে ট্রান্সজিস্টর দূর্বল </a:t>
            </a:r>
            <a:r>
              <a:rPr lang="en-US" sz="24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Signal </a:t>
            </a:r>
            <a:r>
              <a:rPr lang="bn-BD" sz="24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কে সবল </a:t>
            </a:r>
            <a:r>
              <a:rPr lang="en-US" sz="2400" b="1" dirty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Signal </a:t>
            </a:r>
            <a:r>
              <a:rPr lang="bn-BD" sz="24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এ পরিণত করে। আর এটিই হলো অ্যামপ্লিফিকেশন বা বিবর্ধন।</a:t>
            </a:r>
            <a:endParaRPr lang="bn-BD" sz="2400" b="1" dirty="0">
              <a:solidFill>
                <a:srgbClr val="00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697" y="1148138"/>
            <a:ext cx="318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ধনাত্মক অর্ধচক্র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52400" y="3106698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ঋ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নাত্মক অর্ধচক্র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230138" y="2370217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6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56" grpId="0" animBg="1"/>
      <p:bldP spid="59" grpId="0" animBg="1"/>
      <p:bldP spid="62" grpId="0"/>
      <p:bldP spid="28" grpId="0"/>
      <p:bldP spid="6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000" y="279400"/>
            <a:ext cx="8686800" cy="794841"/>
            <a:chOff x="320508" y="736600"/>
            <a:chExt cx="7658100" cy="794841"/>
          </a:xfrm>
        </p:grpSpPr>
        <p:sp>
          <p:nvSpPr>
            <p:cNvPr id="4" name="Rounded Rectangle 3"/>
            <p:cNvSpPr/>
            <p:nvPr/>
          </p:nvSpPr>
          <p:spPr>
            <a:xfrm>
              <a:off x="320508" y="762000"/>
              <a:ext cx="7299492" cy="76944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508" y="736600"/>
              <a:ext cx="76581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সুইচ </a:t>
              </a:r>
              <a:r>
                <a:rPr lang="bn-BD" sz="32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হিসেবে ট্রান্সজিস্টরের </a:t>
              </a:r>
              <a:r>
                <a:rPr lang="bn-BD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ব্যবহার</a:t>
              </a:r>
              <a:endParaRPr lang="en-US" sz="32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8600" y="1251466"/>
                <a:ext cx="5105400" cy="353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ক্রিয়াঃ  জানি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bn-BD" sz="2800" b="1" dirty="0">
                    <a:solidFill>
                      <a:srgbClr val="00FF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bn-BD" sz="2800" b="1" dirty="0">
                    <a:solidFill>
                      <a:srgbClr val="00FF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bn-BD" sz="28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………….(i)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∝=</m:t>
                    </m:r>
                    <m:box>
                      <m:boxPr>
                        <m:ctrlP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………….(</a:t>
                </a:r>
                <a:r>
                  <a:rPr lang="en-US" sz="28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ii)</a:t>
                </a:r>
                <a:endParaRPr lang="en-US" sz="2800" b="1" i="1" dirty="0" smtClean="0">
                  <a:solidFill>
                    <a:srgbClr val="00FF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800" b="1" i="1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sz="2800" b="1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………….(</a:t>
                </a:r>
                <a:r>
                  <a:rPr lang="en-US" sz="28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iii)</a:t>
                </a:r>
                <a:endParaRPr lang="en-US" sz="2800" b="1" dirty="0">
                  <a:solidFill>
                    <a:srgbClr val="00FF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** 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যখন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bn-BD" sz="2400" b="1" dirty="0" smtClean="0">
                    <a:solidFill>
                      <a:srgbClr val="00FF00"/>
                    </a:solidFill>
                  </a:rPr>
                  <a:t>=</a:t>
                </a:r>
                <a:r>
                  <a:rPr lang="en-US" sz="2400" b="1" dirty="0" smtClean="0">
                    <a:solidFill>
                      <a:srgbClr val="00FF00"/>
                    </a:solidFill>
                  </a:rPr>
                  <a:t>0 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তখন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bn-BD" sz="2400" b="1" dirty="0">
                    <a:solidFill>
                      <a:srgbClr val="00FF00"/>
                    </a:solidFill>
                  </a:rPr>
                  <a:t>=</a:t>
                </a:r>
                <a:r>
                  <a:rPr lang="en-US" sz="2400" b="1" dirty="0">
                    <a:solidFill>
                      <a:srgbClr val="00FF00"/>
                    </a:solidFill>
                  </a:rPr>
                  <a:t>0 </a:t>
                </a:r>
                <a:endParaRPr lang="en-US" sz="2400" b="1" dirty="0" smtClean="0">
                  <a:solidFill>
                    <a:srgbClr val="00FF00"/>
                  </a:solidFill>
                </a:endParaRPr>
              </a:p>
              <a:p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তখন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𝒄𝒄</m:t>
                        </m:r>
                      </m:sub>
                    </m:sSub>
                  </m:oMath>
                </a14:m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এর সমগ্র অংশ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E-C 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এর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across 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এ পাওয়া যাওয়ায়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LED=OFF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51466"/>
                <a:ext cx="5105400" cy="3539623"/>
              </a:xfrm>
              <a:prstGeom prst="rect">
                <a:avLst/>
              </a:prstGeom>
              <a:blipFill rotWithShape="1">
                <a:blip r:embed="rId2"/>
                <a:stretch>
                  <a:fillRect l="-2509" t="-1721" b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54000" y="5029200"/>
                <a:ext cx="8534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** </a:t>
                </a:r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যখন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bn-BD" sz="24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আছে তখন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আছে </a:t>
                </a:r>
                <a:endParaRPr lang="en-US" sz="2400" b="1" dirty="0">
                  <a:solidFill>
                    <a:srgbClr val="00FF00"/>
                  </a:solidFill>
                </a:endParaRPr>
              </a:p>
              <a:p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তখন</a:t>
                </a:r>
                <a:r>
                  <a:rPr lang="en-US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E-C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FF00"/>
                        </a:solidFill>
                        <a:latin typeface="Cambria Math"/>
                      </a:rPr>
                      <m:t>𝐬𝐡𝐨𝐫𝐭</m:t>
                    </m:r>
                    <m:r>
                      <a:rPr lang="en-US" sz="2400" b="1" i="0" smtClean="0">
                        <a:solidFill>
                          <a:srgbClr val="00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হওয়ায়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ground LED 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এর নিচে আসবে </a:t>
                </a:r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তখন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𝒄𝒄</m:t>
                        </m:r>
                      </m:sub>
                    </m:sSub>
                  </m:oMath>
                </a14:m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এর সমগ্র অংশ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LED</a:t>
                </a:r>
                <a:r>
                  <a:rPr lang="bn-BD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 উভয় পাশে </a:t>
                </a:r>
                <a:r>
                  <a:rPr lang="bn-BD" sz="2400" b="1" dirty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পাওয়া যাওয়ায় </a:t>
                </a:r>
                <a:r>
                  <a:rPr lang="en-US" sz="2400" b="1" dirty="0" smtClean="0">
                    <a:solidFill>
                      <a:srgbClr val="00FF00"/>
                    </a:solidFill>
                    <a:latin typeface="Shonar Bangla" pitchFamily="34" charset="0"/>
                    <a:cs typeface="Shonar Bangla" pitchFamily="34" charset="0"/>
                  </a:rPr>
                  <a:t>LED=ON</a:t>
                </a:r>
                <a:endParaRPr lang="en-US" sz="2400" b="1" dirty="0">
                  <a:solidFill>
                    <a:srgbClr val="00FF0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5029200"/>
                <a:ext cx="8534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486400" y="1295400"/>
            <a:ext cx="3352800" cy="3401259"/>
            <a:chOff x="5486400" y="1295400"/>
            <a:chExt cx="3352800" cy="3401259"/>
          </a:xfrm>
        </p:grpSpPr>
        <p:pic>
          <p:nvPicPr>
            <p:cNvPr id="2051" name="Picture 3" descr="C:\Users\Sreyoshi Bhowmick\Desktop\animtransitorswtch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295400"/>
              <a:ext cx="3352800" cy="340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946837" y="1981200"/>
                  <a:ext cx="5843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837" y="1981200"/>
                  <a:ext cx="58432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172200" y="3021429"/>
                  <a:ext cx="5991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021429"/>
                  <a:ext cx="59913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55711" y="658091"/>
            <a:ext cx="3440289" cy="1219200"/>
            <a:chOff x="2655711" y="658091"/>
            <a:chExt cx="3440289" cy="1219200"/>
          </a:xfrm>
        </p:grpSpPr>
        <p:sp>
          <p:nvSpPr>
            <p:cNvPr id="2" name="TextBox 1"/>
            <p:cNvSpPr txBox="1"/>
            <p:nvPr/>
          </p:nvSpPr>
          <p:spPr>
            <a:xfrm>
              <a:off x="3570111" y="762000"/>
              <a:ext cx="18473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55711" y="658091"/>
              <a:ext cx="3440289" cy="1219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87838" y="900031"/>
              <a:ext cx="2976033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  </a:t>
              </a:r>
              <a:r>
                <a:rPr lang="en-US" sz="4400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bn-BD" sz="4400" b="1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কাজ</a:t>
              </a:r>
              <a:endParaRPr lang="en-US" sz="4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2514600"/>
            <a:ext cx="8534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ট্রান্সজিস্টর সুইচ হিসেবে কাজ করে ব্যাখ্যা কর।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1000" y="914400"/>
            <a:ext cx="4606636" cy="707886"/>
            <a:chOff x="2860964" y="381000"/>
            <a:chExt cx="4606636" cy="707886"/>
          </a:xfrm>
        </p:grpSpPr>
        <p:sp>
          <p:nvSpPr>
            <p:cNvPr id="26" name="Rounded Rectangle 25"/>
            <p:cNvSpPr/>
            <p:nvPr/>
          </p:nvSpPr>
          <p:spPr>
            <a:xfrm>
              <a:off x="2860964" y="381000"/>
              <a:ext cx="4606636" cy="7078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60964" y="381000"/>
              <a:ext cx="402065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প্রশ্ন-১</a:t>
              </a:r>
              <a:r>
                <a:rPr lang="bn-BD" sz="28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ট্রান্সজিস্টর</a:t>
              </a:r>
              <a:r>
                <a:rPr lang="en-US" sz="2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bn-BD" sz="28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কি</a:t>
              </a:r>
              <a:r>
                <a:rPr lang="bn-BD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?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9256" y="1905000"/>
            <a:ext cx="5574402" cy="711515"/>
            <a:chOff x="2889993" y="4568371"/>
            <a:chExt cx="5574402" cy="711515"/>
          </a:xfrm>
        </p:grpSpPr>
        <p:sp>
          <p:nvSpPr>
            <p:cNvPr id="33" name="Rounded Rectangle 32"/>
            <p:cNvSpPr/>
            <p:nvPr/>
          </p:nvSpPr>
          <p:spPr>
            <a:xfrm>
              <a:off x="2889993" y="4568371"/>
              <a:ext cx="4606636" cy="7078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33714" y="4572000"/>
              <a:ext cx="5530681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2">
                      <a:lumMod val="1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প্রশ্ন-২</a:t>
              </a:r>
              <a:r>
                <a:rPr lang="bn-BD" sz="28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ট্রান্সজিস্টর</a:t>
              </a:r>
              <a:r>
                <a:rPr lang="en-US" sz="28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bn-BD" sz="28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কয় ধরণের</a:t>
              </a:r>
              <a:r>
                <a:rPr lang="bn-BD" sz="2800" b="1" dirty="0" smtClean="0">
                  <a:solidFill>
                    <a:schemeClr val="bg2">
                      <a:lumMod val="1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?</a:t>
              </a:r>
              <a:r>
                <a:rPr lang="bn-BD" sz="4000" b="1" dirty="0" smtClean="0">
                  <a:solidFill>
                    <a:schemeClr val="bg2">
                      <a:lumMod val="1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1000" y="2971800"/>
            <a:ext cx="7848600" cy="707886"/>
            <a:chOff x="685800" y="3657600"/>
            <a:chExt cx="7848600" cy="707886"/>
          </a:xfrm>
        </p:grpSpPr>
        <p:sp>
          <p:nvSpPr>
            <p:cNvPr id="39" name="Rounded Rectangle 38"/>
            <p:cNvSpPr/>
            <p:nvPr/>
          </p:nvSpPr>
          <p:spPr>
            <a:xfrm>
              <a:off x="685800" y="3657600"/>
              <a:ext cx="7848600" cy="7078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3657600"/>
              <a:ext cx="776366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প্রশ্ন-৩ </a:t>
              </a:r>
              <a:r>
                <a:rPr lang="bn-BD" sz="28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 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কিভাবে বায়াসিং করা হয়? </a:t>
              </a:r>
              <a:endParaRPr lang="en-US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9256" y="3962400"/>
            <a:ext cx="7683750" cy="748659"/>
            <a:chOff x="914400" y="4572000"/>
            <a:chExt cx="8029762" cy="748659"/>
          </a:xfrm>
        </p:grpSpPr>
        <p:sp>
          <p:nvSpPr>
            <p:cNvPr id="41" name="Rounded Rectangle 40"/>
            <p:cNvSpPr/>
            <p:nvPr/>
          </p:nvSpPr>
          <p:spPr>
            <a:xfrm>
              <a:off x="914400" y="4572000"/>
              <a:ext cx="8029762" cy="7486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400" y="4715496"/>
              <a:ext cx="7644013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প্রশ্ন-৪ 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 কি </a:t>
              </a:r>
              <a:r>
                <a:rPr lang="bn-BD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কি হিসেবে ব্যবহৃত হয়?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6728" y="5031657"/>
            <a:ext cx="7839804" cy="542145"/>
            <a:chOff x="3064914" y="5399316"/>
            <a:chExt cx="7010322" cy="542145"/>
          </a:xfrm>
        </p:grpSpPr>
        <p:sp>
          <p:nvSpPr>
            <p:cNvPr id="43" name="Rounded Rectangle 42"/>
            <p:cNvSpPr/>
            <p:nvPr/>
          </p:nvSpPr>
          <p:spPr>
            <a:xfrm>
              <a:off x="3064914" y="5399316"/>
              <a:ext cx="4097886" cy="54214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88563" y="5495314"/>
              <a:ext cx="6986673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Shonar Bangla" pitchFamily="34" charset="0"/>
                  <a:cs typeface="Shonar Bangla" pitchFamily="34" charset="0"/>
                </a:rPr>
                <a:t>প্রশ্ন-৫ </a:t>
              </a:r>
              <a:r>
                <a:rPr lang="en-US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 </a:t>
              </a:r>
              <a:r>
                <a:rPr lang="bn-BD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ব্যবহৃত হয় এমন একটি ডিভাইসের নাম </a:t>
              </a:r>
              <a:r>
                <a:rPr lang="bn-BD" sz="2000" b="1" dirty="0" smtClean="0">
                  <a:latin typeface="Shonar Bangla" pitchFamily="34" charset="0"/>
                  <a:cs typeface="Shonar Bangla" pitchFamily="34" charset="0"/>
                </a:rPr>
                <a:t>বল ?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060633" y="165431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43600" y="353616"/>
            <a:ext cx="2286000" cy="1984830"/>
            <a:chOff x="5626329" y="634989"/>
            <a:chExt cx="3276600" cy="1984830"/>
          </a:xfrm>
        </p:grpSpPr>
        <p:sp>
          <p:nvSpPr>
            <p:cNvPr id="48" name="Oval 47"/>
            <p:cNvSpPr/>
            <p:nvPr/>
          </p:nvSpPr>
          <p:spPr>
            <a:xfrm>
              <a:off x="5626329" y="634989"/>
              <a:ext cx="3276600" cy="198483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49370" y="1045188"/>
              <a:ext cx="230383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solidFill>
                    <a:schemeClr val="accent1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মূল্যায়ন</a:t>
              </a:r>
              <a:r>
                <a:rPr lang="bn-BD" sz="6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6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6727" y="5755557"/>
            <a:ext cx="6978316" cy="400110"/>
            <a:chOff x="2819319" y="5320659"/>
            <a:chExt cx="5540873" cy="400110"/>
          </a:xfrm>
        </p:grpSpPr>
        <p:sp>
          <p:nvSpPr>
            <p:cNvPr id="31" name="Rounded Rectangle 30"/>
            <p:cNvSpPr/>
            <p:nvPr/>
          </p:nvSpPr>
          <p:spPr>
            <a:xfrm>
              <a:off x="3064914" y="5399316"/>
              <a:ext cx="5295278" cy="32145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9319" y="5320659"/>
              <a:ext cx="5540873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000" b="1" dirty="0" smtClean="0">
                  <a:latin typeface="Shonar Bangla" pitchFamily="34" charset="0"/>
                  <a:cs typeface="Shonar Bangla" pitchFamily="34" charset="0"/>
                </a:rPr>
                <a:t>প্রশ্ন-৬ 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অ্যামপ্লিফায়ার কাকে বলে?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4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33600" y="152400"/>
            <a:ext cx="3657600" cy="990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581400" y="1447800"/>
            <a:ext cx="5257800" cy="32766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gv¯ÍvwdRyi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c`v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_©)</a:t>
            </a:r>
          </a:p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mvZÿxiv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4876800"/>
            <a:ext cx="8534400" cy="1524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  <a:hlinkClick r:id="rId5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  <a:hlinkClick r:id="rId5"/>
              </a:rPr>
              <a:t>Email-mostafiz.arik@gmail.com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01712-963604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7800"/>
            <a:ext cx="32004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79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224288"/>
            <a:ext cx="426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itchFamily="34" charset="0"/>
                <a:cs typeface="Shonar Bangla" pitchFamily="34" charset="0"/>
              </a:rPr>
              <a:t>  বাড়ীর কাজ </a:t>
            </a:r>
            <a:endParaRPr lang="en-US" sz="4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781300" y="1028531"/>
            <a:ext cx="4038599" cy="1269831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96287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ট্রান্সজিস্টর নামকণের সার্থকতা ব্যাখ্যা কর।</a:t>
            </a:r>
            <a:endParaRPr lang="en-U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63125" y="1168788"/>
            <a:ext cx="3309075" cy="1099066"/>
            <a:chOff x="3505200" y="2133600"/>
            <a:chExt cx="2308096" cy="1099066"/>
          </a:xfrm>
        </p:grpSpPr>
        <p:sp>
          <p:nvSpPr>
            <p:cNvPr id="5" name="Oval 4"/>
            <p:cNvSpPr/>
            <p:nvPr/>
          </p:nvSpPr>
          <p:spPr>
            <a:xfrm>
              <a:off x="3505200" y="2133600"/>
              <a:ext cx="2152233" cy="10990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98830" y="2318654"/>
              <a:ext cx="1714466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4400" dirty="0">
                  <a:latin typeface="Shonar Bangla" pitchFamily="34" charset="0"/>
                  <a:cs typeface="Shonar Bangla" pitchFamily="34" charset="0"/>
                </a:rPr>
                <a:t>ধন্যবাদ</a:t>
              </a:r>
              <a:endParaRPr lang="en-US" sz="4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4100" name="Picture 4" descr="C:\Users\Sreyoshi Bhowmick\Desktop\Always-Beauti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92" y="2438400"/>
            <a:ext cx="2940050" cy="33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1288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0600" y="473288"/>
            <a:ext cx="6324600" cy="1015663"/>
            <a:chOff x="2743200" y="473288"/>
            <a:chExt cx="3863500" cy="1015663"/>
          </a:xfrm>
        </p:grpSpPr>
        <p:sp>
          <p:nvSpPr>
            <p:cNvPr id="10" name="Rounded Rectangle 9"/>
            <p:cNvSpPr/>
            <p:nvPr/>
          </p:nvSpPr>
          <p:spPr>
            <a:xfrm>
              <a:off x="2971800" y="473288"/>
              <a:ext cx="3634900" cy="83959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43200" y="473288"/>
              <a:ext cx="38635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6000" b="1" cap="none" spc="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 পরিচয়</a:t>
              </a:r>
              <a:endParaRPr lang="en-US" sz="6000" b="1" cap="none" spc="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200" y="2055674"/>
            <a:ext cx="533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দ্বাদশ শ্রেণি </a:t>
            </a:r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পদার্থবিজ্ঞান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733800"/>
            <a:ext cx="830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bn-BD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sz="4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দশম</a:t>
            </a:r>
            <a:endParaRPr lang="en-US" sz="4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সেমিকন্ডাক্টর ও ইলেকট্রনিক্স </a:t>
            </a:r>
          </a:p>
        </p:txBody>
      </p:sp>
    </p:spTree>
    <p:extLst>
      <p:ext uri="{BB962C8B-B14F-4D97-AF65-F5344CB8AC3E}">
        <p14:creationId xmlns:p14="http://schemas.microsoft.com/office/powerpoint/2010/main" val="33329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355908" y="344269"/>
            <a:ext cx="716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চিত্র হতে কি ধারণা পাই ?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 descr="C:\Users\Sreyoshi Bhowmick\Desktop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7" y="1159783"/>
            <a:ext cx="2808403" cy="2254703"/>
          </a:xfrm>
          <a:prstGeom prst="rect">
            <a:avLst/>
          </a:prstGeom>
          <a:noFill/>
          <a:ln w="57150">
            <a:solidFill>
              <a:srgbClr val="0725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reyoshi Bhowmick\Desktop\PTAU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2722"/>
          <a:stretch/>
        </p:blipFill>
        <p:spPr bwMode="auto">
          <a:xfrm>
            <a:off x="2514600" y="1147591"/>
            <a:ext cx="3505200" cy="2254703"/>
          </a:xfrm>
          <a:prstGeom prst="rect">
            <a:avLst/>
          </a:prstGeom>
          <a:noFill/>
          <a:ln w="57150">
            <a:solidFill>
              <a:srgbClr val="0725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reyoshi Bhowmick\Desktop\1315127108_PG48_micro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121408" cy="225029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28600" y="5892225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</a:rPr>
              <a:t>audio Signal</a:t>
            </a:r>
            <a:endParaRPr lang="en-US" sz="3200" dirty="0">
              <a:solidFill>
                <a:srgbClr val="00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6606" y="4498133"/>
            <a:ext cx="1390794" cy="682023"/>
            <a:chOff x="1400945" y="3998549"/>
            <a:chExt cx="1390794" cy="682023"/>
          </a:xfrm>
        </p:grpSpPr>
        <p:grpSp>
          <p:nvGrpSpPr>
            <p:cNvPr id="72" name="Group 71"/>
            <p:cNvGrpSpPr/>
            <p:nvPr/>
          </p:nvGrpSpPr>
          <p:grpSpPr>
            <a:xfrm>
              <a:off x="1400945" y="3998549"/>
              <a:ext cx="1378601" cy="682023"/>
              <a:chOff x="1524000" y="4343400"/>
              <a:chExt cx="1828800" cy="914400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1524000" y="4343400"/>
                <a:ext cx="914400" cy="914400"/>
              </a:xfrm>
              <a:prstGeom prst="arc">
                <a:avLst>
                  <a:gd name="adj1" fmla="val 10135790"/>
                  <a:gd name="adj2" fmla="val 0"/>
                </a:avLst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/>
              <p:cNvSpPr/>
              <p:nvPr/>
            </p:nvSpPr>
            <p:spPr>
              <a:xfrm flipV="1">
                <a:off x="2438400" y="4343400"/>
                <a:ext cx="914400" cy="914400"/>
              </a:xfrm>
              <a:prstGeom prst="arc">
                <a:avLst>
                  <a:gd name="adj1" fmla="val 10135790"/>
                  <a:gd name="adj2" fmla="val 0"/>
                </a:avLst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413137" y="4351752"/>
              <a:ext cx="1378602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C:\Users\Sreyoshi Bhowmick\Desktop\8dc8d062055afa560657abd7d9adfa986e85de8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5750"/>
            <a:ext cx="2152650" cy="21526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6019800" y="60960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</a:rPr>
              <a:t>audio Signal</a:t>
            </a:r>
            <a:endParaRPr lang="en-US" sz="3200" dirty="0">
              <a:solidFill>
                <a:srgbClr val="00FF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457806" y="3836908"/>
            <a:ext cx="1390794" cy="1878092"/>
            <a:chOff x="1400945" y="3998549"/>
            <a:chExt cx="1390794" cy="682023"/>
          </a:xfrm>
        </p:grpSpPr>
        <p:grpSp>
          <p:nvGrpSpPr>
            <p:cNvPr id="85" name="Group 84"/>
            <p:cNvGrpSpPr/>
            <p:nvPr/>
          </p:nvGrpSpPr>
          <p:grpSpPr>
            <a:xfrm>
              <a:off x="1400945" y="3998549"/>
              <a:ext cx="1378601" cy="682023"/>
              <a:chOff x="1524000" y="4343400"/>
              <a:chExt cx="1828800" cy="914400"/>
            </a:xfrm>
          </p:grpSpPr>
          <p:sp>
            <p:nvSpPr>
              <p:cNvPr id="89" name="Arc 88"/>
              <p:cNvSpPr/>
              <p:nvPr/>
            </p:nvSpPr>
            <p:spPr>
              <a:xfrm>
                <a:off x="1524000" y="4343400"/>
                <a:ext cx="914400" cy="914400"/>
              </a:xfrm>
              <a:prstGeom prst="arc">
                <a:avLst>
                  <a:gd name="adj1" fmla="val 10135790"/>
                  <a:gd name="adj2" fmla="val 0"/>
                </a:avLst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 flipV="1">
                <a:off x="2438400" y="4343400"/>
                <a:ext cx="914400" cy="914400"/>
              </a:xfrm>
              <a:prstGeom prst="arc">
                <a:avLst>
                  <a:gd name="adj1" fmla="val 10135790"/>
                  <a:gd name="adj2" fmla="val 0"/>
                </a:avLst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1413137" y="4351752"/>
              <a:ext cx="1378602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9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5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3"/>
          <p:cNvSpPr/>
          <p:nvPr/>
        </p:nvSpPr>
        <p:spPr>
          <a:xfrm>
            <a:off x="609600" y="3810000"/>
            <a:ext cx="8229600" cy="1828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accent5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086" y="152400"/>
            <a:ext cx="7118714" cy="3014479"/>
            <a:chOff x="425086" y="481265"/>
            <a:chExt cx="4971808" cy="3014479"/>
          </a:xfrm>
        </p:grpSpPr>
        <p:sp>
          <p:nvSpPr>
            <p:cNvPr id="13" name="Cloud Callout 12"/>
            <p:cNvSpPr/>
            <p:nvPr/>
          </p:nvSpPr>
          <p:spPr>
            <a:xfrm>
              <a:off x="425086" y="481265"/>
              <a:ext cx="4971808" cy="3014479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48037" y="1302603"/>
              <a:ext cx="41359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 ঘোষণা </a:t>
              </a:r>
              <a:endPara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6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52601" y="228600"/>
            <a:ext cx="5257800" cy="1569660"/>
            <a:chOff x="317014" y="381000"/>
            <a:chExt cx="5257800" cy="1569660"/>
          </a:xfrm>
        </p:grpSpPr>
        <p:sp>
          <p:nvSpPr>
            <p:cNvPr id="10" name="Rounded Rectangle 9"/>
            <p:cNvSpPr/>
            <p:nvPr/>
          </p:nvSpPr>
          <p:spPr>
            <a:xfrm>
              <a:off x="1295400" y="381000"/>
              <a:ext cx="41148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7014" y="381000"/>
              <a:ext cx="5257800" cy="156966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9600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bn-BD" sz="6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শিখনফল</a:t>
              </a:r>
              <a:endParaRPr lang="en-US" sz="6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90600" y="3846575"/>
            <a:ext cx="6781800" cy="432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বায়াসিং </a:t>
            </a:r>
            <a:r>
              <a:rPr lang="bn-BD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করতে পারবে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5556" y="3127164"/>
            <a:ext cx="6836844" cy="571988"/>
            <a:chOff x="1981200" y="3417816"/>
            <a:chExt cx="7294418" cy="571988"/>
          </a:xfrm>
        </p:grpSpPr>
        <p:sp>
          <p:nvSpPr>
            <p:cNvPr id="15" name="Rounded Rectangle 14"/>
            <p:cNvSpPr/>
            <p:nvPr/>
          </p:nvSpPr>
          <p:spPr>
            <a:xfrm>
              <a:off x="1981200" y="3417816"/>
              <a:ext cx="7294418" cy="48158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82077" y="3466584"/>
              <a:ext cx="7118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বিভিন্ন প্রকার ট্রান্সজিস্টর চিনতে </a:t>
              </a:r>
              <a:r>
                <a:rPr lang="bn-BD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পারবে</a:t>
              </a:r>
              <a:endPara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000" y="2438400"/>
            <a:ext cx="675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কি </a:t>
            </a:r>
            <a:r>
              <a:rPr lang="bn-BD" sz="28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তা 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ব্যাখ্যা </a:t>
            </a:r>
            <a:r>
              <a:rPr lang="bn-BD" sz="28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করতে </a:t>
            </a:r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0" y="4495799"/>
            <a:ext cx="8839200" cy="533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ট্রান্সজিস্টরের </a:t>
            </a:r>
            <a:r>
              <a:rPr lang="bn-BD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ক্রিয়া(</a:t>
            </a:r>
            <a:r>
              <a:rPr lang="en-US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Action</a:t>
            </a:r>
            <a:r>
              <a:rPr lang="bn-BD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)ব্যাখ্যা করতে পারবে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0" y="5333999"/>
            <a:ext cx="8763000" cy="533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ট্রান্সজিস্টরের ব্যবহার </a:t>
            </a:r>
            <a:r>
              <a:rPr lang="bn-BD" sz="2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ব্যাখ্যা  করতে পারবে</a:t>
            </a:r>
            <a:endParaRPr lang="en-US" sz="2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6800" y="5489138"/>
            <a:ext cx="34336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FF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000" dirty="0">
              <a:solidFill>
                <a:srgbClr val="FFFF66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5760" y="2988658"/>
            <a:ext cx="2133600" cy="1143000"/>
            <a:chOff x="1066800" y="533400"/>
            <a:chExt cx="2133600" cy="1143000"/>
          </a:xfrm>
        </p:grpSpPr>
        <p:sp>
          <p:nvSpPr>
            <p:cNvPr id="14" name="Rectangle 13"/>
            <p:cNvSpPr/>
            <p:nvPr/>
          </p:nvSpPr>
          <p:spPr>
            <a:xfrm>
              <a:off x="1066800" y="533400"/>
              <a:ext cx="1066800" cy="114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533400"/>
              <a:ext cx="1066800" cy="11430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n</a:t>
              </a:r>
              <a:endParaRPr lang="en-US" sz="6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6257544" y="2988658"/>
            <a:ext cx="2133600" cy="1143000"/>
            <a:chOff x="1066800" y="533400"/>
            <a:chExt cx="2133600" cy="1143000"/>
          </a:xfrm>
        </p:grpSpPr>
        <p:sp>
          <p:nvSpPr>
            <p:cNvPr id="25" name="Rectangle 24"/>
            <p:cNvSpPr/>
            <p:nvPr/>
          </p:nvSpPr>
          <p:spPr>
            <a:xfrm rot="10800000">
              <a:off x="1066800" y="533400"/>
              <a:ext cx="1066800" cy="114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0800000">
              <a:off x="2133600" y="533400"/>
              <a:ext cx="1066800" cy="11430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n</a:t>
              </a:r>
              <a:endParaRPr lang="en-US" sz="6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236058"/>
            <a:ext cx="899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দুটি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p-n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জাংশনের কমন প্রান্ত যুক্ত করে এটি তৈরি করা হয়।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3364" y="5029199"/>
            <a:ext cx="2133600" cy="1143000"/>
            <a:chOff x="1066800" y="533400"/>
            <a:chExt cx="2133600" cy="1143000"/>
          </a:xfrm>
        </p:grpSpPr>
        <p:sp>
          <p:nvSpPr>
            <p:cNvPr id="31" name="Rectangle 30"/>
            <p:cNvSpPr/>
            <p:nvPr/>
          </p:nvSpPr>
          <p:spPr>
            <a:xfrm>
              <a:off x="1066800" y="533400"/>
              <a:ext cx="1066800" cy="11430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n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3600" y="533400"/>
              <a:ext cx="1066800" cy="11430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6235148" y="5029199"/>
            <a:ext cx="2133600" cy="1143000"/>
            <a:chOff x="1066800" y="533400"/>
            <a:chExt cx="2133600" cy="1143000"/>
          </a:xfrm>
        </p:grpSpPr>
        <p:sp>
          <p:nvSpPr>
            <p:cNvPr id="34" name="Rectangle 33"/>
            <p:cNvSpPr/>
            <p:nvPr/>
          </p:nvSpPr>
          <p:spPr>
            <a:xfrm rot="10800000">
              <a:off x="1066800" y="533400"/>
              <a:ext cx="1066800" cy="11430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n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2133600" y="533400"/>
              <a:ext cx="1066800" cy="11430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p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2001106"/>
            <a:ext cx="8991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দুটি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p-n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জাংশনের কমন প্রান্ত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n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যুক্ত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করা হলে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p-n-p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পাওয়া যায়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4284058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দুটি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p-n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জাংশনের কমন প্রান্ত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p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যুক্ত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করা হলে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n-p-n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পাওয়া যায়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304800"/>
            <a:ext cx="56255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ট্রান্সজিস্টর যেভাবে তৈরি হয়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" y="228600"/>
            <a:ext cx="9143999" cy="990600"/>
            <a:chOff x="-76198" y="304800"/>
            <a:chExt cx="9143999" cy="990600"/>
          </a:xfrm>
        </p:grpSpPr>
        <p:sp>
          <p:nvSpPr>
            <p:cNvPr id="39" name="Rounded Rectangle 38"/>
            <p:cNvSpPr/>
            <p:nvPr/>
          </p:nvSpPr>
          <p:spPr>
            <a:xfrm>
              <a:off x="-76197" y="304800"/>
              <a:ext cx="9143998" cy="990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6198" y="381000"/>
              <a:ext cx="906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ট্রান্সজিস্টরে</a:t>
              </a:r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সংজ্ঞাঃ দুটি </a:t>
              </a:r>
              <a:r>
                <a:rPr lang="en-US" sz="2400" b="1" dirty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p-n</a:t>
              </a:r>
              <a:r>
                <a:rPr lang="bn-BD" sz="2400" b="1" dirty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জাংশনের কমন প্রান্ত </a:t>
              </a:r>
              <a:r>
                <a:rPr lang="bn-BD" sz="24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যুক্ত করে </a:t>
              </a:r>
            </a:p>
            <a:p>
              <a:r>
                <a:rPr lang="bn-BD" sz="24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যে ডিভাইস তৈরি করা হয় তাকে ট্রান্সজিস্টর বলে।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1447800"/>
            <a:ext cx="3042739" cy="533400"/>
            <a:chOff x="2368223" y="1943100"/>
            <a:chExt cx="3042739" cy="533400"/>
          </a:xfrm>
        </p:grpSpPr>
        <p:sp>
          <p:nvSpPr>
            <p:cNvPr id="8" name="Rectangle 7"/>
            <p:cNvSpPr/>
            <p:nvPr/>
          </p:nvSpPr>
          <p:spPr>
            <a:xfrm>
              <a:off x="2368223" y="1943100"/>
              <a:ext cx="1143762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7250C"/>
                  </a:solidFill>
                </a:rPr>
                <a:t>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200" y="1943100"/>
              <a:ext cx="1143762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7250C"/>
                  </a:solidFill>
                </a:rPr>
                <a:t>n</a:t>
              </a:r>
              <a:endParaRPr lang="en-US" sz="2800" b="1" dirty="0">
                <a:solidFill>
                  <a:srgbClr val="07250C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200" y="1943100"/>
              <a:ext cx="762000" cy="5334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7250C"/>
                  </a:solidFill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9661" y="1447800"/>
            <a:ext cx="3042739" cy="533400"/>
            <a:chOff x="2368223" y="1943100"/>
            <a:chExt cx="3042739" cy="533400"/>
          </a:xfrm>
        </p:grpSpPr>
        <p:sp>
          <p:nvSpPr>
            <p:cNvPr id="13" name="Rectangle 12"/>
            <p:cNvSpPr/>
            <p:nvPr/>
          </p:nvSpPr>
          <p:spPr>
            <a:xfrm>
              <a:off x="2368223" y="1943100"/>
              <a:ext cx="1143762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7250C"/>
                  </a:solidFill>
                </a:rPr>
                <a:t>p</a:t>
              </a:r>
              <a:endParaRPr lang="en-US" sz="2800" b="1" dirty="0">
                <a:solidFill>
                  <a:srgbClr val="07250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7200" y="1943100"/>
              <a:ext cx="1143762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7250C"/>
                  </a:solidFill>
                </a:rPr>
                <a:t>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5200" y="1943100"/>
              <a:ext cx="7620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7250C"/>
                  </a:solidFill>
                </a:rPr>
                <a:t>n</a:t>
              </a:r>
              <a:endParaRPr lang="en-US" sz="2800" b="1" dirty="0">
                <a:solidFill>
                  <a:srgbClr val="07250C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6000" y="1981200"/>
            <a:ext cx="3054532" cy="762000"/>
            <a:chOff x="1016000" y="2743200"/>
            <a:chExt cx="3054532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1016000" y="31242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Emitter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77995" y="313586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6738" y="3124200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Collector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91542" y="2743200"/>
              <a:ext cx="1946693" cy="419100"/>
              <a:chOff x="1491542" y="2743200"/>
              <a:chExt cx="1946693" cy="4191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491542" y="2781300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438400" y="2743200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438235" y="2754868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4716633" y="1992868"/>
            <a:ext cx="3054532" cy="762000"/>
            <a:chOff x="1016000" y="2743200"/>
            <a:chExt cx="3054532" cy="762000"/>
          </a:xfrm>
        </p:grpSpPr>
        <p:sp>
          <p:nvSpPr>
            <p:cNvPr id="27" name="TextBox 26"/>
            <p:cNvSpPr txBox="1"/>
            <p:nvPr/>
          </p:nvSpPr>
          <p:spPr>
            <a:xfrm>
              <a:off x="1016000" y="31242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Emitter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7995" y="313586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6738" y="3124200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Collector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91542" y="2743200"/>
              <a:ext cx="1946693" cy="392668"/>
              <a:chOff x="1491542" y="2743200"/>
              <a:chExt cx="1946693" cy="39266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1491542" y="2743200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438400" y="2743200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438235" y="2754868"/>
                <a:ext cx="0" cy="381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431799" y="2841248"/>
            <a:ext cx="6426201" cy="587752"/>
            <a:chOff x="355599" y="2754868"/>
            <a:chExt cx="3149601" cy="587752"/>
          </a:xfrm>
        </p:grpSpPr>
        <p:sp>
          <p:nvSpPr>
            <p:cNvPr id="41" name="Rounded Rectangle 40"/>
            <p:cNvSpPr/>
            <p:nvPr/>
          </p:nvSpPr>
          <p:spPr>
            <a:xfrm>
              <a:off x="355599" y="2754868"/>
              <a:ext cx="3108036" cy="5547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1001" y="2819400"/>
              <a:ext cx="31241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ট্রান্সজিস্টরে তিনটি অংশ -</a:t>
              </a:r>
              <a:r>
                <a:rPr lang="en-US" sz="2800" b="1" dirty="0" smtClean="0">
                  <a:solidFill>
                    <a:schemeClr val="bg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  </a:t>
              </a:r>
              <a:r>
                <a:rPr lang="en-US" sz="2800" dirty="0" smtClean="0">
                  <a:solidFill>
                    <a:schemeClr val="bg2">
                      <a:lumMod val="75000"/>
                    </a:schemeClr>
                  </a:solidFill>
                </a:rPr>
                <a:t>  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9399" y="4406205"/>
            <a:ext cx="8559801" cy="1384995"/>
            <a:chOff x="279399" y="4406205"/>
            <a:chExt cx="8559801" cy="1384995"/>
          </a:xfrm>
        </p:grpSpPr>
        <p:sp>
          <p:nvSpPr>
            <p:cNvPr id="45" name="Rounded Rectangle 44"/>
            <p:cNvSpPr/>
            <p:nvPr/>
          </p:nvSpPr>
          <p:spPr>
            <a:xfrm>
              <a:off x="304800" y="4419600"/>
              <a:ext cx="8458200" cy="1371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9399" y="4406205"/>
              <a:ext cx="855980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</a:rPr>
                <a:t>.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</a:rPr>
                <a:t>Base</a:t>
              </a:r>
              <a:r>
                <a:rPr lang="bn-BD" sz="2000" dirty="0" smtClean="0">
                  <a:solidFill>
                    <a:schemeClr val="bg1"/>
                  </a:solidFill>
                </a:rPr>
                <a:t>-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ট্রান্সজিস্টরে 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মধ্যবর্তি অংশ হলো বেস।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E-B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ফরওয়ার্ড 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বায়াসে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থাকার ফলে  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Law resistance path 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সৃষ্টি হয়।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SabrenaTonnyMJ" pitchFamily="2" charset="0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B-C</a:t>
              </a:r>
              <a:r>
                <a:rPr lang="bn-BD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রিভার্স 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বায়াসে</a:t>
              </a:r>
              <a:r>
                <a:rPr lang="en-US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থাকার ফলে </a:t>
              </a:r>
              <a:r>
                <a:rPr lang="en-US" sz="20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High resistance </a:t>
              </a:r>
              <a:r>
                <a:rPr lang="en-US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path </a:t>
              </a:r>
              <a:r>
                <a:rPr lang="bn-BD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সৃষ্টি হয়।</a:t>
              </a:r>
              <a:r>
                <a:rPr lang="en-US" sz="20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9400" y="5991880"/>
            <a:ext cx="8636002" cy="523220"/>
            <a:chOff x="279400" y="5953780"/>
            <a:chExt cx="8636002" cy="523220"/>
          </a:xfrm>
        </p:grpSpPr>
        <p:sp>
          <p:nvSpPr>
            <p:cNvPr id="47" name="Rounded Rectangle 46"/>
            <p:cNvSpPr/>
            <p:nvPr/>
          </p:nvSpPr>
          <p:spPr>
            <a:xfrm>
              <a:off x="304799" y="5953780"/>
              <a:ext cx="8458201" cy="5232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9400" y="5953780"/>
              <a:ext cx="86360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3.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</a:rPr>
                <a:t>Collector</a:t>
              </a:r>
              <a:r>
                <a:rPr lang="bn-BD" sz="2400" dirty="0" smtClean="0">
                  <a:solidFill>
                    <a:schemeClr val="bg1"/>
                  </a:solidFill>
                  <a:latin typeface="SabrenaTonnyMJ" pitchFamily="2" charset="0"/>
                </a:rPr>
                <a:t>-</a:t>
              </a:r>
              <a:r>
                <a:rPr lang="en-US" sz="2400" dirty="0">
                  <a:solidFill>
                    <a:schemeClr val="bg1"/>
                  </a:solidFill>
                  <a:latin typeface="SabrenaTonnyMJ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ইমিটারের  অপর প্রান্ত যা আধান সংগ্রহ করে।</a:t>
              </a:r>
              <a:endParaRPr lang="en-US" sz="2400" dirty="0">
                <a:solidFill>
                  <a:schemeClr val="bg1"/>
                </a:solidFill>
                <a:latin typeface="SabrenaTonnyMJ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4800" y="3403937"/>
            <a:ext cx="8458200" cy="901005"/>
            <a:chOff x="228600" y="3429000"/>
            <a:chExt cx="8458200" cy="901005"/>
          </a:xfrm>
        </p:grpSpPr>
        <p:sp>
          <p:nvSpPr>
            <p:cNvPr id="43" name="Rounded Rectangle 42"/>
            <p:cNvSpPr/>
            <p:nvPr/>
          </p:nvSpPr>
          <p:spPr>
            <a:xfrm>
              <a:off x="279400" y="3505200"/>
              <a:ext cx="8407400" cy="8248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600" y="3429000"/>
              <a:ext cx="838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1.</a:t>
              </a:r>
              <a:r>
                <a:rPr lang="en-US" sz="2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Emitter –</a:t>
              </a:r>
              <a:r>
                <a:rPr lang="bn-BD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ট্রান্সজিস্টরে একটি প্রান্তের অংশ যা ইলেকট্রণ অথবা হোল সরবরাহ করে।</a:t>
              </a:r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একে বেসের সাথে </a:t>
              </a:r>
              <a:r>
                <a:rPr lang="bn-BD" sz="2000" b="1" dirty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ফরওয়ার্ড </a:t>
              </a:r>
              <a:r>
                <a:rPr lang="bn-BD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বায়াসে রাখতে হয়।</a:t>
              </a:r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0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709" y="152400"/>
            <a:ext cx="6046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b="1" dirty="0" smtClean="0">
                <a:solidFill>
                  <a:srgbClr val="00FF00"/>
                </a:solidFill>
                <a:latin typeface="Shonar Bangla" pitchFamily="34" charset="0"/>
                <a:cs typeface="Shonar Bangla" pitchFamily="34" charset="0"/>
              </a:rPr>
              <a:t>ট্রান্সজিস্টরের  প্রতীক</a:t>
            </a:r>
            <a:endParaRPr lang="en-US" sz="4000" dirty="0"/>
          </a:p>
        </p:txBody>
      </p:sp>
      <p:grpSp>
        <p:nvGrpSpPr>
          <p:cNvPr id="3077" name="Group 3076"/>
          <p:cNvGrpSpPr/>
          <p:nvPr/>
        </p:nvGrpSpPr>
        <p:grpSpPr>
          <a:xfrm>
            <a:off x="957724" y="3162300"/>
            <a:ext cx="1716024" cy="2209800"/>
            <a:chOff x="507492" y="1562100"/>
            <a:chExt cx="3064773" cy="3657600"/>
          </a:xfrm>
        </p:grpSpPr>
        <p:grpSp>
          <p:nvGrpSpPr>
            <p:cNvPr id="18" name="Group 17"/>
            <p:cNvGrpSpPr/>
            <p:nvPr/>
          </p:nvGrpSpPr>
          <p:grpSpPr>
            <a:xfrm>
              <a:off x="507492" y="1562100"/>
              <a:ext cx="2971800" cy="3657600"/>
              <a:chOff x="533400" y="1066800"/>
              <a:chExt cx="2971800" cy="365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905000" y="1981200"/>
                <a:ext cx="1600200" cy="1600200"/>
                <a:chOff x="1905000" y="1981200"/>
                <a:chExt cx="1600200" cy="160020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1905000" y="1981200"/>
                  <a:ext cx="1600200" cy="1600200"/>
                </a:xfrm>
                <a:prstGeom prst="ellipse">
                  <a:avLst/>
                </a:prstGeom>
                <a:noFill/>
                <a:ln w="57150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2249424" y="2325624"/>
                  <a:ext cx="0" cy="9906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2249424" y="2057400"/>
                  <a:ext cx="798576" cy="5334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249424" y="2971800"/>
                  <a:ext cx="798576" cy="533400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2781300"/>
                <a:ext cx="1716024" cy="39624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048000" y="1066800"/>
                <a:ext cx="0" cy="9906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048000" y="3505200"/>
                <a:ext cx="0" cy="12192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6" name="TextBox 3075"/>
            <p:cNvSpPr txBox="1"/>
            <p:nvPr/>
          </p:nvSpPr>
          <p:spPr>
            <a:xfrm>
              <a:off x="3111883" y="4394954"/>
              <a:ext cx="460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5122" y="3457581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79093" y="1618488"/>
              <a:ext cx="1144105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C</a:t>
              </a:r>
              <a:endParaRPr lang="en-US" sz="4000" b="1" dirty="0"/>
            </a:p>
          </p:txBody>
        </p:sp>
      </p:grpSp>
      <p:grpSp>
        <p:nvGrpSpPr>
          <p:cNvPr id="3078" name="Group 3077"/>
          <p:cNvGrpSpPr/>
          <p:nvPr/>
        </p:nvGrpSpPr>
        <p:grpSpPr>
          <a:xfrm>
            <a:off x="4762500" y="3200400"/>
            <a:ext cx="1714500" cy="2470824"/>
            <a:chOff x="4762500" y="1534222"/>
            <a:chExt cx="2971800" cy="4017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762500" y="3352800"/>
              <a:ext cx="1716024" cy="39624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277100" y="1638300"/>
              <a:ext cx="0" cy="9906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77100" y="4076700"/>
              <a:ext cx="0" cy="12192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5" name="Group 3074"/>
            <p:cNvGrpSpPr/>
            <p:nvPr/>
          </p:nvGrpSpPr>
          <p:grpSpPr>
            <a:xfrm>
              <a:off x="6134100" y="2552700"/>
              <a:ext cx="1600200" cy="1600200"/>
              <a:chOff x="6134100" y="2552700"/>
              <a:chExt cx="1600200" cy="16002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134100" y="2552700"/>
                <a:ext cx="1600200" cy="1600200"/>
              </a:xfrm>
              <a:prstGeom prst="ellipse">
                <a:avLst/>
              </a:prstGeom>
              <a:noFill/>
              <a:ln w="571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478524" y="2897124"/>
                <a:ext cx="0" cy="9906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6478524" y="2628900"/>
                <a:ext cx="798576" cy="5334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78524" y="3581400"/>
                <a:ext cx="798576" cy="4953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3" name="Straight Arrow Connector 3072"/>
              <p:cNvCxnSpPr/>
              <p:nvPr/>
            </p:nvCxnSpPr>
            <p:spPr>
              <a:xfrm flipH="1" flipV="1">
                <a:off x="6877812" y="3811524"/>
                <a:ext cx="284988" cy="188976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6149340" y="1534222"/>
              <a:ext cx="585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C</a:t>
              </a:r>
              <a:endParaRPr lang="en-US" sz="4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79100" y="3687068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8526" y="4400788"/>
              <a:ext cx="684275" cy="115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0137" y="5469681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-p-n Transistor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4762500" y="5562600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p-n-p Transistor</a:t>
            </a:r>
            <a:endParaRPr lang="en-US" sz="3200" dirty="0"/>
          </a:p>
        </p:txBody>
      </p:sp>
      <p:pic>
        <p:nvPicPr>
          <p:cNvPr id="3080" name="Picture 3" descr="Untitled%20art%2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5" b="9655"/>
          <a:stretch/>
        </p:blipFill>
        <p:spPr bwMode="auto">
          <a:xfrm>
            <a:off x="4720236" y="1113919"/>
            <a:ext cx="3052164" cy="20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Untitled%20art%2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8" b="12322"/>
          <a:stretch/>
        </p:blipFill>
        <p:spPr bwMode="auto">
          <a:xfrm>
            <a:off x="763047" y="1167386"/>
            <a:ext cx="2970753" cy="18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2907</TotalTime>
  <Words>768</Words>
  <Application>Microsoft Office PowerPoint</Application>
  <PresentationFormat>On-screen Show (4:3)</PresentationFormat>
  <Paragraphs>149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Sreyoshi Bhowmick</dc:creator>
  <cp:lastModifiedBy>ismail - [2010]</cp:lastModifiedBy>
  <cp:revision>660</cp:revision>
  <dcterms:created xsi:type="dcterms:W3CDTF">2015-01-05T03:52:08Z</dcterms:created>
  <dcterms:modified xsi:type="dcterms:W3CDTF">2020-06-08T06:25:14Z</dcterms:modified>
</cp:coreProperties>
</file>