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8" r:id="rId2"/>
    <p:sldId id="260" r:id="rId3"/>
    <p:sldId id="261" r:id="rId4"/>
    <p:sldId id="264" r:id="rId5"/>
    <p:sldId id="269" r:id="rId6"/>
    <p:sldId id="270" r:id="rId7"/>
    <p:sldId id="271" r:id="rId8"/>
    <p:sldId id="272" r:id="rId9"/>
    <p:sldId id="273" r:id="rId10"/>
    <p:sldId id="286" r:id="rId11"/>
    <p:sldId id="287" r:id="rId12"/>
    <p:sldId id="288" r:id="rId13"/>
    <p:sldId id="289" r:id="rId14"/>
    <p:sldId id="290" r:id="rId15"/>
    <p:sldId id="297" r:id="rId16"/>
    <p:sldId id="298" r:id="rId17"/>
    <p:sldId id="305" r:id="rId18"/>
    <p:sldId id="306" r:id="rId19"/>
    <p:sldId id="307" r:id="rId20"/>
    <p:sldId id="308" r:id="rId21"/>
    <p:sldId id="309" r:id="rId22"/>
    <p:sldId id="31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06T14:07:50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67,'-33'-33,"8"7,17 19,-25 7,0 0,6 0,21 0,-11 0,67 33,-50-33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76794-F527-EC4D-86DD-A938A275CE6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7B243-B3C6-4948-A3F0-E72A5EF1A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8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7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668000" y="3602039"/>
            <a:ext cx="61384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52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mlh1978@gmail.com" TargetMode="External" /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8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customXml" Target="../ink/ink1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sung\Desktop\Icon\pic of pran\l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2838" y="-21398"/>
            <a:ext cx="12781935" cy="68774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90800" y="3048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1022350"/>
            <a:ext cx="8229600" cy="2209800"/>
          </a:xfrm>
        </p:spPr>
        <p:txBody>
          <a:bodyPr>
            <a:noAutofit/>
          </a:bodyPr>
          <a:lstStyle/>
          <a:p>
            <a:r>
              <a:rPr lang="bn-BD" sz="19900" dirty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9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61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82562"/>
            <a:ext cx="8001000" cy="1417638"/>
          </a:xfr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১। বাস টপোলজি (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Bus Topology)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51123"/>
            <a:ext cx="1261110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সুবিধাঃ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১। এ টপোলজি  তৈরি করা সহজ।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এতে  তুলনামূলক খরচ কম।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৩। কোনো একটি কম্পিউটার নেটওয়ার্ক  থেকে আলাদা হয়ে গেলেও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নেটওয়ার্ক অব্যহত থাকে।</a:t>
            </a:r>
          </a:p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অসুবিধাঃ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১।নেটওয়ার্কিং –এ  কম্পিউটারের সংখ্যা বৃদ্ধির সাথে সাথে ডাটা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জ্যামের পরিমান বৃদ্ধি পায়।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 এ টপোলজিতে কোনো সমস্যা দেখা দিলে তা সমাধান করা জটিল।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3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90800" y="2971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6248400" y="1295401"/>
            <a:ext cx="3657600" cy="3338933"/>
            <a:chOff x="4800600" y="1809750"/>
            <a:chExt cx="4048417" cy="3695700"/>
          </a:xfrm>
        </p:grpSpPr>
        <p:pic>
          <p:nvPicPr>
            <p:cNvPr id="54" name="Picture 53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0" y="34290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5" name="Picture 54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0" y="180975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6" name="Picture 5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33528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7" name="Picture 5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1708" y="4800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63" name="Oval 62"/>
          <p:cNvSpPr/>
          <p:nvPr/>
        </p:nvSpPr>
        <p:spPr>
          <a:xfrm>
            <a:off x="2667000" y="17526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5" name="Group 64"/>
          <p:cNvGrpSpPr/>
          <p:nvPr/>
        </p:nvGrpSpPr>
        <p:grpSpPr>
          <a:xfrm>
            <a:off x="2133600" y="1295401"/>
            <a:ext cx="3657600" cy="3338933"/>
            <a:chOff x="4800600" y="1809750"/>
            <a:chExt cx="4048417" cy="3695700"/>
          </a:xfrm>
        </p:grpSpPr>
        <p:pic>
          <p:nvPicPr>
            <p:cNvPr id="66" name="Picture 6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0" y="34290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7" name="Picture 6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0" y="180975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8" name="Picture 67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33528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9" name="Picture 68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1708" y="4800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70" name="Oval 69"/>
          <p:cNvSpPr/>
          <p:nvPr/>
        </p:nvSpPr>
        <p:spPr>
          <a:xfrm>
            <a:off x="6629400" y="1676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Oval 14"/>
          <p:cNvSpPr/>
          <p:nvPr/>
        </p:nvSpPr>
        <p:spPr>
          <a:xfrm>
            <a:off x="8001000" y="1524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Oval 15"/>
          <p:cNvSpPr/>
          <p:nvPr/>
        </p:nvSpPr>
        <p:spPr>
          <a:xfrm>
            <a:off x="3733800" y="1524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981200" y="5334000"/>
            <a:ext cx="8229600" cy="1143000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 রিং টপোলজি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( Ring Topology)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1667 C 0.0941 0.01667 0.1625 0.10555 0.1625 0.21667 C 0.1625 0.32662 0.0941 0.41667 0.0125 0.41667 C -0.07083 0.41667 -0.1375 0.32662 -0.1375 0.21667 C -0.1375 0.10555 -0.07083 0.01667 0.0125 0.01667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13 0.00625 C 0.04375 0.01898 0.06336 0.03194 0.07569 0.04491 C 0.08802 0.05787 0.09149 0.06944 0.09826 0.0838 C 0.10503 0.09815 0.11198 0.12037 0.11597 0.13102 C 0.11996 0.14167 0.12083 0.13958 0.12239 0.14815 C 0.12396 0.15671 0.12517 0.16805 0.12569 0.18264 C 0.12621 0.19722 0.12708 0.2213 0.12569 0.23634 C 0.1243 0.25139 0.12083 0.26111 0.11753 0.27292 C 0.11423 0.28472 0.11111 0.2956 0.10625 0.30741 C 0.10139 0.31921 0.09253 0.33542 0.08854 0.34398 C 0.08455 0.35255 0.08715 0.3544 0.08211 0.35903 C 0.07708 0.36366 0.06649 0.36597 0.05798 0.37176 C 0.04948 0.37755 0.04027 0.38866 0.03055 0.39329 C 0.02083 0.39792 0.0092 0.39792 -0.00018 0.39977 C -0.00955 0.40162 -0.01667 0.4037 -0.02587 0.40417 C -0.03507 0.40463 -0.04427 0.40602 -0.05504 0.40208 C -0.0658 0.39815 -0.0816 0.38588 -0.09045 0.38055 C -0.09931 0.37523 -0.10191 0.3743 -0.10816 0.36967 C -0.11441 0.36505 -0.12309 0.36042 -0.12761 0.35255 C -0.13212 0.34467 -0.13368 0.32986 -0.13559 0.32245 C -0.1375 0.31505 -0.1349 0.3118 -0.13889 0.30741 C -0.14289 0.30301 -0.15591 0.30255 -0.1599 0.29653 C -0.16389 0.29051 -0.16233 0.28009 -0.16302 0.27083 C -0.16372 0.26157 -0.16354 0.2493 -0.16459 0.24074 C -0.16563 0.23217 -0.16858 0.22708 -0.16945 0.21921 C -0.17032 0.21134 -0.16945 0.19907 -0.16945 0.19329 " pathEditMode="relative" ptsTypes="aaaaaaaaaaaaaaaaaaaaaaaa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64842"/>
            <a:ext cx="9948862" cy="1799689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 রিং টপোলজি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( Ring Topology)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68843"/>
            <a:ext cx="11822905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সুবিধাঃ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১। এজাতীয় টপোলজিতে কোনো সার্ভার থাকে না। তাই সব কম্পিউটারই স্বয়ংসম্পর্ণ 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এটির গঠন তুলনামূলকভাবে সহজ।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৩। এতে খরচ কম পড়ে।</a:t>
            </a:r>
          </a:p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অসুবিধাঃ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একটি কম্পিউটার বিকল হয়ে গেলে সম্পর্ণ নেটওয়ার্ক অচল হয়ে য়ায়।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টপোলজিতে কোনো সমস্যা দেখা তা সারানো ও নতুন কম্পিউটার যুক্ত করা ঝামেলাপূর্ণ।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5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6019802" y="1295400"/>
            <a:ext cx="4048585" cy="3279106"/>
            <a:chOff x="4500524" y="1761748"/>
            <a:chExt cx="3965902" cy="2832241"/>
          </a:xfrm>
        </p:grpSpPr>
        <p:grpSp>
          <p:nvGrpSpPr>
            <p:cNvPr id="58" name="Group 18"/>
            <p:cNvGrpSpPr/>
            <p:nvPr/>
          </p:nvGrpSpPr>
          <p:grpSpPr>
            <a:xfrm>
              <a:off x="5107455" y="2113782"/>
              <a:ext cx="2770713" cy="2148964"/>
              <a:chOff x="5107455" y="2113782"/>
              <a:chExt cx="2770713" cy="2148964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6000171" y="2632176"/>
                <a:ext cx="1051978" cy="1519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endCxn id="63" idx="3"/>
              </p:cNvCxnSpPr>
              <p:nvPr/>
            </p:nvCxnSpPr>
            <p:spPr>
              <a:xfrm rot="10800000" flipV="1">
                <a:off x="5107455" y="3604588"/>
                <a:ext cx="1035231" cy="560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889126" y="3670404"/>
                <a:ext cx="970369" cy="5923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5257800" y="2667000"/>
                <a:ext cx="990600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6963768" y="2683168"/>
                <a:ext cx="914400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17"/>
            <p:cNvGrpSpPr/>
            <p:nvPr/>
          </p:nvGrpSpPr>
          <p:grpSpPr>
            <a:xfrm>
              <a:off x="4500524" y="1761748"/>
              <a:ext cx="3965902" cy="2832241"/>
              <a:chOff x="4500524" y="1761748"/>
              <a:chExt cx="3965902" cy="2832241"/>
            </a:xfrm>
          </p:grpSpPr>
          <p:grpSp>
            <p:nvGrpSpPr>
              <p:cNvPr id="60" name="Group 44"/>
              <p:cNvGrpSpPr/>
              <p:nvPr/>
            </p:nvGrpSpPr>
            <p:grpSpPr>
              <a:xfrm>
                <a:off x="4500524" y="1761748"/>
                <a:ext cx="3965902" cy="2832241"/>
                <a:chOff x="4500524" y="1761748"/>
                <a:chExt cx="3965902" cy="2832241"/>
              </a:xfrm>
            </p:grpSpPr>
            <p:pic>
              <p:nvPicPr>
                <p:cNvPr id="62" name="Picture 61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188724" y="17617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3" name="Picture 62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500524" y="3933667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4" name="Picture 63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859494" y="2485721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5" name="Picture 64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727068" y="2286000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6" name="Picture 65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859494" y="4131115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61" name="Picture 60" descr="3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51414" y="3131125"/>
                <a:ext cx="799323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grpSp>
        <p:nvGrpSpPr>
          <p:cNvPr id="72" name="Group 71"/>
          <p:cNvGrpSpPr/>
          <p:nvPr/>
        </p:nvGrpSpPr>
        <p:grpSpPr>
          <a:xfrm>
            <a:off x="1676400" y="1447800"/>
            <a:ext cx="3959732" cy="3033178"/>
            <a:chOff x="4727068" y="1761748"/>
            <a:chExt cx="3959732" cy="3033178"/>
          </a:xfrm>
        </p:grpSpPr>
        <p:grpSp>
          <p:nvGrpSpPr>
            <p:cNvPr id="73" name="Group 18"/>
            <p:cNvGrpSpPr/>
            <p:nvPr/>
          </p:nvGrpSpPr>
          <p:grpSpPr>
            <a:xfrm>
              <a:off x="5257800" y="2523749"/>
              <a:ext cx="2822068" cy="2271177"/>
              <a:chOff x="5257800" y="2523749"/>
              <a:chExt cx="2822068" cy="2271177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5961274" y="4261342"/>
                <a:ext cx="1051978" cy="1519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endCxn id="78" idx="3"/>
              </p:cNvCxnSpPr>
              <p:nvPr/>
            </p:nvCxnSpPr>
            <p:spPr>
              <a:xfrm rot="10800000" flipV="1">
                <a:off x="5410200" y="3657599"/>
                <a:ext cx="838200" cy="54538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endCxn id="81" idx="1"/>
              </p:cNvCxnSpPr>
              <p:nvPr/>
            </p:nvCxnSpPr>
            <p:spPr>
              <a:xfrm>
                <a:off x="6936868" y="3590548"/>
                <a:ext cx="1143000" cy="6124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5257800" y="2667000"/>
                <a:ext cx="990600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6936868" y="2523749"/>
                <a:ext cx="1143000" cy="60959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17"/>
            <p:cNvGrpSpPr/>
            <p:nvPr/>
          </p:nvGrpSpPr>
          <p:grpSpPr>
            <a:xfrm>
              <a:off x="4727068" y="1761748"/>
              <a:ext cx="3959732" cy="2672674"/>
              <a:chOff x="4727068" y="1761748"/>
              <a:chExt cx="3959732" cy="2672674"/>
            </a:xfrm>
          </p:grpSpPr>
          <p:grpSp>
            <p:nvGrpSpPr>
              <p:cNvPr id="75" name="Group 44"/>
              <p:cNvGrpSpPr/>
              <p:nvPr/>
            </p:nvGrpSpPr>
            <p:grpSpPr>
              <a:xfrm>
                <a:off x="4727068" y="1761748"/>
                <a:ext cx="3959732" cy="2672674"/>
                <a:chOff x="4727068" y="1761748"/>
                <a:chExt cx="3959732" cy="2672674"/>
              </a:xfrm>
            </p:grpSpPr>
            <p:pic>
              <p:nvPicPr>
                <p:cNvPr id="77" name="Picture 76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251068" y="17617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78" name="Picture 77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803268" y="39715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79" name="Picture 78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003668" y="22189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80" name="Picture 79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727068" y="2286000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81" name="Picture 80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079868" y="39715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76" name="Picture 75" descr="3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51415" y="3131125"/>
                <a:ext cx="785454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pic>
        <p:nvPicPr>
          <p:cNvPr id="87" name="Picture 8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267200"/>
            <a:ext cx="606932" cy="46287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8" name="Straight Connector 87"/>
          <p:cNvCxnSpPr/>
          <p:nvPr/>
        </p:nvCxnSpPr>
        <p:spPr>
          <a:xfrm rot="5400000">
            <a:off x="2986806" y="2270994"/>
            <a:ext cx="1051978" cy="15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4495801"/>
            <a:ext cx="619586" cy="53590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3" name="Straight Connector 92"/>
          <p:cNvCxnSpPr/>
          <p:nvPr/>
        </p:nvCxnSpPr>
        <p:spPr>
          <a:xfrm rot="5400000">
            <a:off x="7475976" y="4106426"/>
            <a:ext cx="1217957" cy="15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886200" y="3276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Oval 36"/>
          <p:cNvSpPr/>
          <p:nvPr/>
        </p:nvSpPr>
        <p:spPr>
          <a:xfrm>
            <a:off x="3352800" y="34290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Oval 37"/>
          <p:cNvSpPr/>
          <p:nvPr/>
        </p:nvSpPr>
        <p:spPr>
          <a:xfrm>
            <a:off x="3048000" y="3276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Oval 38"/>
          <p:cNvSpPr/>
          <p:nvPr/>
        </p:nvSpPr>
        <p:spPr>
          <a:xfrm>
            <a:off x="3429000" y="26670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Oval 39"/>
          <p:cNvSpPr/>
          <p:nvPr/>
        </p:nvSpPr>
        <p:spPr>
          <a:xfrm>
            <a:off x="3733800" y="2895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" name="Oval 40"/>
          <p:cNvSpPr/>
          <p:nvPr/>
        </p:nvSpPr>
        <p:spPr>
          <a:xfrm>
            <a:off x="3048000" y="28194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1981200" y="5334000"/>
            <a:ext cx="8229600" cy="1143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৩। স্টার টপোলজি (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Star Topology)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8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25 0.0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15833 -0.116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0833 -0.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7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8333 0.094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0.122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6281E-7 L -0.09167 -0.0666 " pathEditMode="relative" ptsTypes="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-179201"/>
            <a:ext cx="10364451" cy="1596177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৩। স্টার টপোলজি (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Star Topology)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255" y="1681223"/>
            <a:ext cx="11880057" cy="4524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সুবিধাঃ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এ টপোলজিতে ডাটা হারানোর সম্ভাবনা খুবই কম।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 একটি কম্পিউটার বিকল হয়ে গেলেওঁ সম্পর্ণ নেটওয়ার্কিং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ব্যবস্থা সচল থাকে।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অসুবিধাঃ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এতে তুলনামূলক বেশি খরচ হয়।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সার্ভার নষ্ট হয়ে গেলে নেটওয়ার্কিং ব্যবস্থা বিকল হয়ে য়ায়।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0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962400" y="1600201"/>
            <a:ext cx="3505200" cy="2482281"/>
            <a:chOff x="4939145" y="2394519"/>
            <a:chExt cx="3505200" cy="2482281"/>
          </a:xfrm>
        </p:grpSpPr>
        <p:pic>
          <p:nvPicPr>
            <p:cNvPr id="39" name="Picture 38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13413" y="2394519"/>
              <a:ext cx="606932" cy="46287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0" name="Picture 39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914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1" name="Picture 40" descr="3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76655" y="3232719"/>
              <a:ext cx="713796" cy="54437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2" name="Picture 41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6345" y="3370297"/>
              <a:ext cx="530732" cy="4047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3" name="Picture 42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0114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4" name="Picture 43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2420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5" name="Picture 44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285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6" name="Picture 45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8714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47" name="Group 46"/>
          <p:cNvGrpSpPr/>
          <p:nvPr/>
        </p:nvGrpSpPr>
        <p:grpSpPr>
          <a:xfrm>
            <a:off x="4211696" y="1981200"/>
            <a:ext cx="3110345" cy="1828802"/>
            <a:chOff x="5105401" y="2819399"/>
            <a:chExt cx="3110345" cy="1828802"/>
          </a:xfrm>
        </p:grpSpPr>
        <p:cxnSp>
          <p:nvCxnSpPr>
            <p:cNvPr id="48" name="Straight Connector 47"/>
            <p:cNvCxnSpPr/>
            <p:nvPr/>
          </p:nvCxnSpPr>
          <p:spPr>
            <a:xfrm rot="10800000" flipV="1">
              <a:off x="5661712" y="2819399"/>
              <a:ext cx="586689" cy="550897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58000" y="2819400"/>
              <a:ext cx="585355" cy="550897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946985" y="3933473"/>
              <a:ext cx="873143" cy="556311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5419197" y="4017571"/>
              <a:ext cx="753062" cy="268034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6600824" y="3805669"/>
              <a:ext cx="871108" cy="813955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7086892" y="4133555"/>
              <a:ext cx="751027" cy="38100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7454037" y="3766410"/>
              <a:ext cx="751027" cy="772390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981200" y="4953000"/>
            <a:ext cx="8229600" cy="1143000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৪। ট্রী টপোলজি (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Tree Topology)</a:t>
            </a:r>
          </a:p>
        </p:txBody>
      </p:sp>
      <p:sp>
        <p:nvSpPr>
          <p:cNvPr id="22" name="Oval 21"/>
          <p:cNvSpPr/>
          <p:nvPr/>
        </p:nvSpPr>
        <p:spPr>
          <a:xfrm flipV="1">
            <a:off x="5791200" y="182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Oval 22"/>
          <p:cNvSpPr/>
          <p:nvPr/>
        </p:nvSpPr>
        <p:spPr>
          <a:xfrm>
            <a:off x="5181600" y="1905000"/>
            <a:ext cx="3048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>
            <a:off x="6400800" y="2819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Oval 24"/>
          <p:cNvSpPr/>
          <p:nvPr/>
        </p:nvSpPr>
        <p:spPr>
          <a:xfrm>
            <a:off x="6553200" y="2895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Oval 25"/>
          <p:cNvSpPr/>
          <p:nvPr/>
        </p:nvSpPr>
        <p:spPr>
          <a:xfrm>
            <a:off x="6248400" y="2971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Oval 26"/>
          <p:cNvSpPr/>
          <p:nvPr/>
        </p:nvSpPr>
        <p:spPr>
          <a:xfrm>
            <a:off x="4724400" y="2895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Oval 27"/>
          <p:cNvSpPr/>
          <p:nvPr/>
        </p:nvSpPr>
        <p:spPr>
          <a:xfrm flipV="1">
            <a:off x="4572000" y="2895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2721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4662E-6 L -0.075 0.08881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8.32562E-7 L -0.04999 0.11101 " pathEditMode="relative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0.025 0.11101 " pathEditMode="relative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-0.05833 0.08881 " pathEditMode="relative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0.075 0.11101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3.33333E-6 0.11101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16281E-7 L 0.06666 0.07771 " pathEditMode="relative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654968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৪। ট্রী টপোলজি (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Tree Topology)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1952464"/>
            <a:ext cx="1171575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সুবিধাঃ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১। এ টপোলজিতে ডাটা হারানোর সম্ভাবনা খুবই কম।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কোনো কম্পিউটার বা হোস্ট নষ্ট হয়ে গেলেও নেটওয়ার্ক নষ্ট হয় না।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অসুবিধাঃ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মূল সার্ভার নষ্ট হয়ে গেলে নেটওয়ার্কিং নষ্ট হয়ে য়ায়।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দুটি কম্পিউটারে সরাসরি যোগাযোগ নেই বলে ডাটা আদান প্রদানে ব্যয় বেশি হয়।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518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Title 2"/>
          <p:cNvGrpSpPr>
            <a:grpSpLocks noGrp="1"/>
          </p:cNvGrpSpPr>
          <p:nvPr/>
        </p:nvGrpSpPr>
        <p:grpSpPr>
          <a:xfrm>
            <a:off x="1981200" y="274638"/>
            <a:ext cx="8229600" cy="4983164"/>
            <a:chOff x="5029200" y="1761748"/>
            <a:chExt cx="2816732" cy="3038853"/>
          </a:xfrm>
        </p:grpSpPr>
        <p:grpSp>
          <p:nvGrpSpPr>
            <p:cNvPr id="4" name="Group 55"/>
            <p:cNvGrpSpPr/>
            <p:nvPr/>
          </p:nvGrpSpPr>
          <p:grpSpPr>
            <a:xfrm>
              <a:off x="5332665" y="2212637"/>
              <a:ext cx="2210074" cy="2239449"/>
              <a:chOff x="5332665" y="2212637"/>
              <a:chExt cx="2210074" cy="2239449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0800000" flipV="1">
                <a:off x="5638800" y="3200400"/>
                <a:ext cx="1600200" cy="1066800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31"/>
              <p:cNvGrpSpPr/>
              <p:nvPr/>
            </p:nvGrpSpPr>
            <p:grpSpPr>
              <a:xfrm>
                <a:off x="5332665" y="2212637"/>
                <a:ext cx="2210074" cy="2239449"/>
                <a:chOff x="5332665" y="2209800"/>
                <a:chExt cx="2210074" cy="2239449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5638800" y="3124200"/>
                  <a:ext cx="1676400" cy="12954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9" idx="2"/>
                </p:cNvCxnSpPr>
                <p:nvPr/>
              </p:nvCxnSpPr>
              <p:spPr>
                <a:xfrm rot="16200000" flipH="1">
                  <a:off x="4760415" y="3788269"/>
                  <a:ext cx="1145836" cy="1335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2"/>
                  <a:endCxn id="10" idx="0"/>
                </p:cNvCxnSpPr>
                <p:nvPr/>
              </p:nvCxnSpPr>
              <p:spPr>
                <a:xfrm rot="5400000">
                  <a:off x="7193952" y="3752432"/>
                  <a:ext cx="697030" cy="544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7" idx="3"/>
                  <a:endCxn id="10" idx="1"/>
                </p:cNvCxnSpPr>
                <p:nvPr/>
              </p:nvCxnSpPr>
              <p:spPr>
                <a:xfrm>
                  <a:off x="5643062" y="4337984"/>
                  <a:ext cx="1595938" cy="111265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781800" y="2209800"/>
                  <a:ext cx="609600" cy="609600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 flipV="1">
                  <a:off x="5410200" y="2209800"/>
                  <a:ext cx="762000" cy="6858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6" idx="2"/>
                </p:cNvCxnSpPr>
                <p:nvPr/>
              </p:nvCxnSpPr>
              <p:spPr>
                <a:xfrm rot="5400000">
                  <a:off x="4955327" y="2882738"/>
                  <a:ext cx="1991736" cy="1081989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5867400" y="2895601"/>
                  <a:ext cx="2133600" cy="7620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66"/>
            <p:cNvGrpSpPr/>
            <p:nvPr/>
          </p:nvGrpSpPr>
          <p:grpSpPr>
            <a:xfrm>
              <a:off x="5029200" y="1761748"/>
              <a:ext cx="2816732" cy="3038853"/>
              <a:chOff x="5029200" y="1761748"/>
              <a:chExt cx="2816732" cy="3038853"/>
            </a:xfrm>
          </p:grpSpPr>
          <p:pic>
            <p:nvPicPr>
              <p:cNvPr id="6" name="Picture 5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188724" y="1761748"/>
                <a:ext cx="606932" cy="66895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7" name="Picture 6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36130" y="3964166"/>
                <a:ext cx="606932" cy="75330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8" name="Picture 7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239000" y="2737526"/>
                <a:ext cx="606932" cy="66901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9" name="Picture 8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29200" y="2477170"/>
                <a:ext cx="606932" cy="74168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0" name="Picture 9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239000" y="4103572"/>
                <a:ext cx="606932" cy="69702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sp>
        <p:nvSpPr>
          <p:cNvPr id="21" name="Title 1"/>
          <p:cNvSpPr txBox="1">
            <a:spLocks/>
          </p:cNvSpPr>
          <p:nvPr/>
        </p:nvSpPr>
        <p:spPr>
          <a:xfrm>
            <a:off x="1981200" y="5532438"/>
            <a:ext cx="8077200" cy="1020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5</a:t>
            </a:r>
            <a:r>
              <a:rPr kumimoji="0" lang="bn-BD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 মেশ টপোলজি (</a:t>
            </a: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Topology)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4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 মেশ টপোলজি (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Topology)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1981201"/>
            <a:ext cx="8686800" cy="50167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সুবিধাঃ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বিভিন্ন ধরনের টপোলজি সংযুক্ত করে বিভিন্ন রকম সুবিধা পাওয়া য়ায়।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কম্পিউটার সংখ্যা বৃদ্ধি করে টপোলজি পরিবর্তন করা য়ায়।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u="sng" dirty="0">
                <a:latin typeface="NikoshBAN" pitchFamily="2" charset="0"/>
                <a:cs typeface="NikoshBAN" pitchFamily="2" charset="0"/>
              </a:rPr>
              <a:t>অসুবিধাঃ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এ টপোলজিতে ডাটা আদান প্রদানে সময় বেশি লাগে।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এ টপোলজির গঠন জটিল।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477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95601"/>
            <a:ext cx="9144000" cy="30777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endParaRPr lang="en-US" sz="18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 পাঁচ প্রকার টপোলজির দুইটি করে বৈশিষ্ট্য লেখ।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5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8288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bn-BD" sz="11500" dirty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8400" y="2362201"/>
            <a:ext cx="4788694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শ্রেণিঃ  অষ্টম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বিষয়ঃ  তথ্য ও যোগাযোগ প্রযুক্তি 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অধ্যায়ঃ কম্পিউটার নেটওয়ার্ক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সময়ঃ   ৫০ </a:t>
            </a:r>
            <a:r>
              <a:rPr lang="bn-BD" sz="3200">
                <a:latin typeface="NikoshBAN" pitchFamily="2" charset="0"/>
                <a:cs typeface="NikoshBAN" pitchFamily="2" charset="0"/>
              </a:rPr>
              <a:t>মিনিট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631032" y="3211056"/>
            <a:ext cx="48875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latin typeface="Mongolian Baiti" panose="03000500000000000000" pitchFamily="66" charset="0"/>
                <a:cs typeface="Mongolian Baiti" panose="03000500000000000000" pitchFamily="66" charset="0"/>
              </a:rPr>
              <a:t>  শাহ মোহাম্মদ লুৎফুল হায়দার   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algn="ctr"/>
            <a:r>
              <a:rPr lang="en-US" sz="2400">
                <a:latin typeface="Mongolian Baiti" panose="03000500000000000000" pitchFamily="66" charset="0"/>
                <a:cs typeface="Mongolian Baiti" panose="03000500000000000000" pitchFamily="66" charset="0"/>
              </a:rPr>
              <a:t>সহকারী শিক্ষক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লুৎ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ফুন্নেছা বালিকা বিদ্যানিকেতন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পাগলা থানা সদর 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গফরগা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ঁ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ও,ময়মনসিংহ।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>
                <a:latin typeface="NikoshBAN" pitchFamily="2" charset="0"/>
                <a:cs typeface="NikoshBAN" pitchFamily="2" charset="0"/>
              </a:rPr>
              <a:t>E-mail:</a:t>
            </a:r>
            <a:r>
              <a:rPr lang="en-GB" sz="240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>
                <a:latin typeface="NikoshBAN" pitchFamily="2" charset="0"/>
                <a:cs typeface="NikoshBAN" pitchFamily="2" charset="0"/>
                <a:hlinkClick r:id="rId2"/>
              </a:rPr>
              <a:t>smlh1978@gmail.com</a:t>
            </a:r>
            <a:r>
              <a:rPr lang="en-GB" sz="2400">
                <a:latin typeface="NikoshBAN" pitchFamily="2" charset="0"/>
                <a:cs typeface="NikoshBAN" pitchFamily="2" charset="0"/>
              </a:rPr>
              <a:t>  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19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03238"/>
            <a:ext cx="6858000" cy="1325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193" y="2692540"/>
            <a:ext cx="10748963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 নেটওয়ার্ক টপোলজি কী 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	 নেটওয়ার্ক টপোলজি কত প্রকার ও কী কী ? 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	 বাস টপোলজির সুবিধাগুলো কী 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	 মেষ টপোলজির অসুবিধাগলো কী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5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9594" y="1752600"/>
            <a:ext cx="10620376" cy="41549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>
                <a:latin typeface="NikoshBAN" pitchFamily="2" charset="0"/>
                <a:cs typeface="NikoshBAN" pitchFamily="2" charset="0"/>
              </a:rPr>
              <a:t>বাড়ীর কাজঃ 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প্রাত্যহিক জীবনে নেটওয়ার্কের ভূমিকা আলোচনা কর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C66FCC38-D8E5-458E-A332-B72E943C4E97}" type="slidenum"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pPr/>
              <a:t>22</a:t>
            </a:fld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92906" y="381000"/>
            <a:ext cx="11477625" cy="5943600"/>
          </a:xfrm>
          <a:custGeom>
            <a:avLst/>
            <a:gdLst>
              <a:gd name="connsiteX0" fmla="*/ 0 w 8305800"/>
              <a:gd name="connsiteY0" fmla="*/ 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0 w 8305800"/>
              <a:gd name="connsiteY4" fmla="*/ 0 h 6019800"/>
              <a:gd name="connsiteX0" fmla="*/ 228600 w 8305800"/>
              <a:gd name="connsiteY0" fmla="*/ 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228600 w 8305800"/>
              <a:gd name="connsiteY4" fmla="*/ 0 h 6019800"/>
              <a:gd name="connsiteX0" fmla="*/ 685800 w 8305800"/>
              <a:gd name="connsiteY0" fmla="*/ 45720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685800 w 8305800"/>
              <a:gd name="connsiteY4" fmla="*/ 457200 h 6019800"/>
              <a:gd name="connsiteX0" fmla="*/ 990600 w 8305800"/>
              <a:gd name="connsiteY0" fmla="*/ 91440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990600 w 8305800"/>
              <a:gd name="connsiteY4" fmla="*/ 914400 h 601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6019800">
                <a:moveTo>
                  <a:pt x="990600" y="914400"/>
                </a:moveTo>
                <a:lnTo>
                  <a:pt x="8305800" y="0"/>
                </a:lnTo>
                <a:lnTo>
                  <a:pt x="8305800" y="6019800"/>
                </a:lnTo>
                <a:lnTo>
                  <a:pt x="0" y="6019800"/>
                </a:lnTo>
                <a:lnTo>
                  <a:pt x="990600" y="914400"/>
                </a:lnTo>
                <a:close/>
              </a:path>
            </a:pathLst>
          </a:custGeom>
          <a:solidFill>
            <a:schemeClr val="bg1"/>
          </a:solidFill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3628" y="2029324"/>
            <a:ext cx="5815445" cy="38947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Righ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870981" y="-222927"/>
            <a:ext cx="6096000" cy="255454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s-IN" sz="8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স</a:t>
            </a:r>
            <a:r>
              <a:rPr lang="en-US" sz="8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ব</a:t>
            </a:r>
            <a:r>
              <a:rPr lang="as-IN" sz="8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8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ইকে ধন্যবাদ</a:t>
            </a:r>
          </a:p>
        </p:txBody>
      </p:sp>
      <p:sp>
        <p:nvSpPr>
          <p:cNvPr id="2" name="Rectangle 1"/>
          <p:cNvSpPr/>
          <p:nvPr/>
        </p:nvSpPr>
        <p:spPr>
          <a:xfrm>
            <a:off x="9628910" y="6082145"/>
            <a:ext cx="734291" cy="63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2051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DDED88-D8A9-5B48-8F20-B1B7A7DD856E}"/>
                  </a:ext>
                </a:extLst>
              </p14:cNvPr>
              <p14:cNvContentPartPr/>
              <p14:nvPr/>
            </p14:nvContentPartPr>
            <p14:xfrm>
              <a:off x="5685105" y="3000124"/>
              <a:ext cx="65880" cy="24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DDED88-D8A9-5B48-8F20-B1B7A7DD85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76105" y="2991484"/>
                <a:ext cx="83520" cy="4176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2692732-A415-B449-917F-EF3B26D54ED5}"/>
              </a:ext>
            </a:extLst>
          </p:cNvPr>
          <p:cNvSpPr txBox="1"/>
          <p:nvPr/>
        </p:nvSpPr>
        <p:spPr>
          <a:xfrm rot="10800000" flipH="1" flipV="1">
            <a:off x="3101569" y="132483"/>
            <a:ext cx="5988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নিচের  ছবিগুলো থেকে আমরা কি বুঝতে পারছি     </a:t>
            </a:r>
            <a:endParaRPr lang="en-US" sz="24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A5662EC-6BF6-D54D-97EE-5702F627B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4" y="1850231"/>
            <a:ext cx="5244306" cy="420974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BDF3F707-E1F9-FB40-845B-C9FF13E9D7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0985" y="1738314"/>
            <a:ext cx="5994134" cy="432165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1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35DE97-A067-DF44-A8BE-BA22F0279CB5}"/>
              </a:ext>
            </a:extLst>
          </p:cNvPr>
          <p:cNvSpPr txBox="1">
            <a:spLocks/>
          </p:cNvSpPr>
          <p:nvPr/>
        </p:nvSpPr>
        <p:spPr>
          <a:xfrm>
            <a:off x="226218" y="2035970"/>
            <a:ext cx="11739563" cy="16668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000">
                <a:latin typeface="NikoshBAN" pitchFamily="2" charset="0"/>
                <a:cs typeface="NikoshBAN" pitchFamily="2" charset="0"/>
              </a:rPr>
              <a:t>নেটওয়ার্ক টপোলজি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1065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52588"/>
            <a:ext cx="11834814" cy="397031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এই পাঠ শেষে শিক্ষার্থীরা.....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নেটওয়ার্ক টপোলজি কি বলতে পারবে।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নেটওয়ার্ক টপোলজি কত প্রকার ও কি কি বলতে পারবে।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 বিভিন্ন প্রকার নেটওয়ার্ক টপোলজির সুবিধা ও অসুবিধা উল্লেখ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 করতে পারবে।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8" y="333374"/>
            <a:ext cx="10882312" cy="1535907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নেটওয়ার্ক টপোলজি</a:t>
            </a:r>
            <a:endParaRPr lang="en-US" sz="8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9124" y="2596338"/>
            <a:ext cx="11203781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sz="3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নেটওয়ার্কভুক্ত কম্পিউটারগুলোর অবস্থানগত ও সংযোগ বিন্যাসের কাঠামোকে নেটওয়ার্ক সংগঠন বা টপোলজি বলে । নেটওয়ার্ক টপোলজি মূলত নেটওয়ার্কের বাহ্যিক কাঠামো বর্ণনা করে থাকে।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এক কথায় টপোলজি হলো কোনো নেটওয়ার্কের কম্পিউটারগুলো বিভিন্ন পদ্ধতিতে জুড়ে দেয়ার কৌশল। 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6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924800" cy="16002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br>
              <a:rPr lang="bn-BD" sz="4800" dirty="0">
                <a:latin typeface="NikoshBAN" pitchFamily="2" charset="0"/>
                <a:cs typeface="NikoshBAN" pitchFamily="2" charset="0"/>
              </a:rPr>
            </a:br>
            <a:br>
              <a:rPr lang="bn-BD" sz="4800" dirty="0">
                <a:latin typeface="NikoshBAN" pitchFamily="2" charset="0"/>
                <a:cs typeface="NikoshBAN" pitchFamily="2" charset="0"/>
              </a:rPr>
            </a:br>
            <a:r>
              <a:rPr lang="bn-BD" sz="4800" dirty="0">
                <a:latin typeface="NikoshBAN" pitchFamily="2" charset="0"/>
                <a:cs typeface="NikoshBAN" pitchFamily="2" charset="0"/>
              </a:rPr>
              <a:t>নেটওয়ার্ক টপোলজি পাঁচ প্রকার যথাঃ </a:t>
            </a:r>
            <a:br>
              <a:rPr lang="bn-BD" sz="4800" dirty="0">
                <a:latin typeface="NikoshBAN" pitchFamily="2" charset="0"/>
                <a:cs typeface="NikoshBAN" pitchFamily="2" charset="0"/>
              </a:rPr>
            </a:br>
            <a:br>
              <a:rPr lang="bn-BD" sz="4800" dirty="0">
                <a:latin typeface="NikoshBAN" pitchFamily="2" charset="0"/>
                <a:cs typeface="NikoshBAN" pitchFamily="2" charset="0"/>
              </a:rPr>
            </a:b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2786063"/>
            <a:ext cx="10553700" cy="34778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১। বাস টপোলজি (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Bus Topology)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রিং টপোলজি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( Ring Topology)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৩। স্টার টপোলজি (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Star Topology)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৪। ট্রী টপোলজি (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Tree Topology)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মেশ টপোলজি (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Mesh Topology)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5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400800" y="609600"/>
            <a:ext cx="3807332" cy="2748874"/>
            <a:chOff x="4727068" y="2218948"/>
            <a:chExt cx="3807332" cy="2748874"/>
          </a:xfrm>
          <a:solidFill>
            <a:srgbClr val="00B050"/>
          </a:solidFill>
        </p:grpSpPr>
        <p:grpSp>
          <p:nvGrpSpPr>
            <p:cNvPr id="4" name="Group 18"/>
            <p:cNvGrpSpPr/>
            <p:nvPr/>
          </p:nvGrpSpPr>
          <p:grpSpPr>
            <a:xfrm>
              <a:off x="5257800" y="2218948"/>
              <a:ext cx="2822068" cy="1984036"/>
              <a:chOff x="5257800" y="2218948"/>
              <a:chExt cx="2822068" cy="1984036"/>
            </a:xfrm>
            <a:grpFill/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6037474" y="2737342"/>
                <a:ext cx="1051978" cy="1519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3"/>
              </p:cNvCxnSpPr>
              <p:nvPr/>
            </p:nvCxnSpPr>
            <p:spPr>
              <a:xfrm rot="10800000" flipV="1">
                <a:off x="5410200" y="3657599"/>
                <a:ext cx="838200" cy="545385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12" idx="1"/>
              </p:cNvCxnSpPr>
              <p:nvPr/>
            </p:nvCxnSpPr>
            <p:spPr>
              <a:xfrm>
                <a:off x="6936868" y="3666748"/>
                <a:ext cx="990600" cy="460037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0800000">
                <a:off x="5257800" y="2667000"/>
                <a:ext cx="990600" cy="53340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6936868" y="2599948"/>
                <a:ext cx="1143000" cy="60959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7"/>
            <p:cNvGrpSpPr/>
            <p:nvPr/>
          </p:nvGrpSpPr>
          <p:grpSpPr>
            <a:xfrm>
              <a:off x="4727068" y="2286000"/>
              <a:ext cx="3807332" cy="2681822"/>
              <a:chOff x="4727068" y="2286000"/>
              <a:chExt cx="3807332" cy="2681822"/>
            </a:xfrm>
            <a:grpFill/>
          </p:grpSpPr>
          <p:grpSp>
            <p:nvGrpSpPr>
              <p:cNvPr id="6" name="Group 44"/>
              <p:cNvGrpSpPr/>
              <p:nvPr/>
            </p:nvGrpSpPr>
            <p:grpSpPr>
              <a:xfrm>
                <a:off x="4727068" y="2286000"/>
                <a:ext cx="3807332" cy="2681822"/>
                <a:chOff x="4727068" y="2286000"/>
                <a:chExt cx="3807332" cy="2681822"/>
              </a:xfrm>
              <a:grpFill/>
            </p:grpSpPr>
            <p:pic>
              <p:nvPicPr>
                <p:cNvPr id="8" name="Picture 7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327268" y="45049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9" name="Picture 8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803268" y="39715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0" name="Picture 9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851268" y="23713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1" name="Picture 10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727068" y="2286000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2" name="Picture 11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927468" y="38953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7" name="Picture 6" descr="3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098668" y="3133348"/>
                <a:ext cx="861654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2133600" y="228601"/>
            <a:ext cx="3429000" cy="3338933"/>
            <a:chOff x="4800600" y="1809750"/>
            <a:chExt cx="3964075" cy="3695700"/>
          </a:xfrm>
        </p:grpSpPr>
        <p:pic>
          <p:nvPicPr>
            <p:cNvPr id="28" name="Picture 27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0" y="3429000"/>
              <a:ext cx="839875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9" name="Picture 28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0" y="180975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0" name="Picture 29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33528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1" name="Picture 30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1708" y="4800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32" name="Oval 31"/>
          <p:cNvSpPr/>
          <p:nvPr/>
        </p:nvSpPr>
        <p:spPr>
          <a:xfrm>
            <a:off x="2438400" y="533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3" name="Group 32"/>
          <p:cNvGrpSpPr/>
          <p:nvPr/>
        </p:nvGrpSpPr>
        <p:grpSpPr>
          <a:xfrm>
            <a:off x="3048000" y="4038600"/>
            <a:ext cx="6182016" cy="2533650"/>
            <a:chOff x="1066801" y="3505200"/>
            <a:chExt cx="6182016" cy="2381250"/>
          </a:xfrm>
        </p:grpSpPr>
        <p:pic>
          <p:nvPicPr>
            <p:cNvPr id="34" name="Picture 33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201" y="515238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5" name="Picture 34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1" y="3543300"/>
              <a:ext cx="1219200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6" name="Picture 3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5181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7" name="Picture 3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4600" y="35052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38" name="Straight Connector 37"/>
            <p:cNvCxnSpPr/>
            <p:nvPr/>
          </p:nvCxnSpPr>
          <p:spPr>
            <a:xfrm rot="5400000">
              <a:off x="1421679" y="444572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088679" y="4502872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6603279" y="4502873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102571" y="5036270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388570" y="503627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2514600" y="5334000"/>
            <a:ext cx="7391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601" y="5867400"/>
            <a:ext cx="924217" cy="74996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5" name="Straight Connector 44"/>
          <p:cNvCxnSpPr/>
          <p:nvPr/>
        </p:nvCxnSpPr>
        <p:spPr>
          <a:xfrm rot="5400000">
            <a:off x="9177620" y="5605181"/>
            <a:ext cx="547268" cy="49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1" y="4114800"/>
            <a:ext cx="924217" cy="74996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7" name="Straight Connector 46"/>
          <p:cNvCxnSpPr>
            <a:endCxn id="8" idx="0"/>
          </p:cNvCxnSpPr>
          <p:nvPr/>
        </p:nvCxnSpPr>
        <p:spPr>
          <a:xfrm rot="5400000">
            <a:off x="7924133" y="2513933"/>
            <a:ext cx="762000" cy="13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152400"/>
            <a:ext cx="606932" cy="4628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9" name="Oval 48"/>
          <p:cNvSpPr/>
          <p:nvPr/>
        </p:nvSpPr>
        <p:spPr>
          <a:xfrm>
            <a:off x="3733800" y="45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610600" y="152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153400" y="129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6106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81534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6200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772400" y="144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88392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Oval 57"/>
          <p:cNvSpPr/>
          <p:nvPr/>
        </p:nvSpPr>
        <p:spPr>
          <a:xfrm>
            <a:off x="25146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477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" name="Oval 59"/>
          <p:cNvSpPr/>
          <p:nvPr/>
        </p:nvSpPr>
        <p:spPr>
          <a:xfrm>
            <a:off x="4267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Oval 60"/>
          <p:cNvSpPr/>
          <p:nvPr/>
        </p:nvSpPr>
        <p:spPr>
          <a:xfrm>
            <a:off x="35052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" name="Oval 61"/>
          <p:cNvSpPr/>
          <p:nvPr/>
        </p:nvSpPr>
        <p:spPr>
          <a:xfrm>
            <a:off x="60960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" name="Oval 62"/>
          <p:cNvSpPr/>
          <p:nvPr/>
        </p:nvSpPr>
        <p:spPr>
          <a:xfrm>
            <a:off x="9296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" name="Oval 63"/>
          <p:cNvSpPr/>
          <p:nvPr/>
        </p:nvSpPr>
        <p:spPr>
          <a:xfrm>
            <a:off x="1524000" y="32766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itchFamily="2" charset="0"/>
                <a:cs typeface="NikoshBAN" pitchFamily="2" charset="0"/>
              </a:rPr>
              <a:t>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3567533"/>
            <a:ext cx="151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নেটওয়ার্ক টপোলজি</a:t>
            </a:r>
          </a:p>
        </p:txBody>
      </p:sp>
    </p:spTree>
    <p:extLst>
      <p:ext uri="{BB962C8B-B14F-4D97-AF65-F5344CB8AC3E}">
        <p14:creationId xmlns:p14="http://schemas.microsoft.com/office/powerpoint/2010/main" val="10982245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0417 0.1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0416 -0.0722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111 L 0.07917 -0.0833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9583 0.0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625 0.0611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00417 -0.1166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83333 0.011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C 0.0842 2.22222E-6 0.15312 0.08819 0.15312 0.19722 C 0.15312 0.30578 0.0842 0.39444 1.66667E-6 0.39444 C -0.08455 0.39444 -0.15313 0.30578 -0.15313 0.19722 C -0.15313 0.08819 -0.08455 2.22222E-6 1.66667E-6 2.22222E-6 Z " pathEditMode="relative" rAng="0" ptsTypes="fffff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0416 -0.13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0555 L 0.0125 -0.1388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1111 L -0.0125 -0.172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00417 0.1166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125 0.116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5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L -0.00417 0.116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rot="5400000">
            <a:off x="8813079" y="5074371"/>
            <a:ext cx="514350" cy="49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9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384" y="5314950"/>
            <a:ext cx="924217" cy="7048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4" name="Straight Connector 43"/>
          <p:cNvCxnSpPr/>
          <p:nvPr/>
        </p:nvCxnSpPr>
        <p:spPr>
          <a:xfrm>
            <a:off x="2383974" y="4806042"/>
            <a:ext cx="7391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514600" y="3486150"/>
            <a:ext cx="6248400" cy="2533650"/>
            <a:chOff x="1143001" y="3505200"/>
            <a:chExt cx="6248400" cy="2381250"/>
          </a:xfrm>
        </p:grpSpPr>
        <p:pic>
          <p:nvPicPr>
            <p:cNvPr id="34" name="Picture 33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353568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5" name="Picture 34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1" y="3505200"/>
              <a:ext cx="1219200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6" name="Picture 3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5181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7" name="Picture 3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67184" y="35052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39" name="Straight Connector 38"/>
            <p:cNvCxnSpPr/>
            <p:nvPr/>
          </p:nvCxnSpPr>
          <p:spPr>
            <a:xfrm rot="5400000">
              <a:off x="1421679" y="444572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088679" y="4502872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6755681" y="4476086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102571" y="5036270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617171" y="503627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Picture 5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1" y="5314950"/>
            <a:ext cx="924217" cy="7048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1" name="Oval 30"/>
          <p:cNvSpPr/>
          <p:nvPr/>
        </p:nvSpPr>
        <p:spPr>
          <a:xfrm>
            <a:off x="2362200" y="462915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" name="Oval 51"/>
          <p:cNvSpPr/>
          <p:nvPr/>
        </p:nvSpPr>
        <p:spPr>
          <a:xfrm>
            <a:off x="61722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" name="Oval 52"/>
          <p:cNvSpPr/>
          <p:nvPr/>
        </p:nvSpPr>
        <p:spPr>
          <a:xfrm>
            <a:off x="89916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" name="Oval 53"/>
          <p:cNvSpPr/>
          <p:nvPr/>
        </p:nvSpPr>
        <p:spPr>
          <a:xfrm>
            <a:off x="2971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" name="Oval 54"/>
          <p:cNvSpPr/>
          <p:nvPr/>
        </p:nvSpPr>
        <p:spPr>
          <a:xfrm>
            <a:off x="36576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" name="Oval 55"/>
          <p:cNvSpPr/>
          <p:nvPr/>
        </p:nvSpPr>
        <p:spPr>
          <a:xfrm>
            <a:off x="5638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" name="Oval 63"/>
          <p:cNvSpPr/>
          <p:nvPr/>
        </p:nvSpPr>
        <p:spPr>
          <a:xfrm>
            <a:off x="8305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2057400" y="563562"/>
            <a:ext cx="8001000" cy="1417638"/>
          </a:xfr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১। বাস টপোলজি (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Bus Topology)</a:t>
            </a:r>
          </a:p>
        </p:txBody>
      </p:sp>
    </p:spTree>
    <p:extLst>
      <p:ext uri="{BB962C8B-B14F-4D97-AF65-F5344CB8AC3E}">
        <p14:creationId xmlns:p14="http://schemas.microsoft.com/office/powerpoint/2010/main" val="176442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5143E-6 L 0.8 -2.4514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3.33333E-6 -0.099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-3.33333E-6 -0.088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61887E-6 L 1.11022E-16 -0.088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84E-6 L 3.33333E-6 0.077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84E-6 L 3.33333E-6 0.08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284E-6 L 0 0.088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4" grpId="0" animBg="1"/>
      <p:bldP spid="66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Droplet</vt:lpstr>
      <vt:lpstr>স্বাগতম </vt:lpstr>
      <vt:lpstr> পরিচিতি</vt:lpstr>
      <vt:lpstr>PowerPoint Presentation</vt:lpstr>
      <vt:lpstr>PowerPoint Presentation</vt:lpstr>
      <vt:lpstr>শিখনফলঃ</vt:lpstr>
      <vt:lpstr>নেটওয়ার্ক টপোলজি</vt:lpstr>
      <vt:lpstr>  নেটওয়ার্ক টপোলজি পাঁচ প্রকার যথাঃ   </vt:lpstr>
      <vt:lpstr>PowerPoint Presentation</vt:lpstr>
      <vt:lpstr>১। বাস টপোলজি ( Bus Topology)</vt:lpstr>
      <vt:lpstr>১। বাস টপোলজি ( Bus Topology)</vt:lpstr>
      <vt:lpstr> 2। রিং টপোলজি ( Ring Topology) </vt:lpstr>
      <vt:lpstr> 2। রিং টপোলজি ( Ring Topology) </vt:lpstr>
      <vt:lpstr> ৩। স্টার টপোলজি ( Star Topology) </vt:lpstr>
      <vt:lpstr> ৩। স্টার টপোলজি ( Star Topology) </vt:lpstr>
      <vt:lpstr>৪। ট্রী টপোলজি ( Tree Topology)</vt:lpstr>
      <vt:lpstr>৪। ট্রী টপোলজি ( Tree Topology)</vt:lpstr>
      <vt:lpstr>PowerPoint Presentation</vt:lpstr>
      <vt:lpstr>5। মেশ টপোলজি ( Topology)</vt:lpstr>
      <vt:lpstr>একক কাজ </vt:lpstr>
      <vt:lpstr>মূল্যায়নঃ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8801303090441</dc:creator>
  <cp:lastModifiedBy>8801303090441</cp:lastModifiedBy>
  <cp:revision>29</cp:revision>
  <dcterms:created xsi:type="dcterms:W3CDTF">2020-06-06T13:37:03Z</dcterms:created>
  <dcterms:modified xsi:type="dcterms:W3CDTF">2020-06-06T16:16:14Z</dcterms:modified>
</cp:coreProperties>
</file>