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4" r:id="rId7"/>
    <p:sldId id="265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C005939-33E8-41F4-A872-05190A0C6EA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DA1E57-3763-4C23-97EF-E7EDD394E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5939-33E8-41F4-A872-05190A0C6EA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A1E57-3763-4C23-97EF-E7EDD394E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5939-33E8-41F4-A872-05190A0C6EA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A1E57-3763-4C23-97EF-E7EDD394E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005939-33E8-41F4-A872-05190A0C6EA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DA1E57-3763-4C23-97EF-E7EDD394E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C005939-33E8-41F4-A872-05190A0C6EA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DA1E57-3763-4C23-97EF-E7EDD394E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5939-33E8-41F4-A872-05190A0C6EA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A1E57-3763-4C23-97EF-E7EDD394E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5939-33E8-41F4-A872-05190A0C6EA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A1E57-3763-4C23-97EF-E7EDD394E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005939-33E8-41F4-A872-05190A0C6EA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DA1E57-3763-4C23-97EF-E7EDD394E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5939-33E8-41F4-A872-05190A0C6EA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A1E57-3763-4C23-97EF-E7EDD394E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005939-33E8-41F4-A872-05190A0C6EA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DA1E57-3763-4C23-97EF-E7EDD394E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005939-33E8-41F4-A872-05190A0C6EA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DA1E57-3763-4C23-97EF-E7EDD394E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005939-33E8-41F4-A872-05190A0C6EA1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DA1E57-3763-4C23-97EF-E7EDD394E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শুভেচ্ছা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বাড়ির</a:t>
            </a:r>
            <a:r>
              <a:rPr lang="en-US" b="1" dirty="0" smtClean="0"/>
              <a:t> </a:t>
            </a:r>
            <a:r>
              <a:rPr lang="en-US" b="1" dirty="0" err="1" smtClean="0"/>
              <a:t>কাজ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err="1" smtClean="0"/>
              <a:t>শুদ্ধ্ব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করে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লেখঃ</a:t>
            </a:r>
            <a:endParaRPr lang="en-US" sz="1800" b="1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আসারে</a:t>
            </a:r>
            <a:r>
              <a:rPr lang="en-US" sz="1800" dirty="0" smtClean="0"/>
              <a:t> </a:t>
            </a:r>
            <a:r>
              <a:rPr lang="en-US" sz="1800" dirty="0" err="1" smtClean="0"/>
              <a:t>বৃষ্টি</a:t>
            </a:r>
            <a:r>
              <a:rPr lang="en-US" sz="1800" dirty="0" smtClean="0"/>
              <a:t> </a:t>
            </a:r>
            <a:r>
              <a:rPr lang="en-US" sz="1800" dirty="0" err="1" smtClean="0"/>
              <a:t>হয়</a:t>
            </a:r>
            <a:r>
              <a:rPr lang="en-US" sz="1800" dirty="0" smtClean="0"/>
              <a:t>। </a:t>
            </a:r>
            <a:r>
              <a:rPr lang="en-US" sz="1800" dirty="0" err="1" smtClean="0"/>
              <a:t>অতি</a:t>
            </a:r>
            <a:r>
              <a:rPr lang="en-US" sz="1800" dirty="0" smtClean="0"/>
              <a:t> </a:t>
            </a:r>
            <a:r>
              <a:rPr lang="en-US" sz="1800" dirty="0" err="1" smtClean="0"/>
              <a:t>বৃষ্টির</a:t>
            </a:r>
            <a:r>
              <a:rPr lang="en-US" sz="1800" dirty="0" smtClean="0"/>
              <a:t> </a:t>
            </a:r>
            <a:r>
              <a:rPr lang="en-US" sz="1800" dirty="0" err="1" smtClean="0"/>
              <a:t>পাণি</a:t>
            </a:r>
            <a:r>
              <a:rPr lang="en-US" sz="1800" dirty="0" smtClean="0"/>
              <a:t> </a:t>
            </a:r>
            <a:r>
              <a:rPr lang="en-US" sz="1800" dirty="0" err="1" smtClean="0"/>
              <a:t>পরিনামে</a:t>
            </a:r>
            <a:r>
              <a:rPr lang="en-US" sz="1800" dirty="0" smtClean="0"/>
              <a:t> </a:t>
            </a:r>
            <a:r>
              <a:rPr lang="en-US" sz="1800" dirty="0" err="1" smtClean="0"/>
              <a:t>বয়ে</a:t>
            </a:r>
            <a:r>
              <a:rPr lang="en-US" sz="1800" dirty="0" smtClean="0"/>
              <a:t> </a:t>
            </a:r>
            <a:r>
              <a:rPr lang="en-US" sz="1800" dirty="0" err="1" smtClean="0"/>
              <a:t>আণে</a:t>
            </a:r>
            <a:r>
              <a:rPr lang="en-US" sz="1800" dirty="0" smtClean="0"/>
              <a:t> </a:t>
            </a:r>
            <a:r>
              <a:rPr lang="en-US" sz="1800" dirty="0" err="1" smtClean="0"/>
              <a:t>বণ্যা</a:t>
            </a:r>
            <a:r>
              <a:rPr lang="en-US" sz="1800" dirty="0" smtClean="0"/>
              <a:t>। </a:t>
            </a:r>
            <a:r>
              <a:rPr lang="en-US" sz="1800" dirty="0" err="1" smtClean="0"/>
              <a:t>লোকের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কস্ট</a:t>
            </a:r>
            <a:r>
              <a:rPr lang="en-US" sz="1800" dirty="0" smtClean="0"/>
              <a:t> </a:t>
            </a:r>
            <a:r>
              <a:rPr lang="en-US" sz="1800" dirty="0" err="1" smtClean="0"/>
              <a:t>বাড়ে</a:t>
            </a:r>
            <a:r>
              <a:rPr lang="en-US" sz="1800" dirty="0" smtClean="0"/>
              <a:t>। </a:t>
            </a:r>
            <a:r>
              <a:rPr lang="en-US" sz="1800" dirty="0" err="1" smtClean="0"/>
              <a:t>দেখা</a:t>
            </a:r>
            <a:r>
              <a:rPr lang="en-US" sz="1800" dirty="0" smtClean="0"/>
              <a:t> </a:t>
            </a:r>
            <a:r>
              <a:rPr lang="en-US" sz="1800" dirty="0" err="1" smtClean="0"/>
              <a:t>দেয়</a:t>
            </a:r>
            <a:r>
              <a:rPr lang="en-US" sz="1800" dirty="0" smtClean="0"/>
              <a:t> </a:t>
            </a:r>
            <a:r>
              <a:rPr lang="en-US" sz="1800" dirty="0" err="1" smtClean="0"/>
              <a:t>বিভিন্ন</a:t>
            </a:r>
            <a:r>
              <a:rPr lang="en-US" sz="1800" dirty="0" smtClean="0"/>
              <a:t> </a:t>
            </a:r>
            <a:r>
              <a:rPr lang="en-US" sz="1800" dirty="0" err="1" smtClean="0"/>
              <a:t>রোগের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প্রাদুঃভাব</a:t>
            </a:r>
            <a:r>
              <a:rPr lang="en-US" sz="1800" dirty="0" smtClean="0"/>
              <a:t>। </a:t>
            </a:r>
            <a:r>
              <a:rPr lang="en-US" sz="1800" dirty="0" err="1" smtClean="0"/>
              <a:t>চলাচল</a:t>
            </a:r>
            <a:r>
              <a:rPr lang="en-US" sz="1800" dirty="0" smtClean="0"/>
              <a:t> </a:t>
            </a:r>
            <a:r>
              <a:rPr lang="en-US" sz="1800" dirty="0" err="1" smtClean="0"/>
              <a:t>দুস্কর</a:t>
            </a:r>
            <a:r>
              <a:rPr lang="en-US" sz="1800" dirty="0" smtClean="0"/>
              <a:t> </a:t>
            </a:r>
            <a:r>
              <a:rPr lang="en-US" sz="1800" dirty="0" err="1" smtClean="0"/>
              <a:t>হয়ে</a:t>
            </a:r>
            <a:r>
              <a:rPr lang="en-US" sz="1800" dirty="0" smtClean="0"/>
              <a:t> </a:t>
            </a:r>
            <a:r>
              <a:rPr lang="en-US" sz="1800" dirty="0" err="1" smtClean="0"/>
              <a:t>পড়ে</a:t>
            </a:r>
            <a:r>
              <a:rPr lang="en-US" sz="1800" dirty="0" smtClean="0"/>
              <a:t>।</a:t>
            </a:r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91662" y="1066800"/>
            <a:ext cx="7666471" cy="476128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পরিচিতি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r>
              <a:rPr lang="en-US" b="1" dirty="0" err="1" smtClean="0"/>
              <a:t>স্বপ্না</a:t>
            </a:r>
            <a:r>
              <a:rPr lang="en-US" b="1" dirty="0" smtClean="0"/>
              <a:t> </a:t>
            </a:r>
            <a:r>
              <a:rPr lang="en-US" b="1" dirty="0" err="1" smtClean="0"/>
              <a:t>সরকার</a:t>
            </a:r>
            <a:endParaRPr lang="en-US" b="1" dirty="0" smtClean="0"/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r>
              <a:rPr lang="en-US" sz="2000" b="1" dirty="0" err="1" smtClean="0"/>
              <a:t>সিনিয়র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সহকারী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শিক্ষক</a:t>
            </a:r>
            <a:endParaRPr lang="en-US" sz="2000" b="1" dirty="0" smtClean="0"/>
          </a:p>
          <a:p>
            <a:pPr algn="ctr">
              <a:buNone/>
            </a:pPr>
            <a:r>
              <a:rPr lang="en-US" sz="2000" b="1" dirty="0" err="1" smtClean="0"/>
              <a:t>ভিকারুননিসা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নূন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স্কুলএন্ড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কলেজ</a:t>
            </a:r>
            <a:endParaRPr lang="en-US" sz="2000" b="1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200" b="1" dirty="0" smtClean="0"/>
              <a:t>‘</a:t>
            </a:r>
            <a:r>
              <a:rPr lang="en-US" sz="3200" b="1" dirty="0" err="1" smtClean="0"/>
              <a:t>বানান</a:t>
            </a:r>
            <a:r>
              <a:rPr lang="en-US" sz="3200" b="1" dirty="0" smtClean="0"/>
              <a:t>’</a:t>
            </a:r>
          </a:p>
          <a:p>
            <a:pPr algn="ctr">
              <a:buNone/>
            </a:pPr>
            <a:r>
              <a:rPr lang="en-US" b="1" dirty="0" err="1" smtClean="0"/>
              <a:t>অষ্টম</a:t>
            </a:r>
            <a:r>
              <a:rPr lang="en-US" b="1" dirty="0" smtClean="0"/>
              <a:t> </a:t>
            </a:r>
            <a:r>
              <a:rPr lang="en-US" b="1" dirty="0" err="1" smtClean="0"/>
              <a:t>শ্রেণি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শিখন</a:t>
            </a:r>
            <a:r>
              <a:rPr lang="en-US" b="1" dirty="0" smtClean="0"/>
              <a:t> </a:t>
            </a:r>
            <a:r>
              <a:rPr lang="en-US" b="1" dirty="0" err="1" smtClean="0"/>
              <a:t>ফল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এ </a:t>
            </a:r>
            <a:r>
              <a:rPr lang="en-US" sz="1800" dirty="0" err="1" smtClean="0"/>
              <a:t>পাঠ</a:t>
            </a:r>
            <a:r>
              <a:rPr lang="en-US" sz="1800" dirty="0" smtClean="0"/>
              <a:t> </a:t>
            </a:r>
            <a:r>
              <a:rPr lang="en-US" sz="1800" dirty="0" err="1" smtClean="0"/>
              <a:t>শেষে</a:t>
            </a:r>
            <a:r>
              <a:rPr lang="en-US" sz="1800" dirty="0" smtClean="0"/>
              <a:t> </a:t>
            </a:r>
            <a:r>
              <a:rPr lang="en-US" sz="1800" dirty="0" err="1" smtClean="0"/>
              <a:t>শিক্ষার্থীরা</a:t>
            </a:r>
            <a:r>
              <a:rPr lang="en-US" sz="1800" dirty="0" smtClean="0"/>
              <a:t> – </a:t>
            </a:r>
          </a:p>
          <a:p>
            <a:endParaRPr lang="en-US" sz="1800" dirty="0" smtClean="0"/>
          </a:p>
          <a:p>
            <a:r>
              <a:rPr lang="en-US" sz="1800" dirty="0" err="1" smtClean="0"/>
              <a:t>বানানের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সঠিক</a:t>
            </a:r>
            <a:r>
              <a:rPr lang="en-US" sz="1800" dirty="0" smtClean="0"/>
              <a:t> </a:t>
            </a:r>
            <a:r>
              <a:rPr lang="en-US" sz="1800" dirty="0" err="1" smtClean="0"/>
              <a:t>নিয়ম</a:t>
            </a:r>
            <a:r>
              <a:rPr lang="en-US" sz="1800" dirty="0" smtClean="0"/>
              <a:t> </a:t>
            </a:r>
            <a:r>
              <a:rPr lang="en-US" sz="1800" dirty="0" err="1" smtClean="0"/>
              <a:t>সম্পর্কে</a:t>
            </a:r>
            <a:r>
              <a:rPr lang="en-US" sz="1800" dirty="0" smtClean="0"/>
              <a:t> </a:t>
            </a:r>
            <a:r>
              <a:rPr lang="en-US" sz="1800" dirty="0" err="1" smtClean="0"/>
              <a:t>বলতে</a:t>
            </a:r>
            <a:r>
              <a:rPr lang="en-US" sz="1800" dirty="0" smtClean="0"/>
              <a:t> </a:t>
            </a:r>
            <a:r>
              <a:rPr lang="en-US" sz="1800" dirty="0" err="1" smtClean="0"/>
              <a:t>পারবে</a:t>
            </a:r>
            <a:r>
              <a:rPr lang="en-US" sz="1800" dirty="0" smtClean="0"/>
              <a:t>।</a:t>
            </a:r>
          </a:p>
          <a:p>
            <a:endParaRPr lang="en-US" sz="1800" dirty="0" smtClean="0"/>
          </a:p>
          <a:p>
            <a:r>
              <a:rPr lang="en-US" sz="1800" dirty="0" err="1" smtClean="0"/>
              <a:t>বাংলা</a:t>
            </a:r>
            <a:r>
              <a:rPr lang="en-US" sz="1800" dirty="0" smtClean="0"/>
              <a:t> </a:t>
            </a:r>
            <a:r>
              <a:rPr lang="en-US" sz="1800" dirty="0" err="1" smtClean="0"/>
              <a:t>বানানের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গুরুত্ত্ব</a:t>
            </a:r>
            <a:r>
              <a:rPr lang="en-US" sz="1800" dirty="0" smtClean="0"/>
              <a:t> </a:t>
            </a:r>
            <a:r>
              <a:rPr lang="en-US" sz="1800" dirty="0" err="1" smtClean="0"/>
              <a:t>সম্পর্কে</a:t>
            </a:r>
            <a:r>
              <a:rPr lang="en-US" sz="1800" dirty="0" smtClean="0"/>
              <a:t> </a:t>
            </a:r>
            <a:r>
              <a:rPr lang="en-US" sz="1800" dirty="0" err="1" smtClean="0"/>
              <a:t>জানতে</a:t>
            </a:r>
            <a:r>
              <a:rPr lang="en-US" sz="1800" dirty="0" smtClean="0"/>
              <a:t> </a:t>
            </a:r>
            <a:r>
              <a:rPr lang="en-US" sz="1800" dirty="0" err="1" smtClean="0"/>
              <a:t>পারবে</a:t>
            </a:r>
            <a:r>
              <a:rPr lang="en-US" sz="1800" dirty="0" smtClean="0"/>
              <a:t>। </a:t>
            </a:r>
          </a:p>
          <a:p>
            <a:endParaRPr lang="en-US" sz="1800" dirty="0" smtClean="0"/>
          </a:p>
          <a:p>
            <a:r>
              <a:rPr lang="en-US" sz="1800" dirty="0" err="1" smtClean="0"/>
              <a:t>বাক্যে</a:t>
            </a:r>
            <a:r>
              <a:rPr lang="en-US" sz="1800" dirty="0" smtClean="0"/>
              <a:t> </a:t>
            </a:r>
            <a:r>
              <a:rPr lang="en-US" sz="1800" dirty="0" err="1" smtClean="0"/>
              <a:t>বানানের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সঠিক</a:t>
            </a:r>
            <a:r>
              <a:rPr lang="en-US" sz="1800" dirty="0" smtClean="0"/>
              <a:t> </a:t>
            </a:r>
            <a:r>
              <a:rPr lang="en-US" sz="1800" dirty="0" err="1" smtClean="0"/>
              <a:t>প্রয়োগ</a:t>
            </a:r>
            <a:r>
              <a:rPr lang="en-US" sz="1800" dirty="0" smtClean="0"/>
              <a:t> </a:t>
            </a:r>
            <a:r>
              <a:rPr lang="en-US" sz="1800" dirty="0" err="1" smtClean="0"/>
              <a:t>সম্পর্কে</a:t>
            </a:r>
            <a:r>
              <a:rPr lang="en-US" sz="1800" dirty="0" smtClean="0"/>
              <a:t> </a:t>
            </a:r>
            <a:r>
              <a:rPr lang="en-US" sz="1800" dirty="0" err="1" smtClean="0"/>
              <a:t>ধারণা</a:t>
            </a:r>
            <a:r>
              <a:rPr lang="en-US" sz="1800" dirty="0" smtClean="0"/>
              <a:t> </a:t>
            </a:r>
            <a:r>
              <a:rPr lang="en-US" sz="1800" dirty="0" err="1" smtClean="0"/>
              <a:t>লাভ</a:t>
            </a:r>
            <a:r>
              <a:rPr lang="en-US" sz="1800" dirty="0" smtClean="0"/>
              <a:t> </a:t>
            </a:r>
            <a:r>
              <a:rPr lang="en-US" sz="1800" dirty="0" err="1" smtClean="0"/>
              <a:t>করতে</a:t>
            </a:r>
            <a:r>
              <a:rPr lang="en-US" sz="1800" dirty="0" smtClean="0"/>
              <a:t> </a:t>
            </a:r>
            <a:r>
              <a:rPr lang="en-US" sz="1800" dirty="0" err="1" smtClean="0"/>
              <a:t>পারবে</a:t>
            </a:r>
            <a:r>
              <a:rPr lang="en-US" sz="1800" dirty="0" smtClean="0"/>
              <a:t>।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বাংলা</a:t>
            </a:r>
            <a:r>
              <a:rPr lang="en-US" b="1" dirty="0" smtClean="0"/>
              <a:t> </a:t>
            </a:r>
            <a:r>
              <a:rPr lang="en-US" b="1" dirty="0" err="1" smtClean="0"/>
              <a:t>বানানের</a:t>
            </a:r>
            <a:r>
              <a:rPr lang="en-US" b="1" dirty="0" smtClean="0"/>
              <a:t> </a:t>
            </a:r>
            <a:r>
              <a:rPr lang="en-US" b="1" dirty="0" err="1" smtClean="0"/>
              <a:t>নিয়ম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1800" b="1" u="sng" dirty="0" err="1" smtClean="0"/>
              <a:t>বানানে</a:t>
            </a:r>
            <a:r>
              <a:rPr lang="en-US" sz="1800" b="1" u="sng" dirty="0" smtClean="0"/>
              <a:t> ই, ঈ, উ, ঊ </a:t>
            </a:r>
            <a:r>
              <a:rPr lang="en-US" sz="1800" b="1" u="sng" dirty="0" err="1" smtClean="0"/>
              <a:t>এর</a:t>
            </a:r>
            <a:r>
              <a:rPr lang="en-US" sz="1800" b="1" u="sng" dirty="0" smtClean="0"/>
              <a:t> </a:t>
            </a:r>
            <a:r>
              <a:rPr lang="en-US" sz="1800" b="1" u="sng" dirty="0" err="1" smtClean="0"/>
              <a:t>ব্যবহারঃ</a:t>
            </a:r>
            <a:r>
              <a:rPr lang="en-US" sz="1800" b="1" u="sng" dirty="0" smtClean="0"/>
              <a:t> </a:t>
            </a:r>
            <a:r>
              <a:rPr lang="en-US" sz="1800" dirty="0" err="1" smtClean="0"/>
              <a:t>যেসব</a:t>
            </a:r>
            <a:r>
              <a:rPr lang="en-US" sz="1800" dirty="0" smtClean="0"/>
              <a:t> </a:t>
            </a:r>
            <a:r>
              <a:rPr lang="en-US" sz="1800" dirty="0" err="1" smtClean="0"/>
              <a:t>তৎসম</a:t>
            </a:r>
            <a:r>
              <a:rPr lang="en-US" sz="1800" dirty="0" smtClean="0"/>
              <a:t> </a:t>
            </a:r>
            <a:r>
              <a:rPr lang="en-US" sz="1800" dirty="0" err="1" smtClean="0"/>
              <a:t>শব্দের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বানানে</a:t>
            </a:r>
            <a:r>
              <a:rPr lang="en-US" sz="1800" dirty="0" smtClean="0"/>
              <a:t> </a:t>
            </a:r>
            <a:r>
              <a:rPr lang="en-US" sz="1800" dirty="0" err="1" smtClean="0"/>
              <a:t>হ্রস্ব</a:t>
            </a:r>
            <a:r>
              <a:rPr lang="en-US" sz="1800" dirty="0" smtClean="0"/>
              <a:t> ও </a:t>
            </a:r>
            <a:r>
              <a:rPr lang="en-US" sz="1800" dirty="0" err="1" smtClean="0"/>
              <a:t>দীর্ঘ</a:t>
            </a:r>
            <a:r>
              <a:rPr lang="en-US" sz="1800" dirty="0" smtClean="0"/>
              <a:t> </a:t>
            </a:r>
            <a:r>
              <a:rPr lang="en-US" sz="1800" dirty="0" err="1" smtClean="0"/>
              <a:t>উভয়</a:t>
            </a:r>
            <a:r>
              <a:rPr lang="en-US" sz="1800" dirty="0" smtClean="0"/>
              <a:t> </a:t>
            </a:r>
            <a:r>
              <a:rPr lang="en-US" sz="1800" dirty="0" err="1" smtClean="0"/>
              <a:t>স্বর</a:t>
            </a:r>
            <a:r>
              <a:rPr lang="en-US" sz="1800" dirty="0" smtClean="0"/>
              <a:t> (ই, ঈ, উ, ঊ) </a:t>
            </a:r>
            <a:r>
              <a:rPr lang="en-US" sz="1800" dirty="0" err="1" smtClean="0"/>
              <a:t>অভিধান</a:t>
            </a:r>
            <a:r>
              <a:rPr lang="en-US" sz="1800" dirty="0" smtClean="0"/>
              <a:t> </a:t>
            </a:r>
            <a:r>
              <a:rPr lang="en-US" sz="1800" dirty="0" err="1" smtClean="0"/>
              <a:t>সিদ্ধ</a:t>
            </a:r>
            <a:r>
              <a:rPr lang="en-US" sz="1800" dirty="0" smtClean="0"/>
              <a:t>, </a:t>
            </a:r>
            <a:r>
              <a:rPr lang="en-US" sz="1800" dirty="0" err="1" smtClean="0"/>
              <a:t>সে</a:t>
            </a:r>
            <a:r>
              <a:rPr lang="en-US" sz="1800" dirty="0" smtClean="0"/>
              <a:t> </a:t>
            </a:r>
            <a:r>
              <a:rPr lang="en-US" sz="1800" dirty="0" err="1" smtClean="0"/>
              <a:t>ক্ষেত্রে</a:t>
            </a:r>
            <a:r>
              <a:rPr lang="en-US" sz="1800" dirty="0" smtClean="0"/>
              <a:t> </a:t>
            </a:r>
            <a:r>
              <a:rPr lang="en-US" sz="1800" dirty="0" err="1" smtClean="0"/>
              <a:t>এবং</a:t>
            </a:r>
            <a:r>
              <a:rPr lang="en-US" sz="1800" dirty="0" smtClean="0"/>
              <a:t> </a:t>
            </a:r>
            <a:r>
              <a:rPr lang="en-US" sz="1800" dirty="0" err="1" smtClean="0"/>
              <a:t>অতৎসম</a:t>
            </a:r>
            <a:r>
              <a:rPr lang="en-US" sz="1800" dirty="0" smtClean="0"/>
              <a:t> (</a:t>
            </a:r>
            <a:r>
              <a:rPr lang="en-US" sz="1800" dirty="0" err="1" smtClean="0"/>
              <a:t>তদ্ভব</a:t>
            </a:r>
            <a:r>
              <a:rPr lang="en-US" sz="1800" dirty="0" smtClean="0"/>
              <a:t>, </a:t>
            </a:r>
            <a:r>
              <a:rPr lang="en-US" sz="1800" dirty="0" err="1" smtClean="0"/>
              <a:t>দেশি</a:t>
            </a:r>
            <a:r>
              <a:rPr lang="en-US" sz="1800" dirty="0" smtClean="0"/>
              <a:t>, </a:t>
            </a:r>
            <a:r>
              <a:rPr lang="en-US" sz="1800" dirty="0" err="1" smtClean="0"/>
              <a:t>বিদেশি</a:t>
            </a:r>
            <a:r>
              <a:rPr lang="en-US" sz="1800" dirty="0" smtClean="0"/>
              <a:t>, </a:t>
            </a:r>
            <a:r>
              <a:rPr lang="en-US" sz="1800" dirty="0" err="1" smtClean="0"/>
              <a:t>মিশ্র</a:t>
            </a:r>
            <a:r>
              <a:rPr lang="en-US" sz="1800" dirty="0" smtClean="0"/>
              <a:t> ) </a:t>
            </a:r>
            <a:r>
              <a:rPr lang="en-US" sz="1800" dirty="0" err="1" smtClean="0"/>
              <a:t>শব্দের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বানানে</a:t>
            </a:r>
            <a:r>
              <a:rPr lang="en-US" sz="1800" dirty="0" smtClean="0"/>
              <a:t> </a:t>
            </a:r>
            <a:r>
              <a:rPr lang="en-US" sz="1800" dirty="0" err="1" smtClean="0"/>
              <a:t>শুধু</a:t>
            </a:r>
            <a:r>
              <a:rPr lang="en-US" sz="1800" dirty="0" smtClean="0"/>
              <a:t> </a:t>
            </a:r>
            <a:r>
              <a:rPr lang="en-US" sz="1800" dirty="0" err="1" smtClean="0"/>
              <a:t>হ্রস্বস্বর</a:t>
            </a:r>
            <a:r>
              <a:rPr lang="en-US" sz="1800" dirty="0" smtClean="0"/>
              <a:t> (</a:t>
            </a:r>
            <a:r>
              <a:rPr lang="en-US" sz="1800" dirty="0" err="1" smtClean="0"/>
              <a:t>ই,উ</a:t>
            </a:r>
            <a:r>
              <a:rPr lang="en-US" sz="1800" dirty="0" smtClean="0"/>
              <a:t>) </a:t>
            </a:r>
            <a:r>
              <a:rPr lang="en-US" sz="1800" dirty="0" err="1" smtClean="0"/>
              <a:t>হবে</a:t>
            </a:r>
            <a:r>
              <a:rPr lang="en-US" sz="1800" dirty="0" smtClean="0"/>
              <a:t>। </a:t>
            </a:r>
          </a:p>
          <a:p>
            <a:pPr>
              <a:buNone/>
            </a:pP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b="1" dirty="0" err="1" smtClean="0"/>
              <a:t>তৎসম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শব্দে</a:t>
            </a:r>
            <a:r>
              <a:rPr lang="en-US" sz="1800" b="1" dirty="0" smtClean="0"/>
              <a:t>- </a:t>
            </a:r>
            <a:r>
              <a:rPr lang="en-US" sz="1800" dirty="0" err="1" smtClean="0"/>
              <a:t>অটবি</a:t>
            </a:r>
            <a:r>
              <a:rPr lang="en-US" sz="1800" dirty="0" smtClean="0"/>
              <a:t> , </a:t>
            </a:r>
            <a:r>
              <a:rPr lang="en-US" sz="1800" dirty="0" err="1" smtClean="0"/>
              <a:t>আশিষ</a:t>
            </a:r>
            <a:r>
              <a:rPr lang="en-US" sz="1800" dirty="0" smtClean="0"/>
              <a:t> , </a:t>
            </a:r>
            <a:r>
              <a:rPr lang="en-US" sz="1800" dirty="0" err="1" smtClean="0"/>
              <a:t>কিংবদন্তি</a:t>
            </a:r>
            <a:r>
              <a:rPr lang="en-US" sz="1800" dirty="0" smtClean="0"/>
              <a:t> , </a:t>
            </a:r>
            <a:r>
              <a:rPr lang="en-US" sz="1800" dirty="0" err="1" smtClean="0"/>
              <a:t>গ্রন্থাবলি</a:t>
            </a:r>
            <a:r>
              <a:rPr lang="en-US" sz="1800" dirty="0" smtClean="0"/>
              <a:t>, </a:t>
            </a:r>
            <a:r>
              <a:rPr lang="en-US" sz="1800" dirty="0" err="1" smtClean="0"/>
              <a:t>শ্রেণি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        </a:t>
            </a:r>
            <a:r>
              <a:rPr lang="en-US" sz="1800" b="1" dirty="0" err="1" smtClean="0"/>
              <a:t>অতৎসম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শব্দে</a:t>
            </a:r>
            <a:r>
              <a:rPr lang="en-US" sz="1800" b="1" dirty="0" smtClean="0"/>
              <a:t>- </a:t>
            </a:r>
            <a:r>
              <a:rPr lang="en-US" sz="1800" dirty="0" err="1" smtClean="0"/>
              <a:t>আলমারি</a:t>
            </a:r>
            <a:r>
              <a:rPr lang="en-US" sz="1800" dirty="0" smtClean="0"/>
              <a:t>, </a:t>
            </a:r>
            <a:r>
              <a:rPr lang="en-US" sz="1800" dirty="0" err="1" smtClean="0"/>
              <a:t>কারবারি</a:t>
            </a:r>
            <a:r>
              <a:rPr lang="en-US" sz="1800" dirty="0" smtClean="0"/>
              <a:t>, </a:t>
            </a:r>
            <a:r>
              <a:rPr lang="en-US" sz="1800" dirty="0" err="1" smtClean="0"/>
              <a:t>জানুয়ারি</a:t>
            </a:r>
            <a:r>
              <a:rPr lang="en-US" sz="1800" dirty="0" smtClean="0"/>
              <a:t>, </a:t>
            </a:r>
            <a:r>
              <a:rPr lang="en-US" sz="1800" dirty="0" err="1" smtClean="0"/>
              <a:t>বাঙালি</a:t>
            </a:r>
            <a:r>
              <a:rPr lang="en-US" sz="1800" dirty="0" smtClean="0"/>
              <a:t>, </a:t>
            </a:r>
            <a:r>
              <a:rPr lang="en-US" sz="1800" dirty="0" err="1" smtClean="0"/>
              <a:t>লাইব্রেরি</a:t>
            </a:r>
            <a:r>
              <a:rPr lang="en-US" sz="1800" dirty="0" smtClean="0"/>
              <a:t> </a:t>
            </a:r>
          </a:p>
          <a:p>
            <a:pPr>
              <a:buNone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স্ত্রী</a:t>
            </a:r>
            <a:r>
              <a:rPr lang="en-US" sz="1800" dirty="0" smtClean="0"/>
              <a:t> </a:t>
            </a:r>
            <a:r>
              <a:rPr lang="en-US" sz="1800" dirty="0" err="1" smtClean="0"/>
              <a:t>বাচক</a:t>
            </a:r>
            <a:r>
              <a:rPr lang="en-US" sz="1800" dirty="0" smtClean="0"/>
              <a:t> </a:t>
            </a:r>
            <a:r>
              <a:rPr lang="en-US" sz="1800" dirty="0" err="1" smtClean="0"/>
              <a:t>শব্দের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শেষে</a:t>
            </a:r>
            <a:r>
              <a:rPr lang="en-US" sz="1800" dirty="0" smtClean="0"/>
              <a:t> ঈ- </a:t>
            </a:r>
            <a:r>
              <a:rPr lang="en-US" sz="1800" dirty="0" err="1" smtClean="0"/>
              <a:t>কার</a:t>
            </a:r>
            <a:r>
              <a:rPr lang="en-US" sz="1800" dirty="0" smtClean="0"/>
              <a:t> </a:t>
            </a:r>
            <a:r>
              <a:rPr lang="en-US" sz="1800" dirty="0" err="1" smtClean="0"/>
              <a:t>হবে</a:t>
            </a:r>
            <a:r>
              <a:rPr lang="en-US" sz="1800" dirty="0" smtClean="0"/>
              <a:t>। </a:t>
            </a: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অভিনেত্রী</a:t>
            </a:r>
            <a:r>
              <a:rPr lang="en-US" sz="1800" dirty="0" smtClean="0"/>
              <a:t> , </a:t>
            </a:r>
            <a:r>
              <a:rPr lang="en-US" sz="1800" dirty="0" err="1" smtClean="0"/>
              <a:t>গুণবতী</a:t>
            </a:r>
            <a:r>
              <a:rPr lang="en-US" sz="1800" dirty="0" smtClean="0"/>
              <a:t> , </a:t>
            </a:r>
            <a:r>
              <a:rPr lang="en-US" sz="1800" dirty="0" err="1" smtClean="0"/>
              <a:t>ছাত্রী</a:t>
            </a:r>
            <a:r>
              <a:rPr lang="en-US" sz="1800" dirty="0" smtClean="0"/>
              <a:t>, </a:t>
            </a:r>
            <a:r>
              <a:rPr lang="en-US" sz="1800" dirty="0" err="1" smtClean="0"/>
              <a:t>বিদূষী</a:t>
            </a:r>
            <a:r>
              <a:rPr lang="en-US" sz="1800" dirty="0" smtClean="0"/>
              <a:t> , </a:t>
            </a:r>
            <a:r>
              <a:rPr lang="en-US" sz="1800" dirty="0" err="1" smtClean="0"/>
              <a:t>মাতামহী</a:t>
            </a:r>
            <a:r>
              <a:rPr lang="en-US" sz="1800" dirty="0" smtClean="0"/>
              <a:t>।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ভাষা</a:t>
            </a:r>
            <a:r>
              <a:rPr lang="en-US" sz="1800" dirty="0" smtClean="0"/>
              <a:t> ও </a:t>
            </a:r>
            <a:r>
              <a:rPr lang="en-US" sz="1800" dirty="0" err="1" smtClean="0"/>
              <a:t>জাতির</a:t>
            </a:r>
            <a:r>
              <a:rPr lang="en-US" sz="1800" dirty="0" smtClean="0"/>
              <a:t> </a:t>
            </a:r>
            <a:r>
              <a:rPr lang="en-US" sz="1800" dirty="0" err="1" smtClean="0"/>
              <a:t>নামের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শেষে</a:t>
            </a:r>
            <a:r>
              <a:rPr lang="en-US" sz="1800" dirty="0" smtClean="0"/>
              <a:t> ই-</a:t>
            </a:r>
            <a:r>
              <a:rPr lang="en-US" sz="1800" dirty="0" err="1" smtClean="0"/>
              <a:t>কার</a:t>
            </a:r>
            <a:r>
              <a:rPr lang="en-US" sz="1800" dirty="0" smtClean="0"/>
              <a:t> </a:t>
            </a:r>
            <a:r>
              <a:rPr lang="en-US" sz="1800" dirty="0" err="1" smtClean="0"/>
              <a:t>হবে</a:t>
            </a:r>
            <a:r>
              <a:rPr lang="en-US" sz="1800" dirty="0" smtClean="0"/>
              <a:t>। </a:t>
            </a: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আরবি</a:t>
            </a:r>
            <a:r>
              <a:rPr lang="en-US" sz="1800" dirty="0" smtClean="0"/>
              <a:t> , </a:t>
            </a:r>
            <a:r>
              <a:rPr lang="en-US" sz="1800" dirty="0" err="1" smtClean="0"/>
              <a:t>ইংরেজি</a:t>
            </a:r>
            <a:r>
              <a:rPr lang="en-US" sz="1800" dirty="0" smtClean="0"/>
              <a:t> , </a:t>
            </a:r>
            <a:r>
              <a:rPr lang="en-US" sz="1800" dirty="0" err="1" smtClean="0"/>
              <a:t>জাপানি</a:t>
            </a:r>
            <a:r>
              <a:rPr lang="en-US" sz="1800" dirty="0" smtClean="0"/>
              <a:t> , </a:t>
            </a:r>
            <a:r>
              <a:rPr lang="en-US" sz="1800" dirty="0" err="1" smtClean="0"/>
              <a:t>তুর্কি</a:t>
            </a:r>
            <a:r>
              <a:rPr lang="en-US" sz="1800" dirty="0" smtClean="0"/>
              <a:t> , </a:t>
            </a:r>
            <a:r>
              <a:rPr lang="en-US" sz="1800" dirty="0" err="1" smtClean="0"/>
              <a:t>বাঙালি</a:t>
            </a:r>
            <a:r>
              <a:rPr lang="en-US" sz="1800" dirty="0" smtClean="0"/>
              <a:t>। 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বিশেষণ</a:t>
            </a:r>
            <a:r>
              <a:rPr lang="en-US" sz="1800" dirty="0" smtClean="0"/>
              <a:t> </a:t>
            </a:r>
            <a:r>
              <a:rPr lang="en-US" sz="1800" dirty="0" err="1" smtClean="0"/>
              <a:t>বাচক</a:t>
            </a:r>
            <a:r>
              <a:rPr lang="en-US" sz="1800" dirty="0" smtClean="0"/>
              <a:t> ‘</a:t>
            </a:r>
            <a:r>
              <a:rPr lang="en-US" sz="1800" dirty="0" err="1" smtClean="0"/>
              <a:t>আলি</a:t>
            </a:r>
            <a:r>
              <a:rPr lang="en-US" sz="1800" dirty="0" smtClean="0"/>
              <a:t>’ </a:t>
            </a:r>
            <a:r>
              <a:rPr lang="en-US" sz="1800" dirty="0" err="1" smtClean="0"/>
              <a:t>প্রত্যয়</a:t>
            </a:r>
            <a:r>
              <a:rPr lang="en-US" sz="1800" dirty="0" smtClean="0"/>
              <a:t> </a:t>
            </a:r>
            <a:r>
              <a:rPr lang="en-US" sz="1800" dirty="0" err="1" smtClean="0"/>
              <a:t>যুক্ত</a:t>
            </a:r>
            <a:r>
              <a:rPr lang="en-US" sz="1800" dirty="0" smtClean="0"/>
              <a:t> </a:t>
            </a:r>
            <a:r>
              <a:rPr lang="en-US" sz="1800" dirty="0" err="1" smtClean="0"/>
              <a:t>শব্দে</a:t>
            </a:r>
            <a:r>
              <a:rPr lang="en-US" sz="1800" dirty="0" smtClean="0"/>
              <a:t> ই- </a:t>
            </a:r>
            <a:r>
              <a:rPr lang="en-US" sz="1800" dirty="0" err="1" smtClean="0"/>
              <a:t>কার</a:t>
            </a:r>
            <a:r>
              <a:rPr lang="en-US" sz="1800" dirty="0" smtClean="0"/>
              <a:t> </a:t>
            </a:r>
            <a:r>
              <a:rPr lang="en-US" sz="1800" dirty="0" err="1" smtClean="0"/>
              <a:t>হবে</a:t>
            </a:r>
            <a:r>
              <a:rPr lang="en-US" sz="1800" dirty="0" smtClean="0"/>
              <a:t>। </a:t>
            </a: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চৈতালি</a:t>
            </a:r>
            <a:r>
              <a:rPr lang="en-US" sz="1800" dirty="0" smtClean="0"/>
              <a:t> , </a:t>
            </a:r>
            <a:r>
              <a:rPr lang="en-US" sz="1800" dirty="0" err="1" smtClean="0"/>
              <a:t>বর্ণালি</a:t>
            </a:r>
            <a:r>
              <a:rPr lang="en-US" sz="1800" dirty="0" smtClean="0"/>
              <a:t> , </a:t>
            </a:r>
            <a:r>
              <a:rPr lang="en-US" sz="1800" dirty="0" err="1" smtClean="0"/>
              <a:t>মেয়েলি</a:t>
            </a:r>
            <a:r>
              <a:rPr lang="en-US" sz="1800" dirty="0" smtClean="0"/>
              <a:t> , </a:t>
            </a:r>
            <a:r>
              <a:rPr lang="en-US" sz="1800" dirty="0" err="1" smtClean="0"/>
              <a:t>রূপালি</a:t>
            </a:r>
            <a:r>
              <a:rPr lang="en-US" sz="1800" dirty="0" smtClean="0"/>
              <a:t> , </a:t>
            </a:r>
            <a:r>
              <a:rPr lang="en-US" sz="1800" dirty="0" err="1" smtClean="0"/>
              <a:t>সোনালি</a:t>
            </a:r>
            <a:r>
              <a:rPr lang="en-US" sz="1800" dirty="0" smtClean="0"/>
              <a:t>।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381000"/>
            <a:ext cx="7696200" cy="6096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ক্রিয়াপদের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বানানে</a:t>
            </a:r>
            <a:r>
              <a:rPr lang="en-US" sz="1800" dirty="0" smtClean="0"/>
              <a:t> </a:t>
            </a:r>
            <a:r>
              <a:rPr lang="en-US" sz="1800" dirty="0" err="1" smtClean="0"/>
              <a:t>পদান্তে</a:t>
            </a:r>
            <a:r>
              <a:rPr lang="en-US" sz="1800" dirty="0" smtClean="0"/>
              <a:t> ও- </a:t>
            </a:r>
            <a:r>
              <a:rPr lang="en-US" sz="1800" dirty="0" err="1" smtClean="0"/>
              <a:t>কার</a:t>
            </a:r>
            <a:r>
              <a:rPr lang="en-US" sz="1800" dirty="0" smtClean="0"/>
              <a:t> (ো) </a:t>
            </a:r>
            <a:r>
              <a:rPr lang="en-US" sz="1800" dirty="0" err="1" smtClean="0"/>
              <a:t>অপরিহার্য</a:t>
            </a:r>
            <a:r>
              <a:rPr lang="en-US" sz="1800" dirty="0" smtClean="0"/>
              <a:t> </a:t>
            </a:r>
            <a:r>
              <a:rPr lang="en-US" sz="1800" dirty="0" err="1" smtClean="0"/>
              <a:t>নয়</a:t>
            </a:r>
            <a:r>
              <a:rPr lang="en-US" sz="1800" dirty="0" smtClean="0"/>
              <a:t>। </a:t>
            </a: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আনব</a:t>
            </a:r>
            <a:r>
              <a:rPr lang="en-US" sz="1800" dirty="0" smtClean="0"/>
              <a:t>, </a:t>
            </a:r>
            <a:r>
              <a:rPr lang="en-US" sz="1800" dirty="0" err="1" smtClean="0"/>
              <a:t>খেলব</a:t>
            </a:r>
            <a:r>
              <a:rPr lang="en-US" sz="1800" dirty="0" smtClean="0"/>
              <a:t> , </a:t>
            </a:r>
            <a:r>
              <a:rPr lang="en-US" sz="1800" dirty="0" err="1" smtClean="0"/>
              <a:t>চলব</a:t>
            </a:r>
            <a:r>
              <a:rPr lang="en-US" sz="1800" dirty="0" smtClean="0"/>
              <a:t> , </a:t>
            </a:r>
            <a:r>
              <a:rPr lang="en-US" sz="1800" dirty="0" err="1" smtClean="0"/>
              <a:t>ধরব</a:t>
            </a:r>
            <a:r>
              <a:rPr lang="en-US" sz="1800" dirty="0" smtClean="0"/>
              <a:t> , </a:t>
            </a:r>
            <a:r>
              <a:rPr lang="en-US" sz="1800" dirty="0" err="1" smtClean="0"/>
              <a:t>লিখব</a:t>
            </a:r>
            <a:r>
              <a:rPr lang="en-US" sz="1800" dirty="0" smtClean="0"/>
              <a:t>।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বর্তমান</a:t>
            </a:r>
            <a:r>
              <a:rPr lang="en-US" sz="1800" dirty="0" smtClean="0"/>
              <a:t> </a:t>
            </a:r>
            <a:r>
              <a:rPr lang="en-US" sz="1800" dirty="0" err="1" smtClean="0"/>
              <a:t>অনুজ্ঞার</a:t>
            </a:r>
            <a:r>
              <a:rPr lang="en-US" sz="1800" dirty="0" smtClean="0"/>
              <a:t> </a:t>
            </a:r>
            <a:r>
              <a:rPr lang="en-US" sz="1800" dirty="0" err="1" smtClean="0"/>
              <a:t>সামান্য</a:t>
            </a:r>
            <a:r>
              <a:rPr lang="en-US" sz="1800" dirty="0" smtClean="0"/>
              <a:t> </a:t>
            </a:r>
            <a:r>
              <a:rPr lang="en-US" sz="1800" dirty="0" err="1" smtClean="0"/>
              <a:t>রূপে</a:t>
            </a:r>
            <a:r>
              <a:rPr lang="en-US" sz="1800" dirty="0" smtClean="0"/>
              <a:t> </a:t>
            </a:r>
            <a:r>
              <a:rPr lang="en-US" sz="1800" dirty="0" err="1" smtClean="0"/>
              <a:t>পদান্তে</a:t>
            </a:r>
            <a:r>
              <a:rPr lang="en-US" sz="1800" dirty="0" smtClean="0"/>
              <a:t> ও- </a:t>
            </a:r>
            <a:r>
              <a:rPr lang="en-US" sz="1800" dirty="0" err="1" smtClean="0"/>
              <a:t>কার</a:t>
            </a:r>
            <a:r>
              <a:rPr lang="en-US" sz="1800" dirty="0" smtClean="0"/>
              <a:t> </a:t>
            </a:r>
            <a:r>
              <a:rPr lang="en-US" sz="1800" dirty="0" err="1" smtClean="0"/>
              <a:t>প্রদান</a:t>
            </a:r>
            <a:r>
              <a:rPr lang="en-US" sz="1800" dirty="0" smtClean="0"/>
              <a:t> </a:t>
            </a:r>
            <a:r>
              <a:rPr lang="en-US" sz="1800" dirty="0" err="1" smtClean="0"/>
              <a:t>করা</a:t>
            </a:r>
            <a:r>
              <a:rPr lang="en-US" sz="1800" dirty="0" smtClean="0"/>
              <a:t> </a:t>
            </a:r>
            <a:r>
              <a:rPr lang="en-US" sz="1800" dirty="0" err="1" smtClean="0"/>
              <a:t>যায়</a:t>
            </a:r>
            <a:r>
              <a:rPr lang="en-US" sz="1800" dirty="0" smtClean="0"/>
              <a:t>। </a:t>
            </a: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আনো</a:t>
            </a:r>
            <a:r>
              <a:rPr lang="en-US" sz="1800" dirty="0" smtClean="0"/>
              <a:t> , </a:t>
            </a:r>
            <a:r>
              <a:rPr lang="en-US" sz="1800" dirty="0" err="1" smtClean="0"/>
              <a:t>করো</a:t>
            </a:r>
            <a:r>
              <a:rPr lang="en-US" sz="1800" dirty="0" smtClean="0"/>
              <a:t> , </a:t>
            </a:r>
            <a:r>
              <a:rPr lang="en-US" sz="1800" dirty="0" err="1" smtClean="0"/>
              <a:t>খেলো</a:t>
            </a:r>
            <a:r>
              <a:rPr lang="en-US" sz="1800" dirty="0" smtClean="0"/>
              <a:t> , </a:t>
            </a:r>
            <a:r>
              <a:rPr lang="en-US" sz="1800" dirty="0" err="1" smtClean="0"/>
              <a:t>দেখো</a:t>
            </a:r>
            <a:r>
              <a:rPr lang="en-US" sz="1800" dirty="0" smtClean="0"/>
              <a:t> , </a:t>
            </a:r>
            <a:r>
              <a:rPr lang="en-US" sz="1800" dirty="0" err="1" smtClean="0"/>
              <a:t>মারো</a:t>
            </a:r>
            <a:r>
              <a:rPr lang="en-US" sz="1800" dirty="0" smtClean="0"/>
              <a:t>।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আনো</a:t>
            </a:r>
            <a:r>
              <a:rPr lang="en-US" sz="1800" dirty="0" smtClean="0"/>
              <a:t> </a:t>
            </a:r>
            <a:r>
              <a:rPr lang="en-US" sz="1800" dirty="0" err="1" smtClean="0"/>
              <a:t>প্রত্যয়ান্ত</a:t>
            </a:r>
            <a:r>
              <a:rPr lang="en-US" sz="1800" dirty="0" smtClean="0"/>
              <a:t> </a:t>
            </a:r>
            <a:r>
              <a:rPr lang="en-US" sz="1800" dirty="0" err="1" smtClean="0"/>
              <a:t>শব্দের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শেষে</a:t>
            </a:r>
            <a:r>
              <a:rPr lang="en-US" sz="1800" dirty="0" smtClean="0"/>
              <a:t> ও- </a:t>
            </a:r>
            <a:r>
              <a:rPr lang="en-US" sz="1800" dirty="0" err="1" smtClean="0"/>
              <a:t>কার</a:t>
            </a:r>
            <a:r>
              <a:rPr lang="en-US" sz="1800" dirty="0" smtClean="0"/>
              <a:t> </a:t>
            </a:r>
            <a:r>
              <a:rPr lang="en-US" sz="1800" dirty="0" err="1" smtClean="0"/>
              <a:t>হবে</a:t>
            </a:r>
            <a:r>
              <a:rPr lang="en-US" sz="1800" dirty="0" smtClean="0"/>
              <a:t>। </a:t>
            </a: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করানো</a:t>
            </a:r>
            <a:r>
              <a:rPr lang="en-US" sz="1800" dirty="0" smtClean="0"/>
              <a:t> , </a:t>
            </a:r>
            <a:r>
              <a:rPr lang="en-US" sz="1800" dirty="0" err="1" smtClean="0"/>
              <a:t>খাওয়ানো</a:t>
            </a:r>
            <a:r>
              <a:rPr lang="en-US" sz="1800" dirty="0" smtClean="0"/>
              <a:t> , </a:t>
            </a:r>
            <a:r>
              <a:rPr lang="en-US" sz="1800" dirty="0" err="1" smtClean="0"/>
              <a:t>দেখানো</a:t>
            </a:r>
            <a:r>
              <a:rPr lang="en-US" sz="1800" dirty="0" smtClean="0"/>
              <a:t> , </a:t>
            </a:r>
            <a:r>
              <a:rPr lang="en-US" sz="1800" dirty="0" err="1" smtClean="0"/>
              <a:t>পাঠানো</a:t>
            </a:r>
            <a:r>
              <a:rPr lang="en-US" sz="1800" dirty="0" smtClean="0"/>
              <a:t>। 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অর্থ</a:t>
            </a:r>
            <a:r>
              <a:rPr lang="en-US" sz="1800" dirty="0" smtClean="0"/>
              <a:t> </a:t>
            </a:r>
            <a:r>
              <a:rPr lang="en-US" sz="1800" dirty="0" err="1" smtClean="0"/>
              <a:t>বা</a:t>
            </a:r>
            <a:r>
              <a:rPr lang="en-US" sz="1800" dirty="0" smtClean="0"/>
              <a:t> </a:t>
            </a:r>
            <a:r>
              <a:rPr lang="en-US" sz="1800" dirty="0" err="1" smtClean="0"/>
              <a:t>উচ্চারণ</a:t>
            </a:r>
            <a:r>
              <a:rPr lang="en-US" sz="1800" dirty="0" smtClean="0"/>
              <a:t> </a:t>
            </a:r>
            <a:r>
              <a:rPr lang="en-US" sz="1800" dirty="0" err="1" smtClean="0"/>
              <a:t>বিভ্রান্তির</a:t>
            </a:r>
            <a:r>
              <a:rPr lang="en-US" sz="1800" dirty="0" smtClean="0"/>
              <a:t> </a:t>
            </a:r>
            <a:r>
              <a:rPr lang="en-US" sz="1800" dirty="0" err="1" smtClean="0"/>
              <a:t>সুযোগ</a:t>
            </a:r>
            <a:r>
              <a:rPr lang="en-US" sz="1800" dirty="0" smtClean="0"/>
              <a:t> </a:t>
            </a:r>
            <a:r>
              <a:rPr lang="en-US" sz="1800" dirty="0" err="1" smtClean="0"/>
              <a:t>আছে</a:t>
            </a:r>
            <a:r>
              <a:rPr lang="en-US" sz="1800" dirty="0" smtClean="0"/>
              <a:t> </a:t>
            </a:r>
            <a:r>
              <a:rPr lang="en-US" sz="1800" dirty="0" err="1" smtClean="0"/>
              <a:t>বলে</a:t>
            </a:r>
            <a:r>
              <a:rPr lang="en-US" sz="1800" dirty="0" smtClean="0"/>
              <a:t> </a:t>
            </a:r>
            <a:r>
              <a:rPr lang="en-US" sz="1800" dirty="0" err="1" smtClean="0"/>
              <a:t>বিশেষ্য</a:t>
            </a:r>
            <a:r>
              <a:rPr lang="en-US" sz="1800" dirty="0" smtClean="0"/>
              <a:t> , </a:t>
            </a:r>
            <a:r>
              <a:rPr lang="en-US" sz="1800" dirty="0" err="1" smtClean="0"/>
              <a:t>বিশেষণ</a:t>
            </a:r>
            <a:r>
              <a:rPr lang="en-US" sz="1800" dirty="0" smtClean="0"/>
              <a:t> ও </a:t>
            </a:r>
            <a:r>
              <a:rPr lang="en-US" sz="1800" dirty="0" err="1" smtClean="0"/>
              <a:t>অব্যয়</a:t>
            </a:r>
            <a:r>
              <a:rPr lang="en-US" sz="1800" dirty="0" smtClean="0"/>
              <a:t> </a:t>
            </a:r>
            <a:r>
              <a:rPr lang="en-US" sz="1800" dirty="0" err="1" smtClean="0"/>
              <a:t>শব্দে</a:t>
            </a:r>
            <a:r>
              <a:rPr lang="en-US" sz="1800" dirty="0" smtClean="0"/>
              <a:t> ও- </a:t>
            </a:r>
            <a:r>
              <a:rPr lang="en-US" sz="1800" dirty="0" err="1" smtClean="0"/>
              <a:t>কার</a:t>
            </a:r>
            <a:r>
              <a:rPr lang="en-US" sz="1800" dirty="0" smtClean="0"/>
              <a:t> </a:t>
            </a:r>
            <a:r>
              <a:rPr lang="en-US" sz="1800" dirty="0" err="1" smtClean="0"/>
              <a:t>দেওয়া</a:t>
            </a:r>
            <a:r>
              <a:rPr lang="en-US" sz="1800" dirty="0" smtClean="0"/>
              <a:t> </a:t>
            </a:r>
            <a:r>
              <a:rPr lang="en-US" sz="1800" dirty="0" err="1" smtClean="0"/>
              <a:t>আবশ্যক</a:t>
            </a:r>
            <a:r>
              <a:rPr lang="en-US" sz="1800" dirty="0" smtClean="0"/>
              <a:t>। </a:t>
            </a:r>
          </a:p>
          <a:p>
            <a:pPr>
              <a:buNone/>
            </a:pP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কাল</a:t>
            </a:r>
            <a:r>
              <a:rPr lang="en-US" sz="1800" dirty="0" smtClean="0"/>
              <a:t> (</a:t>
            </a:r>
            <a:r>
              <a:rPr lang="en-US" sz="1800" dirty="0" err="1" smtClean="0"/>
              <a:t>সময়</a:t>
            </a:r>
            <a:r>
              <a:rPr lang="en-US" sz="1800" dirty="0" smtClean="0"/>
              <a:t>) </a:t>
            </a:r>
            <a:r>
              <a:rPr lang="en-US" sz="1800" dirty="0" err="1" smtClean="0"/>
              <a:t>কালো</a:t>
            </a:r>
            <a:r>
              <a:rPr lang="en-US" sz="1800" dirty="0" smtClean="0"/>
              <a:t> (</a:t>
            </a:r>
            <a:r>
              <a:rPr lang="en-US" sz="1800" dirty="0" err="1" smtClean="0"/>
              <a:t>কৃষ্ণ</a:t>
            </a:r>
            <a:r>
              <a:rPr lang="en-US" sz="1800" dirty="0" smtClean="0"/>
              <a:t> </a:t>
            </a:r>
            <a:r>
              <a:rPr lang="en-US" sz="1800" dirty="0" err="1" smtClean="0"/>
              <a:t>বর্ণ</a:t>
            </a:r>
            <a:r>
              <a:rPr lang="en-US" sz="1800" dirty="0" smtClean="0"/>
              <a:t>) </a:t>
            </a:r>
          </a:p>
          <a:p>
            <a:pPr>
              <a:buNone/>
            </a:pPr>
            <a:r>
              <a:rPr lang="en-US" sz="1800" dirty="0" smtClean="0"/>
              <a:t>            </a:t>
            </a:r>
            <a:r>
              <a:rPr lang="en-US" sz="1800" dirty="0" err="1" smtClean="0"/>
              <a:t>ভাল</a:t>
            </a:r>
            <a:r>
              <a:rPr lang="en-US" sz="1800" dirty="0" smtClean="0"/>
              <a:t> (</a:t>
            </a:r>
            <a:r>
              <a:rPr lang="en-US" sz="1800" dirty="0" err="1" smtClean="0"/>
              <a:t>কপাল</a:t>
            </a:r>
            <a:r>
              <a:rPr lang="en-US" sz="1800" dirty="0" smtClean="0"/>
              <a:t>) </a:t>
            </a:r>
            <a:r>
              <a:rPr lang="en-US" sz="1800" dirty="0" err="1" smtClean="0"/>
              <a:t>ভালো</a:t>
            </a:r>
            <a:r>
              <a:rPr lang="en-US" sz="1800" dirty="0" smtClean="0"/>
              <a:t> (</a:t>
            </a:r>
            <a:r>
              <a:rPr lang="en-US" sz="1800" dirty="0" err="1" smtClean="0"/>
              <a:t>উত্তম</a:t>
            </a:r>
            <a:r>
              <a:rPr lang="en-US" sz="1800" dirty="0" smtClean="0"/>
              <a:t>)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বানানে</a:t>
            </a:r>
            <a:r>
              <a:rPr lang="en-US" sz="1800" dirty="0" smtClean="0"/>
              <a:t> </a:t>
            </a:r>
            <a:r>
              <a:rPr lang="en-US" sz="1800" dirty="0" err="1" smtClean="0"/>
              <a:t>বিসর্গ</a:t>
            </a:r>
            <a:r>
              <a:rPr lang="en-US" sz="1800" dirty="0" smtClean="0"/>
              <a:t> (ঃ) </a:t>
            </a:r>
            <a:r>
              <a:rPr lang="en-US" sz="1800" dirty="0" err="1" smtClean="0"/>
              <a:t>এর</a:t>
            </a:r>
            <a:r>
              <a:rPr lang="en-US" sz="1800" dirty="0" smtClean="0"/>
              <a:t> </a:t>
            </a:r>
            <a:r>
              <a:rPr lang="en-US" sz="1800" dirty="0" err="1" smtClean="0"/>
              <a:t>ব্যবহারঃ</a:t>
            </a:r>
            <a:r>
              <a:rPr lang="en-US" sz="18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পদান্তে</a:t>
            </a:r>
            <a:r>
              <a:rPr lang="en-US" sz="1800" dirty="0" smtClean="0"/>
              <a:t> </a:t>
            </a:r>
            <a:r>
              <a:rPr lang="en-US" sz="1800" dirty="0" err="1" smtClean="0"/>
              <a:t>বিসর্গ</a:t>
            </a:r>
            <a:r>
              <a:rPr lang="en-US" sz="1800" dirty="0" smtClean="0"/>
              <a:t> (ঃ) </a:t>
            </a:r>
            <a:r>
              <a:rPr lang="en-US" sz="1800" dirty="0" err="1" smtClean="0"/>
              <a:t>থাকবে</a:t>
            </a:r>
            <a:r>
              <a:rPr lang="en-US" sz="1800" dirty="0" smtClean="0"/>
              <a:t> </a:t>
            </a:r>
            <a:r>
              <a:rPr lang="en-US" sz="1800" dirty="0" err="1" smtClean="0"/>
              <a:t>না</a:t>
            </a:r>
            <a:r>
              <a:rPr lang="en-US" sz="1800" dirty="0" smtClean="0"/>
              <a:t>। </a:t>
            </a: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ক্রমশ</a:t>
            </a:r>
            <a:r>
              <a:rPr lang="en-US" sz="1800" dirty="0" smtClean="0"/>
              <a:t>, </a:t>
            </a:r>
            <a:r>
              <a:rPr lang="en-US" sz="1800" dirty="0" err="1" smtClean="0"/>
              <a:t>দ্বিতীয়ত</a:t>
            </a:r>
            <a:r>
              <a:rPr lang="en-US" sz="1800" dirty="0" smtClean="0"/>
              <a:t>, </a:t>
            </a:r>
            <a:r>
              <a:rPr lang="en-US" sz="1800" dirty="0" err="1" smtClean="0"/>
              <a:t>প্রধানত</a:t>
            </a:r>
            <a:r>
              <a:rPr lang="en-US" sz="1800" dirty="0" smtClean="0"/>
              <a:t>, </a:t>
            </a:r>
            <a:r>
              <a:rPr lang="en-US" sz="1800" dirty="0" err="1" smtClean="0"/>
              <a:t>মূলত</a:t>
            </a:r>
            <a:r>
              <a:rPr lang="en-US" sz="1800" dirty="0" smtClean="0"/>
              <a:t>, </a:t>
            </a:r>
            <a:r>
              <a:rPr lang="en-US" sz="1800" dirty="0" err="1" smtClean="0"/>
              <a:t>প্রথমত</a:t>
            </a:r>
            <a:r>
              <a:rPr lang="en-US" sz="1800" dirty="0" smtClean="0"/>
              <a:t>। 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পদ</a:t>
            </a:r>
            <a:r>
              <a:rPr lang="en-US" sz="1800" dirty="0" smtClean="0"/>
              <a:t> </a:t>
            </a:r>
            <a:r>
              <a:rPr lang="en-US" sz="1800" dirty="0" err="1" smtClean="0"/>
              <a:t>মধ্যস্থ</a:t>
            </a:r>
            <a:r>
              <a:rPr lang="en-US" sz="1800" dirty="0" smtClean="0"/>
              <a:t> </a:t>
            </a:r>
            <a:r>
              <a:rPr lang="en-US" sz="1800" dirty="0" err="1" smtClean="0"/>
              <a:t>বিসর্গ</a:t>
            </a:r>
            <a:r>
              <a:rPr lang="en-US" sz="1800" dirty="0" smtClean="0"/>
              <a:t> </a:t>
            </a:r>
            <a:r>
              <a:rPr lang="en-US" sz="1800" dirty="0" err="1" smtClean="0"/>
              <a:t>থাকবে</a:t>
            </a:r>
            <a:r>
              <a:rPr lang="en-US" sz="1800" dirty="0" smtClean="0"/>
              <a:t>। </a:t>
            </a: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অন্তঃস্থ</a:t>
            </a:r>
            <a:r>
              <a:rPr lang="en-US" sz="1800" dirty="0" smtClean="0"/>
              <a:t>, </a:t>
            </a:r>
            <a:r>
              <a:rPr lang="en-US" sz="1800" dirty="0" err="1" smtClean="0"/>
              <a:t>দুঃখ</a:t>
            </a:r>
            <a:r>
              <a:rPr lang="en-US" sz="1800" dirty="0" smtClean="0"/>
              <a:t>, </a:t>
            </a:r>
            <a:r>
              <a:rPr lang="en-US" sz="1800" dirty="0" err="1" smtClean="0"/>
              <a:t>দুঃসহ</a:t>
            </a:r>
            <a:r>
              <a:rPr lang="en-US" sz="1800" dirty="0" smtClean="0"/>
              <a:t>, </a:t>
            </a:r>
            <a:r>
              <a:rPr lang="en-US" sz="1800" dirty="0" err="1" smtClean="0"/>
              <a:t>নিঃশব্দ</a:t>
            </a:r>
            <a:r>
              <a:rPr lang="en-US" sz="1800" dirty="0" smtClean="0"/>
              <a:t>, </a:t>
            </a:r>
            <a:r>
              <a:rPr lang="en-US" sz="1800" dirty="0" err="1" smtClean="0"/>
              <a:t>পুনঃপুনঃ</a:t>
            </a:r>
            <a:endParaRPr lang="en-US" sz="1800" dirty="0" smtClean="0"/>
          </a:p>
          <a:p>
            <a:pPr>
              <a:buFont typeface="Wingdings" pitchFamily="2" charset="2"/>
              <a:buChar char="§"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601675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err="1" smtClean="0"/>
              <a:t>বানানে</a:t>
            </a:r>
            <a:r>
              <a:rPr lang="en-US" sz="1800" b="1" dirty="0" smtClean="0"/>
              <a:t> ণ ও </a:t>
            </a:r>
            <a:r>
              <a:rPr lang="en-US" sz="1800" b="1" dirty="0" err="1" smtClean="0"/>
              <a:t>দন্ত্য</a:t>
            </a:r>
            <a:r>
              <a:rPr lang="en-US" sz="1800" b="1" dirty="0" smtClean="0"/>
              <a:t>-ন </a:t>
            </a:r>
            <a:r>
              <a:rPr lang="en-US" sz="1800" b="1" dirty="0" err="1" smtClean="0"/>
              <a:t>এর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ব্যবহারঃ</a:t>
            </a: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যুক্তব্যঞ্জনে</a:t>
            </a:r>
            <a:r>
              <a:rPr lang="en-US" sz="1800" dirty="0" smtClean="0"/>
              <a:t> ট- </a:t>
            </a:r>
            <a:r>
              <a:rPr lang="en-US" sz="1800" dirty="0" err="1" smtClean="0"/>
              <a:t>বর্গীয়</a:t>
            </a:r>
            <a:r>
              <a:rPr lang="en-US" sz="1800" dirty="0" smtClean="0"/>
              <a:t> </a:t>
            </a:r>
            <a:r>
              <a:rPr lang="en-US" sz="1800" dirty="0" err="1" smtClean="0"/>
              <a:t>ধ্বনির</a:t>
            </a:r>
            <a:r>
              <a:rPr lang="en-US" sz="1800" dirty="0" smtClean="0"/>
              <a:t> </a:t>
            </a:r>
            <a:r>
              <a:rPr lang="en-US" sz="1800" dirty="0" err="1" smtClean="0"/>
              <a:t>আগে</a:t>
            </a:r>
            <a:r>
              <a:rPr lang="en-US" sz="1800" dirty="0" smtClean="0"/>
              <a:t> </a:t>
            </a:r>
            <a:r>
              <a:rPr lang="en-US" sz="1800" dirty="0" err="1" smtClean="0"/>
              <a:t>তৎসম</a:t>
            </a:r>
            <a:r>
              <a:rPr lang="en-US" sz="1800" dirty="0" smtClean="0"/>
              <a:t> </a:t>
            </a:r>
            <a:r>
              <a:rPr lang="en-US" sz="1800" dirty="0" err="1" smtClean="0"/>
              <a:t>শব্দে</a:t>
            </a:r>
            <a:r>
              <a:rPr lang="en-US" sz="1800" dirty="0" smtClean="0"/>
              <a:t> </a:t>
            </a:r>
            <a:r>
              <a:rPr lang="en-US" sz="1800" dirty="0" err="1" smtClean="0"/>
              <a:t>সবসময়</a:t>
            </a:r>
            <a:r>
              <a:rPr lang="en-US" sz="1800" dirty="0" smtClean="0"/>
              <a:t> ‘ণ’ </a:t>
            </a:r>
            <a:r>
              <a:rPr lang="en-US" sz="1800" dirty="0" err="1" smtClean="0"/>
              <a:t>হয়</a:t>
            </a:r>
            <a:r>
              <a:rPr lang="en-US" sz="1800" dirty="0" smtClean="0"/>
              <a:t>। </a:t>
            </a: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ঘণ্টা</a:t>
            </a:r>
            <a:r>
              <a:rPr lang="en-US" sz="1800" dirty="0" smtClean="0"/>
              <a:t> , </a:t>
            </a:r>
            <a:r>
              <a:rPr lang="en-US" sz="1800" dirty="0" err="1" smtClean="0"/>
              <a:t>লণ্ঠন</a:t>
            </a:r>
            <a:r>
              <a:rPr lang="en-US" sz="1800" dirty="0" smtClean="0"/>
              <a:t> , </a:t>
            </a:r>
            <a:r>
              <a:rPr lang="en-US" sz="1800" dirty="0" err="1" smtClean="0"/>
              <a:t>কাণ্ড</a:t>
            </a:r>
            <a:r>
              <a:rPr lang="en-US" sz="1800" dirty="0" smtClean="0"/>
              <a:t> , </a:t>
            </a:r>
            <a:r>
              <a:rPr lang="en-US" sz="1800" dirty="0" err="1" smtClean="0"/>
              <a:t>অকালকুষ্মাণ্ড</a:t>
            </a:r>
            <a:r>
              <a:rPr lang="en-US" sz="1800" dirty="0" smtClean="0"/>
              <a:t> ।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তৎসম</a:t>
            </a:r>
            <a:r>
              <a:rPr lang="en-US" sz="1800" dirty="0" smtClean="0"/>
              <a:t> </a:t>
            </a:r>
            <a:r>
              <a:rPr lang="en-US" sz="1800" dirty="0" err="1" smtClean="0"/>
              <a:t>শব্দে</a:t>
            </a:r>
            <a:r>
              <a:rPr lang="en-US" sz="1800" dirty="0" smtClean="0"/>
              <a:t> ঋ, র, র-</a:t>
            </a:r>
            <a:r>
              <a:rPr lang="en-US" sz="1800" dirty="0" err="1" smtClean="0"/>
              <a:t>ফলা</a:t>
            </a:r>
            <a:r>
              <a:rPr lang="en-US" sz="1800" dirty="0" smtClean="0"/>
              <a:t>, </a:t>
            </a:r>
            <a:r>
              <a:rPr lang="en-US" sz="1800" dirty="0" err="1" smtClean="0"/>
              <a:t>রেফ-ফলা</a:t>
            </a:r>
            <a:r>
              <a:rPr lang="en-US" sz="1800" dirty="0" smtClean="0"/>
              <a:t>, ষ, </a:t>
            </a:r>
            <a:r>
              <a:rPr lang="en-US" sz="1800" dirty="0" err="1" smtClean="0"/>
              <a:t>ক্ষ</a:t>
            </a:r>
            <a:r>
              <a:rPr lang="en-US" sz="1800" dirty="0" smtClean="0"/>
              <a:t>- </a:t>
            </a:r>
            <a:r>
              <a:rPr lang="en-US" sz="1800" dirty="0" err="1" smtClean="0"/>
              <a:t>এর</a:t>
            </a:r>
            <a:r>
              <a:rPr lang="en-US" sz="1800" dirty="0" smtClean="0"/>
              <a:t> </a:t>
            </a:r>
            <a:r>
              <a:rPr lang="en-US" sz="1800" dirty="0" err="1" smtClean="0"/>
              <a:t>পর</a:t>
            </a:r>
            <a:r>
              <a:rPr lang="en-US" sz="1800" dirty="0" smtClean="0"/>
              <a:t> ‘ণ’ </a:t>
            </a:r>
            <a:r>
              <a:rPr lang="en-US" sz="1800" dirty="0" err="1" smtClean="0"/>
              <a:t>হয়</a:t>
            </a:r>
            <a:r>
              <a:rPr lang="en-US" sz="1800" dirty="0" smtClean="0"/>
              <a:t>। </a:t>
            </a: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ঋণ</a:t>
            </a:r>
            <a:r>
              <a:rPr lang="en-US" sz="1800" dirty="0" smtClean="0"/>
              <a:t>, </a:t>
            </a:r>
            <a:r>
              <a:rPr lang="en-US" sz="1800" dirty="0" err="1" smtClean="0"/>
              <a:t>তৃণ</a:t>
            </a:r>
            <a:r>
              <a:rPr lang="en-US" sz="1800" dirty="0" smtClean="0"/>
              <a:t> , </a:t>
            </a:r>
            <a:r>
              <a:rPr lang="en-US" sz="1800" dirty="0" err="1" smtClean="0"/>
              <a:t>অরণ্য</a:t>
            </a:r>
            <a:r>
              <a:rPr lang="en-US" sz="1800" dirty="0" smtClean="0"/>
              <a:t>, </a:t>
            </a:r>
            <a:r>
              <a:rPr lang="en-US" sz="1800" dirty="0" err="1" smtClean="0"/>
              <a:t>ত্রাণ</a:t>
            </a:r>
            <a:r>
              <a:rPr lang="en-US" sz="1800" dirty="0" smtClean="0"/>
              <a:t>, </a:t>
            </a:r>
            <a:r>
              <a:rPr lang="en-US" sz="1800" dirty="0" err="1" smtClean="0"/>
              <a:t>বর্ণ</a:t>
            </a:r>
            <a:r>
              <a:rPr lang="en-US" sz="1800" dirty="0" smtClean="0"/>
              <a:t> , </a:t>
            </a:r>
            <a:r>
              <a:rPr lang="en-US" sz="1800" dirty="0" err="1" smtClean="0"/>
              <a:t>ভাষণ</a:t>
            </a:r>
            <a:r>
              <a:rPr lang="en-US" sz="1800" dirty="0" smtClean="0"/>
              <a:t>, </a:t>
            </a:r>
            <a:r>
              <a:rPr lang="en-US" sz="1800" dirty="0" err="1" smtClean="0"/>
              <a:t>ক্ষণিক</a:t>
            </a:r>
            <a:r>
              <a:rPr lang="en-US" sz="1800" dirty="0" smtClean="0"/>
              <a:t>।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এক</a:t>
            </a:r>
            <a:r>
              <a:rPr lang="en-US" sz="1800" dirty="0" smtClean="0"/>
              <a:t> ই </a:t>
            </a:r>
            <a:r>
              <a:rPr lang="en-US" sz="1800" dirty="0" err="1" smtClean="0"/>
              <a:t>শব্দের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মধ্যে</a:t>
            </a:r>
            <a:r>
              <a:rPr lang="en-US" sz="1800" dirty="0" smtClean="0"/>
              <a:t> ঋ, ঋ-</a:t>
            </a:r>
            <a:r>
              <a:rPr lang="en-US" sz="1800" dirty="0" err="1" smtClean="0"/>
              <a:t>কার</a:t>
            </a:r>
            <a:r>
              <a:rPr lang="en-US" sz="1800" dirty="0" smtClean="0"/>
              <a:t>, র, র-</a:t>
            </a:r>
            <a:r>
              <a:rPr lang="en-US" sz="1800" dirty="0" err="1" smtClean="0"/>
              <a:t>ফলা</a:t>
            </a:r>
            <a:r>
              <a:rPr lang="en-US" sz="1800" dirty="0" smtClean="0"/>
              <a:t>, </a:t>
            </a:r>
            <a:r>
              <a:rPr lang="en-US" sz="1800" dirty="0" err="1" smtClean="0"/>
              <a:t>রেফ-ফলা</a:t>
            </a:r>
            <a:r>
              <a:rPr lang="en-US" sz="1800" dirty="0" smtClean="0"/>
              <a:t>, ষ, </a:t>
            </a:r>
            <a:r>
              <a:rPr lang="en-US" sz="1800" dirty="0" err="1" smtClean="0"/>
              <a:t>ক্ষ-এর</a:t>
            </a:r>
            <a:r>
              <a:rPr lang="en-US" sz="1800" dirty="0" smtClean="0"/>
              <a:t> </a:t>
            </a:r>
            <a:r>
              <a:rPr lang="en-US" sz="1800" dirty="0" err="1" smtClean="0"/>
              <a:t>যে</a:t>
            </a:r>
            <a:r>
              <a:rPr lang="en-US" sz="1800" dirty="0" smtClean="0"/>
              <a:t> </a:t>
            </a:r>
            <a:r>
              <a:rPr lang="en-US" sz="1800" dirty="0" err="1" smtClean="0"/>
              <a:t>কোনটির</a:t>
            </a:r>
            <a:r>
              <a:rPr lang="en-US" sz="1800" dirty="0" smtClean="0"/>
              <a:t> ক-</a:t>
            </a:r>
            <a:r>
              <a:rPr lang="en-US" sz="1800" dirty="0" err="1" smtClean="0"/>
              <a:t>বর্গ</a:t>
            </a:r>
            <a:r>
              <a:rPr lang="en-US" sz="1800" dirty="0" smtClean="0"/>
              <a:t> , প- </a:t>
            </a:r>
            <a:r>
              <a:rPr lang="en-US" sz="1800" dirty="0" err="1" smtClean="0"/>
              <a:t>বর্গ</a:t>
            </a:r>
            <a:r>
              <a:rPr lang="en-US" sz="1800" dirty="0" smtClean="0"/>
              <a:t> </a:t>
            </a:r>
            <a:r>
              <a:rPr lang="en-US" sz="1800" dirty="0" err="1" smtClean="0"/>
              <a:t>এবং</a:t>
            </a:r>
            <a:r>
              <a:rPr lang="en-US" sz="1800" dirty="0" smtClean="0"/>
              <a:t> য , য় , হ </a:t>
            </a:r>
            <a:r>
              <a:rPr lang="en-US" sz="1800" dirty="0" err="1" smtClean="0"/>
              <a:t>অনুস্বার</a:t>
            </a:r>
            <a:r>
              <a:rPr lang="en-US" sz="1800" dirty="0" smtClean="0"/>
              <a:t> </a:t>
            </a:r>
            <a:r>
              <a:rPr lang="en-US" sz="1800" dirty="0" err="1" smtClean="0"/>
              <a:t>এই</a:t>
            </a:r>
            <a:r>
              <a:rPr lang="en-US" sz="1800" dirty="0" smtClean="0"/>
              <a:t> </a:t>
            </a:r>
            <a:r>
              <a:rPr lang="en-US" sz="1800" dirty="0" err="1" smtClean="0"/>
              <a:t>বর্ণ</a:t>
            </a:r>
            <a:r>
              <a:rPr lang="en-US" sz="1800" dirty="0" smtClean="0"/>
              <a:t> </a:t>
            </a:r>
            <a:r>
              <a:rPr lang="en-US" sz="1800" dirty="0" err="1" smtClean="0"/>
              <a:t>গুলো</a:t>
            </a:r>
            <a:r>
              <a:rPr lang="en-US" sz="1800" dirty="0" smtClean="0"/>
              <a:t> </a:t>
            </a:r>
            <a:r>
              <a:rPr lang="en-US" sz="1800" dirty="0" err="1" smtClean="0"/>
              <a:t>থাকলে</a:t>
            </a:r>
            <a:r>
              <a:rPr lang="en-US" sz="1800" dirty="0" smtClean="0"/>
              <a:t> </a:t>
            </a:r>
            <a:r>
              <a:rPr lang="en-US" sz="1800" dirty="0" err="1" smtClean="0"/>
              <a:t>সবসময়</a:t>
            </a:r>
            <a:r>
              <a:rPr lang="en-US" sz="1800" dirty="0" smtClean="0"/>
              <a:t> ‘ণ’ </a:t>
            </a:r>
            <a:r>
              <a:rPr lang="en-US" sz="1800" dirty="0" err="1" smtClean="0"/>
              <a:t>হয়</a:t>
            </a:r>
            <a:r>
              <a:rPr lang="en-US" sz="1800" dirty="0" smtClean="0"/>
              <a:t>। </a:t>
            </a: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কৃপণ</a:t>
            </a:r>
            <a:r>
              <a:rPr lang="en-US" sz="1800" dirty="0" smtClean="0"/>
              <a:t> , </a:t>
            </a:r>
            <a:r>
              <a:rPr lang="en-US" sz="1800" dirty="0" err="1" smtClean="0"/>
              <a:t>অগ্রহায়ণ</a:t>
            </a:r>
            <a:r>
              <a:rPr lang="en-US" sz="1800" dirty="0" smtClean="0"/>
              <a:t> , </a:t>
            </a:r>
            <a:r>
              <a:rPr lang="en-US" sz="1800" dirty="0" err="1" smtClean="0"/>
              <a:t>নির্বাণ</a:t>
            </a:r>
            <a:r>
              <a:rPr lang="en-US" sz="1800" dirty="0" smtClean="0"/>
              <a:t> , </a:t>
            </a:r>
            <a:r>
              <a:rPr lang="en-US" sz="1800" dirty="0" err="1" smtClean="0"/>
              <a:t>অপেক্ষমাণ</a:t>
            </a:r>
            <a:r>
              <a:rPr lang="en-US" sz="1800" dirty="0" smtClean="0"/>
              <a:t>।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প্র</a:t>
            </a:r>
            <a:r>
              <a:rPr lang="en-US" sz="1800" dirty="0" smtClean="0"/>
              <a:t> , </a:t>
            </a:r>
            <a:r>
              <a:rPr lang="en-US" sz="1800" dirty="0" err="1" smtClean="0"/>
              <a:t>পরা</a:t>
            </a:r>
            <a:r>
              <a:rPr lang="en-US" sz="1800" dirty="0" smtClean="0"/>
              <a:t>, </a:t>
            </a:r>
            <a:r>
              <a:rPr lang="en-US" sz="1800" dirty="0" err="1" smtClean="0"/>
              <a:t>পরি</a:t>
            </a:r>
            <a:r>
              <a:rPr lang="en-US" sz="1800" dirty="0" smtClean="0"/>
              <a:t>, </a:t>
            </a:r>
            <a:r>
              <a:rPr lang="en-US" sz="1800" dirty="0" err="1" smtClean="0"/>
              <a:t>নির</a:t>
            </a:r>
            <a:r>
              <a:rPr lang="en-US" sz="1800" dirty="0" smtClean="0"/>
              <a:t> – </a:t>
            </a:r>
            <a:r>
              <a:rPr lang="en-US" sz="1800" dirty="0" err="1" smtClean="0"/>
              <a:t>এই</a:t>
            </a:r>
            <a:r>
              <a:rPr lang="en-US" sz="1800" dirty="0" smtClean="0"/>
              <a:t> </a:t>
            </a:r>
            <a:r>
              <a:rPr lang="en-US" sz="1800" dirty="0" err="1" smtClean="0"/>
              <a:t>চারটি</a:t>
            </a:r>
            <a:r>
              <a:rPr lang="en-US" sz="1800" dirty="0" smtClean="0"/>
              <a:t> </a:t>
            </a:r>
            <a:r>
              <a:rPr lang="en-US" sz="1800" dirty="0" err="1" smtClean="0"/>
              <a:t>উপসর্গের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পর</a:t>
            </a:r>
            <a:r>
              <a:rPr lang="en-US" sz="1800" dirty="0" smtClean="0"/>
              <a:t> </a:t>
            </a:r>
            <a:r>
              <a:rPr lang="en-US" sz="1800" dirty="0" err="1" smtClean="0"/>
              <a:t>নম্</a:t>
            </a:r>
            <a:r>
              <a:rPr lang="en-US" sz="1800" dirty="0" smtClean="0"/>
              <a:t>‌</a:t>
            </a:r>
            <a:r>
              <a:rPr lang="en-US" sz="1800" dirty="0" smtClean="0"/>
              <a:t>, </a:t>
            </a:r>
            <a:r>
              <a:rPr lang="en-US" sz="1800" dirty="0" err="1" smtClean="0"/>
              <a:t>নশ্</a:t>
            </a:r>
            <a:r>
              <a:rPr lang="en-US" sz="1800" dirty="0" smtClean="0"/>
              <a:t>‌, </a:t>
            </a:r>
            <a:r>
              <a:rPr lang="en-US" sz="1800" dirty="0" err="1" smtClean="0"/>
              <a:t>নী</a:t>
            </a:r>
            <a:r>
              <a:rPr lang="en-US" sz="1800" dirty="0" smtClean="0"/>
              <a:t>, </a:t>
            </a:r>
            <a:r>
              <a:rPr lang="en-US" sz="1800" dirty="0" err="1" smtClean="0"/>
              <a:t>নু</a:t>
            </a:r>
            <a:r>
              <a:rPr lang="en-US" sz="1800" dirty="0" smtClean="0"/>
              <a:t>, </a:t>
            </a:r>
            <a:r>
              <a:rPr lang="en-US" sz="1800" dirty="0" err="1" smtClean="0"/>
              <a:t>অন্</a:t>
            </a:r>
            <a:r>
              <a:rPr lang="en-US" sz="1800" dirty="0" smtClean="0"/>
              <a:t>‌ , </a:t>
            </a:r>
            <a:r>
              <a:rPr lang="en-US" sz="1800" dirty="0" err="1" smtClean="0"/>
              <a:t>হন্</a:t>
            </a:r>
            <a:r>
              <a:rPr lang="en-US" sz="1800" dirty="0" smtClean="0"/>
              <a:t>‌ </a:t>
            </a:r>
            <a:r>
              <a:rPr lang="en-US" sz="1800" dirty="0" err="1" smtClean="0"/>
              <a:t>প্রভৃতি</a:t>
            </a:r>
            <a:r>
              <a:rPr lang="en-US" sz="1800" dirty="0" smtClean="0"/>
              <a:t> </a:t>
            </a:r>
            <a:r>
              <a:rPr lang="en-US" sz="1800" dirty="0" err="1" smtClean="0"/>
              <a:t>ধাতুর</a:t>
            </a:r>
            <a:r>
              <a:rPr lang="en-US" sz="1800" dirty="0" smtClean="0"/>
              <a:t> </a:t>
            </a:r>
            <a:r>
              <a:rPr lang="en-US" sz="1800" dirty="0" err="1" smtClean="0"/>
              <a:t>দন্ত্য</a:t>
            </a:r>
            <a:r>
              <a:rPr lang="en-US" sz="1800" dirty="0" smtClean="0"/>
              <a:t>-ন </a:t>
            </a:r>
            <a:r>
              <a:rPr lang="en-US" sz="1800" dirty="0" err="1" smtClean="0"/>
              <a:t>স্থলে</a:t>
            </a:r>
            <a:r>
              <a:rPr lang="en-US" sz="1800" dirty="0" smtClean="0"/>
              <a:t> </a:t>
            </a:r>
            <a:r>
              <a:rPr lang="en-US" sz="1800" dirty="0" err="1" smtClean="0"/>
              <a:t>মূর্ধন্য</a:t>
            </a:r>
            <a:r>
              <a:rPr lang="en-US" sz="1800" dirty="0" smtClean="0"/>
              <a:t> ণ </a:t>
            </a:r>
            <a:r>
              <a:rPr lang="en-US" sz="1800" dirty="0" err="1" smtClean="0"/>
              <a:t>হয়</a:t>
            </a:r>
            <a:r>
              <a:rPr lang="en-US" sz="1800" dirty="0" smtClean="0"/>
              <a:t>। </a:t>
            </a: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প্রণাম</a:t>
            </a:r>
            <a:r>
              <a:rPr lang="en-US" sz="1800" dirty="0" smtClean="0"/>
              <a:t> , </a:t>
            </a:r>
            <a:r>
              <a:rPr lang="en-US" sz="1800" dirty="0" err="1" smtClean="0"/>
              <a:t>পরিণতি</a:t>
            </a:r>
            <a:r>
              <a:rPr lang="en-US" sz="1800" dirty="0" smtClean="0"/>
              <a:t>, </a:t>
            </a:r>
            <a:r>
              <a:rPr lang="en-US" sz="1800" dirty="0" err="1" smtClean="0"/>
              <a:t>পরাণ</a:t>
            </a:r>
            <a:r>
              <a:rPr lang="en-US" sz="1800" dirty="0" smtClean="0"/>
              <a:t> , </a:t>
            </a:r>
            <a:r>
              <a:rPr lang="en-US" sz="1800" dirty="0" err="1" smtClean="0"/>
              <a:t>নির্ণয়</a:t>
            </a:r>
            <a:r>
              <a:rPr lang="en-US" sz="1800" dirty="0" smtClean="0"/>
              <a:t>।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533400"/>
            <a:ext cx="8153400" cy="60929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যুক্তবর্ণ</a:t>
            </a:r>
            <a:r>
              <a:rPr lang="en-US" sz="1800" dirty="0" smtClean="0"/>
              <a:t> </a:t>
            </a:r>
            <a:r>
              <a:rPr lang="en-US" sz="1800" dirty="0" err="1" smtClean="0"/>
              <a:t>গঠনে</a:t>
            </a:r>
            <a:r>
              <a:rPr lang="en-US" sz="1800" dirty="0" smtClean="0"/>
              <a:t> (অ- </a:t>
            </a:r>
            <a:r>
              <a:rPr lang="en-US" sz="1800" dirty="0" err="1" smtClean="0"/>
              <a:t>তৎসম</a:t>
            </a:r>
            <a:r>
              <a:rPr lang="en-US" sz="1800" dirty="0" smtClean="0"/>
              <a:t> ) </a:t>
            </a:r>
            <a:r>
              <a:rPr lang="en-US" sz="1800" dirty="0" err="1" smtClean="0"/>
              <a:t>শব্দে</a:t>
            </a:r>
            <a:r>
              <a:rPr lang="en-US" sz="1800" dirty="0" smtClean="0"/>
              <a:t> ট- </a:t>
            </a:r>
            <a:r>
              <a:rPr lang="en-US" sz="1800" dirty="0" err="1" smtClean="0"/>
              <a:t>বর্গের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পূর্বে</a:t>
            </a:r>
            <a:r>
              <a:rPr lang="en-US" sz="1800" dirty="0" smtClean="0"/>
              <a:t> ‘ন’ </a:t>
            </a:r>
            <a:r>
              <a:rPr lang="en-US" sz="1800" dirty="0" err="1" smtClean="0"/>
              <a:t>হয়</a:t>
            </a:r>
            <a:r>
              <a:rPr lang="en-US" sz="1800" dirty="0" smtClean="0"/>
              <a:t>। </a:t>
            </a: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কারেন্ট</a:t>
            </a:r>
            <a:r>
              <a:rPr lang="en-US" sz="1800" dirty="0" smtClean="0"/>
              <a:t> , </a:t>
            </a:r>
            <a:r>
              <a:rPr lang="en-US" sz="1800" dirty="0" err="1" smtClean="0"/>
              <a:t>ব্র্যান্ড</a:t>
            </a:r>
            <a:r>
              <a:rPr lang="en-US" sz="1800" dirty="0" smtClean="0"/>
              <a:t> , </a:t>
            </a:r>
            <a:r>
              <a:rPr lang="en-US" sz="1800" dirty="0" err="1" smtClean="0"/>
              <a:t>লন্ডন</a:t>
            </a:r>
            <a:r>
              <a:rPr lang="en-US" sz="1800" dirty="0" smtClean="0"/>
              <a:t> , </a:t>
            </a:r>
            <a:r>
              <a:rPr lang="en-US" sz="1800" dirty="0" err="1" smtClean="0"/>
              <a:t>সেন্ট্রাল</a:t>
            </a:r>
            <a:r>
              <a:rPr lang="en-US" sz="1800" dirty="0" smtClean="0"/>
              <a:t>। 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সন্ধি</a:t>
            </a:r>
            <a:r>
              <a:rPr lang="en-US" sz="1800" dirty="0" smtClean="0"/>
              <a:t> </a:t>
            </a:r>
            <a:r>
              <a:rPr lang="en-US" sz="1800" dirty="0" smtClean="0"/>
              <a:t>ও</a:t>
            </a:r>
            <a:r>
              <a:rPr lang="en-US" sz="1800" dirty="0" smtClean="0"/>
              <a:t> </a:t>
            </a:r>
            <a:r>
              <a:rPr lang="en-US" sz="1800" dirty="0" err="1" smtClean="0"/>
              <a:t>সমাস</a:t>
            </a:r>
            <a:r>
              <a:rPr lang="en-US" sz="1800" dirty="0" smtClean="0"/>
              <a:t> </a:t>
            </a:r>
            <a:r>
              <a:rPr lang="en-US" sz="1800" dirty="0" err="1" smtClean="0"/>
              <a:t>যোগে</a:t>
            </a:r>
            <a:r>
              <a:rPr lang="en-US" sz="1800" dirty="0" smtClean="0"/>
              <a:t> </a:t>
            </a:r>
            <a:r>
              <a:rPr lang="en-US" sz="1800" dirty="0" err="1" smtClean="0"/>
              <a:t>গঠিত</a:t>
            </a:r>
            <a:r>
              <a:rPr lang="en-US" sz="1800" dirty="0" smtClean="0"/>
              <a:t> </a:t>
            </a:r>
            <a:r>
              <a:rPr lang="en-US" sz="1800" dirty="0" err="1" smtClean="0"/>
              <a:t>শব্দের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বানানে</a:t>
            </a:r>
            <a:r>
              <a:rPr lang="en-US" sz="1800" dirty="0" smtClean="0"/>
              <a:t> </a:t>
            </a:r>
            <a:r>
              <a:rPr lang="en-US" sz="1800" dirty="0" err="1" smtClean="0"/>
              <a:t>দন্ত্য</a:t>
            </a:r>
            <a:r>
              <a:rPr lang="en-US" sz="1800" dirty="0" smtClean="0"/>
              <a:t>-ন </a:t>
            </a:r>
            <a:r>
              <a:rPr lang="en-US" sz="1800" dirty="0" err="1" smtClean="0"/>
              <a:t>বহাল</a:t>
            </a:r>
            <a:r>
              <a:rPr lang="en-US" sz="1800" dirty="0" smtClean="0"/>
              <a:t> </a:t>
            </a:r>
            <a:r>
              <a:rPr lang="en-US" sz="1800" dirty="0" err="1" smtClean="0"/>
              <a:t>থাকে</a:t>
            </a:r>
            <a:r>
              <a:rPr lang="en-US" sz="1800" dirty="0" smtClean="0"/>
              <a:t>। </a:t>
            </a: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দুর্নাম</a:t>
            </a:r>
            <a:r>
              <a:rPr lang="en-US" sz="1800" dirty="0" smtClean="0"/>
              <a:t> , </a:t>
            </a:r>
            <a:r>
              <a:rPr lang="en-US" sz="1800" dirty="0" err="1" smtClean="0"/>
              <a:t>দুর্নীতি</a:t>
            </a:r>
            <a:r>
              <a:rPr lang="en-US" sz="1800" dirty="0" smtClean="0"/>
              <a:t> , </a:t>
            </a:r>
            <a:r>
              <a:rPr lang="en-US" sz="1800" dirty="0" err="1" smtClean="0"/>
              <a:t>দুর্নিবার</a:t>
            </a:r>
            <a:r>
              <a:rPr lang="en-US" sz="1800" dirty="0" smtClean="0"/>
              <a:t> ।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তদ্ভব</a:t>
            </a:r>
            <a:r>
              <a:rPr lang="en-US" sz="1800" dirty="0" smtClean="0"/>
              <a:t> , </a:t>
            </a:r>
            <a:r>
              <a:rPr lang="en-US" sz="1800" dirty="0" err="1" smtClean="0"/>
              <a:t>দেশি</a:t>
            </a:r>
            <a:r>
              <a:rPr lang="en-US" sz="1800" dirty="0" smtClean="0"/>
              <a:t> , </a:t>
            </a:r>
            <a:r>
              <a:rPr lang="en-US" sz="1800" dirty="0" err="1" smtClean="0"/>
              <a:t>বিদেশি</a:t>
            </a:r>
            <a:r>
              <a:rPr lang="en-US" sz="1800" dirty="0" smtClean="0"/>
              <a:t> </a:t>
            </a:r>
            <a:r>
              <a:rPr lang="en-US" sz="1800" dirty="0" err="1" smtClean="0"/>
              <a:t>শব্দে</a:t>
            </a:r>
            <a:r>
              <a:rPr lang="en-US" sz="1800" dirty="0" smtClean="0"/>
              <a:t> </a:t>
            </a:r>
            <a:r>
              <a:rPr lang="en-US" sz="1800" dirty="0" err="1" smtClean="0"/>
              <a:t>দন্ত্য</a:t>
            </a:r>
            <a:r>
              <a:rPr lang="en-US" sz="1800" dirty="0" smtClean="0"/>
              <a:t> – ন </a:t>
            </a:r>
            <a:r>
              <a:rPr lang="en-US" sz="1800" dirty="0" err="1" smtClean="0"/>
              <a:t>হয়</a:t>
            </a:r>
            <a:r>
              <a:rPr lang="en-US" sz="1800" dirty="0" smtClean="0"/>
              <a:t>। </a:t>
            </a: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আয়রন</a:t>
            </a:r>
            <a:r>
              <a:rPr lang="en-US" sz="1800" dirty="0" smtClean="0"/>
              <a:t>, </a:t>
            </a:r>
            <a:r>
              <a:rPr lang="en-US" sz="1800" dirty="0" err="1" smtClean="0"/>
              <a:t>কোরান</a:t>
            </a:r>
            <a:r>
              <a:rPr lang="en-US" sz="1800" dirty="0" smtClean="0"/>
              <a:t> , </a:t>
            </a:r>
            <a:r>
              <a:rPr lang="en-US" sz="1800" dirty="0" err="1" smtClean="0"/>
              <a:t>চিরুনি</a:t>
            </a:r>
            <a:r>
              <a:rPr lang="en-US" sz="1800" dirty="0" smtClean="0"/>
              <a:t> , </a:t>
            </a:r>
            <a:r>
              <a:rPr lang="en-US" sz="1800" dirty="0" err="1" smtClean="0"/>
              <a:t>শিহরন</a:t>
            </a:r>
            <a:r>
              <a:rPr lang="en-US" sz="1800" dirty="0" smtClean="0"/>
              <a:t> , </a:t>
            </a:r>
            <a:r>
              <a:rPr lang="en-US" sz="1800" dirty="0" err="1" smtClean="0"/>
              <a:t>ঝরনা</a:t>
            </a:r>
            <a:r>
              <a:rPr lang="en-US" sz="18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ঋ, র, </a:t>
            </a:r>
            <a:r>
              <a:rPr lang="en-US" sz="1800" dirty="0" err="1" smtClean="0"/>
              <a:t>রেফ-ফলা</a:t>
            </a:r>
            <a:r>
              <a:rPr lang="en-US" sz="1800" dirty="0" smtClean="0"/>
              <a:t> </a:t>
            </a:r>
            <a:r>
              <a:rPr lang="en-US" sz="1800" dirty="0" err="1" smtClean="0"/>
              <a:t>এর</a:t>
            </a:r>
            <a:r>
              <a:rPr lang="en-US" sz="1800" dirty="0" smtClean="0"/>
              <a:t> </a:t>
            </a:r>
            <a:r>
              <a:rPr lang="en-US" sz="1800" dirty="0" err="1" smtClean="0"/>
              <a:t>পর</a:t>
            </a:r>
            <a:r>
              <a:rPr lang="en-US" sz="1800" dirty="0" smtClean="0"/>
              <a:t> ষ </a:t>
            </a:r>
            <a:r>
              <a:rPr lang="en-US" sz="1800" dirty="0" err="1" smtClean="0"/>
              <a:t>হয়</a:t>
            </a:r>
            <a:r>
              <a:rPr lang="en-US" sz="1800" dirty="0" smtClean="0"/>
              <a:t>। </a:t>
            </a: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ঋষি</a:t>
            </a:r>
            <a:r>
              <a:rPr lang="en-US" sz="1800" dirty="0" smtClean="0"/>
              <a:t> , </a:t>
            </a:r>
            <a:r>
              <a:rPr lang="en-US" sz="1800" dirty="0" err="1" smtClean="0"/>
              <a:t>কৃষক</a:t>
            </a:r>
            <a:r>
              <a:rPr lang="en-US" sz="1800" dirty="0" smtClean="0"/>
              <a:t> , </a:t>
            </a:r>
            <a:r>
              <a:rPr lang="en-US" sz="1800" dirty="0" err="1" smtClean="0"/>
              <a:t>তৃষ্ণা</a:t>
            </a:r>
            <a:r>
              <a:rPr lang="en-US" sz="1800" dirty="0" smtClean="0"/>
              <a:t> , </a:t>
            </a:r>
            <a:r>
              <a:rPr lang="en-US" sz="1800" dirty="0" err="1" smtClean="0"/>
              <a:t>বর্ষা</a:t>
            </a:r>
            <a:r>
              <a:rPr lang="en-US" sz="1800" dirty="0" smtClean="0"/>
              <a:t> , </a:t>
            </a:r>
            <a:r>
              <a:rPr lang="en-US" sz="1800" dirty="0" err="1" smtClean="0"/>
              <a:t>শীর্ষ</a:t>
            </a:r>
            <a:r>
              <a:rPr lang="en-US" sz="1800" dirty="0" smtClean="0"/>
              <a:t> ।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077200" cy="60929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800" dirty="0" smtClean="0"/>
              <a:t>অ, আ </a:t>
            </a:r>
            <a:r>
              <a:rPr lang="en-US" sz="1800" dirty="0" err="1" smtClean="0"/>
              <a:t>ছাড়া</a:t>
            </a:r>
            <a:r>
              <a:rPr lang="en-US" sz="1800" dirty="0" smtClean="0"/>
              <a:t> </a:t>
            </a:r>
            <a:r>
              <a:rPr lang="en-US" sz="1800" dirty="0" err="1" smtClean="0"/>
              <a:t>অন্য</a:t>
            </a:r>
            <a:r>
              <a:rPr lang="en-US" sz="1800" dirty="0" smtClean="0"/>
              <a:t> </a:t>
            </a:r>
            <a:r>
              <a:rPr lang="en-US" sz="1800" dirty="0" err="1" smtClean="0"/>
              <a:t>কোন</a:t>
            </a:r>
            <a:r>
              <a:rPr lang="en-US" sz="1800" dirty="0" smtClean="0"/>
              <a:t> </a:t>
            </a:r>
            <a:r>
              <a:rPr lang="en-US" sz="1800" dirty="0" err="1" smtClean="0"/>
              <a:t>স্বরবর্ণ</a:t>
            </a:r>
            <a:r>
              <a:rPr lang="en-US" sz="1800" dirty="0" smtClean="0"/>
              <a:t> </a:t>
            </a:r>
            <a:r>
              <a:rPr lang="en-US" sz="1800" dirty="0" err="1" smtClean="0"/>
              <a:t>এবং</a:t>
            </a:r>
            <a:r>
              <a:rPr lang="en-US" sz="1800" dirty="0" smtClean="0"/>
              <a:t> ক ও র </a:t>
            </a:r>
            <a:r>
              <a:rPr lang="en-US" sz="1800" dirty="0" err="1" smtClean="0"/>
              <a:t>বর্ণের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পরবর্তী</a:t>
            </a:r>
            <a:r>
              <a:rPr lang="en-US" sz="1800" dirty="0" smtClean="0"/>
              <a:t> </a:t>
            </a:r>
            <a:r>
              <a:rPr lang="en-US" sz="1800" dirty="0" err="1" smtClean="0"/>
              <a:t>দন্ত্য</a:t>
            </a:r>
            <a:r>
              <a:rPr lang="en-US" sz="1800" dirty="0" smtClean="0"/>
              <a:t> -স, </a:t>
            </a:r>
            <a:r>
              <a:rPr lang="en-US" sz="1800" dirty="0" err="1" smtClean="0"/>
              <a:t>মূর্ধন্য</a:t>
            </a:r>
            <a:r>
              <a:rPr lang="en-US" sz="1800" dirty="0" smtClean="0"/>
              <a:t>-ষ </a:t>
            </a:r>
            <a:r>
              <a:rPr lang="en-US" sz="1800" dirty="0" err="1" smtClean="0"/>
              <a:t>হয়</a:t>
            </a:r>
            <a:r>
              <a:rPr lang="en-US" sz="1800" dirty="0" smtClean="0"/>
              <a:t>। </a:t>
            </a: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এষণা</a:t>
            </a:r>
            <a:r>
              <a:rPr lang="en-US" sz="1800" dirty="0" smtClean="0"/>
              <a:t> , </a:t>
            </a:r>
            <a:r>
              <a:rPr lang="en-US" sz="1800" dirty="0" err="1" smtClean="0"/>
              <a:t>কোষ</a:t>
            </a:r>
            <a:r>
              <a:rPr lang="en-US" sz="1800" dirty="0" smtClean="0"/>
              <a:t> , </a:t>
            </a:r>
            <a:r>
              <a:rPr lang="en-US" sz="1800" dirty="0" err="1" smtClean="0"/>
              <a:t>বিষম</a:t>
            </a:r>
            <a:r>
              <a:rPr lang="en-US" sz="1800" dirty="0" smtClean="0"/>
              <a:t> , </a:t>
            </a:r>
            <a:r>
              <a:rPr lang="en-US" sz="1800" dirty="0" err="1" smtClean="0"/>
              <a:t>সুষমা</a:t>
            </a:r>
            <a:r>
              <a:rPr lang="en-US" sz="1800" dirty="0" smtClean="0"/>
              <a:t> , </a:t>
            </a:r>
            <a:r>
              <a:rPr lang="en-US" sz="1800" dirty="0" err="1" smtClean="0"/>
              <a:t>ভবিষ্য</a:t>
            </a:r>
            <a:r>
              <a:rPr lang="en-US" sz="1800" dirty="0" smtClean="0"/>
              <a:t>ৎ।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ই-</a:t>
            </a:r>
            <a:r>
              <a:rPr lang="en-US" sz="1800" dirty="0" err="1" smtClean="0"/>
              <a:t>কারান্ত</a:t>
            </a:r>
            <a:r>
              <a:rPr lang="en-US" sz="1800" dirty="0" smtClean="0"/>
              <a:t> </a:t>
            </a:r>
            <a:r>
              <a:rPr lang="en-US" sz="1800" dirty="0" err="1" smtClean="0"/>
              <a:t>এবং</a:t>
            </a:r>
            <a:r>
              <a:rPr lang="en-US" sz="1800" dirty="0" smtClean="0"/>
              <a:t> উ-</a:t>
            </a:r>
            <a:r>
              <a:rPr lang="en-US" sz="1800" dirty="0" err="1" smtClean="0"/>
              <a:t>কারান্ত</a:t>
            </a:r>
            <a:r>
              <a:rPr lang="en-US" sz="1800" dirty="0" smtClean="0"/>
              <a:t> </a:t>
            </a:r>
            <a:r>
              <a:rPr lang="en-US" sz="1800" dirty="0" err="1" smtClean="0"/>
              <a:t>উপসর্গের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পর</a:t>
            </a:r>
            <a:r>
              <a:rPr lang="en-US" sz="1800" dirty="0" smtClean="0"/>
              <a:t> </a:t>
            </a:r>
            <a:r>
              <a:rPr lang="en-US" sz="1800" dirty="0" err="1" smtClean="0"/>
              <a:t>মূর্ধণ্য</a:t>
            </a:r>
            <a:r>
              <a:rPr lang="en-US" sz="1800" dirty="0" smtClean="0"/>
              <a:t>-ষ </a:t>
            </a:r>
            <a:r>
              <a:rPr lang="en-US" sz="1800" dirty="0" err="1" smtClean="0"/>
              <a:t>হয়</a:t>
            </a:r>
            <a:r>
              <a:rPr lang="en-US" sz="1800" dirty="0" smtClean="0"/>
              <a:t>। </a:t>
            </a: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অনুষঙ্গ</a:t>
            </a:r>
            <a:r>
              <a:rPr lang="en-US" sz="1800" dirty="0" smtClean="0"/>
              <a:t>, </a:t>
            </a:r>
            <a:r>
              <a:rPr lang="en-US" sz="1800" dirty="0" err="1" smtClean="0"/>
              <a:t>অভিষেক</a:t>
            </a:r>
            <a:r>
              <a:rPr lang="en-US" sz="1800" dirty="0" smtClean="0"/>
              <a:t>, </a:t>
            </a:r>
            <a:r>
              <a:rPr lang="en-US" sz="1800" dirty="0" err="1" smtClean="0"/>
              <a:t>প্রতিষেধক</a:t>
            </a:r>
            <a:r>
              <a:rPr lang="en-US" sz="1800" dirty="0" smtClean="0"/>
              <a:t>, </a:t>
            </a:r>
            <a:r>
              <a:rPr lang="en-US" sz="1800" dirty="0" err="1" smtClean="0"/>
              <a:t>সুষুপ্ত</a:t>
            </a:r>
            <a:r>
              <a:rPr lang="en-US" sz="1800" dirty="0" smtClean="0"/>
              <a:t>, </a:t>
            </a:r>
            <a:r>
              <a:rPr lang="en-US" sz="1800" dirty="0" err="1" smtClean="0"/>
              <a:t>অনুষ্ঠান</a:t>
            </a:r>
            <a:r>
              <a:rPr lang="en-US" sz="1800" dirty="0" smtClean="0"/>
              <a:t>।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যুক্তবর্ণ</a:t>
            </a:r>
            <a:r>
              <a:rPr lang="en-US" sz="1800" dirty="0" smtClean="0"/>
              <a:t> </a:t>
            </a:r>
            <a:r>
              <a:rPr lang="en-US" sz="1800" dirty="0" err="1" smtClean="0"/>
              <a:t>গঠনে</a:t>
            </a:r>
            <a:r>
              <a:rPr lang="en-US" sz="1800" dirty="0" smtClean="0"/>
              <a:t> </a:t>
            </a:r>
            <a:r>
              <a:rPr lang="en-US" sz="1800" dirty="0" err="1" smtClean="0"/>
              <a:t>তৎসম</a:t>
            </a:r>
            <a:r>
              <a:rPr lang="en-US" sz="1800" dirty="0" smtClean="0"/>
              <a:t> </a:t>
            </a:r>
            <a:r>
              <a:rPr lang="en-US" sz="1800" dirty="0" err="1" smtClean="0"/>
              <a:t>শব্দে</a:t>
            </a:r>
            <a:r>
              <a:rPr lang="en-US" sz="1800" dirty="0" smtClean="0"/>
              <a:t> ট –</a:t>
            </a:r>
            <a:r>
              <a:rPr lang="en-US" sz="1800" dirty="0" err="1" smtClean="0"/>
              <a:t>বর্গের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পূর্বে</a:t>
            </a:r>
            <a:r>
              <a:rPr lang="en-US" sz="1800" dirty="0" smtClean="0"/>
              <a:t> </a:t>
            </a:r>
            <a:r>
              <a:rPr lang="en-US" sz="1800" dirty="0" err="1" smtClean="0"/>
              <a:t>মূর্ধন্য</a:t>
            </a:r>
            <a:r>
              <a:rPr lang="en-US" sz="1800" dirty="0" smtClean="0"/>
              <a:t>-ষ </a:t>
            </a:r>
            <a:r>
              <a:rPr lang="en-US" sz="1800" dirty="0" err="1" smtClean="0"/>
              <a:t>হয়</a:t>
            </a:r>
            <a:r>
              <a:rPr lang="en-US" sz="1800" dirty="0" smtClean="0"/>
              <a:t>। </a:t>
            </a: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অষ্টম</a:t>
            </a:r>
            <a:r>
              <a:rPr lang="en-US" sz="1800" dirty="0" smtClean="0"/>
              <a:t>, </a:t>
            </a:r>
            <a:r>
              <a:rPr lang="en-US" sz="1800" dirty="0" err="1" smtClean="0"/>
              <a:t>উপদেষ্টা</a:t>
            </a:r>
            <a:r>
              <a:rPr lang="en-US" sz="1800" dirty="0" smtClean="0"/>
              <a:t>, </a:t>
            </a:r>
            <a:r>
              <a:rPr lang="en-US" sz="1800" dirty="0" err="1" smtClean="0"/>
              <a:t>কষ্ট</a:t>
            </a:r>
            <a:r>
              <a:rPr lang="en-US" sz="1800" dirty="0" smtClean="0"/>
              <a:t>, </a:t>
            </a:r>
            <a:r>
              <a:rPr lang="en-US" sz="1800" dirty="0" err="1" smtClean="0"/>
              <a:t>চেষ্টা</a:t>
            </a:r>
            <a:r>
              <a:rPr lang="en-US" sz="1800" dirty="0" smtClean="0"/>
              <a:t>, </a:t>
            </a:r>
            <a:r>
              <a:rPr lang="en-US" sz="1800" dirty="0" err="1" smtClean="0"/>
              <a:t>ভূমিষ্ট</a:t>
            </a:r>
            <a:r>
              <a:rPr lang="en-US" sz="1800" dirty="0" smtClean="0"/>
              <a:t>।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সন্ধিতে</a:t>
            </a:r>
            <a:r>
              <a:rPr lang="en-US" sz="1800" dirty="0" smtClean="0"/>
              <a:t> (</a:t>
            </a:r>
            <a:r>
              <a:rPr lang="en-US" sz="1800" dirty="0" err="1" smtClean="0"/>
              <a:t>তৎসম</a:t>
            </a:r>
            <a:r>
              <a:rPr lang="en-US" sz="1800" dirty="0" smtClean="0"/>
              <a:t> </a:t>
            </a:r>
            <a:r>
              <a:rPr lang="en-US" sz="1800" dirty="0" err="1" smtClean="0"/>
              <a:t>শব্দে</a:t>
            </a:r>
            <a:r>
              <a:rPr lang="en-US" sz="1800" dirty="0" smtClean="0"/>
              <a:t>) </a:t>
            </a:r>
            <a:r>
              <a:rPr lang="en-US" sz="1800" dirty="0" err="1" smtClean="0"/>
              <a:t>প্রথম</a:t>
            </a:r>
            <a:r>
              <a:rPr lang="en-US" sz="1800" dirty="0" smtClean="0"/>
              <a:t> </a:t>
            </a:r>
            <a:r>
              <a:rPr lang="en-US" sz="1800" dirty="0" err="1" smtClean="0"/>
              <a:t>পদের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শেষে</a:t>
            </a:r>
            <a:r>
              <a:rPr lang="en-US" sz="1800" dirty="0" smtClean="0"/>
              <a:t> ম </a:t>
            </a:r>
            <a:r>
              <a:rPr lang="en-US" sz="1800" dirty="0" err="1" smtClean="0"/>
              <a:t>থাকলে</a:t>
            </a:r>
            <a:r>
              <a:rPr lang="en-US" sz="1800" dirty="0" smtClean="0"/>
              <a:t> ক- </a:t>
            </a:r>
            <a:r>
              <a:rPr lang="en-US" sz="1800" dirty="0" err="1" smtClean="0"/>
              <a:t>বর্গের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পূর্বে</a:t>
            </a:r>
            <a:r>
              <a:rPr lang="en-US" sz="1800" dirty="0" smtClean="0"/>
              <a:t> ম </a:t>
            </a:r>
            <a:r>
              <a:rPr lang="en-US" sz="1800" dirty="0" err="1" smtClean="0"/>
              <a:t>স্থানে</a:t>
            </a:r>
            <a:r>
              <a:rPr lang="en-US" sz="1800" dirty="0" smtClean="0"/>
              <a:t> ং </a:t>
            </a:r>
            <a:r>
              <a:rPr lang="en-US" sz="1800" dirty="0" err="1" smtClean="0"/>
              <a:t>হয়</a:t>
            </a:r>
            <a:r>
              <a:rPr lang="en-US" sz="1800" dirty="0" smtClean="0"/>
              <a:t>। </a:t>
            </a: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কিংকর</a:t>
            </a:r>
            <a:r>
              <a:rPr lang="en-US" sz="1800" dirty="0" smtClean="0"/>
              <a:t>, </a:t>
            </a:r>
            <a:r>
              <a:rPr lang="en-US" sz="1800" dirty="0" err="1" smtClean="0"/>
              <a:t>ঝংকার</a:t>
            </a:r>
            <a:r>
              <a:rPr lang="en-US" sz="1800" dirty="0" smtClean="0"/>
              <a:t>, </a:t>
            </a:r>
            <a:r>
              <a:rPr lang="en-US" sz="1800" dirty="0" err="1" smtClean="0"/>
              <a:t>সংকীর্ণ</a:t>
            </a:r>
            <a:r>
              <a:rPr lang="en-US" sz="1800" dirty="0" smtClean="0"/>
              <a:t>, </a:t>
            </a:r>
            <a:r>
              <a:rPr lang="en-US" sz="1800" dirty="0" err="1" smtClean="0"/>
              <a:t>সংঘাত</a:t>
            </a:r>
            <a:r>
              <a:rPr lang="en-US" sz="1800" dirty="0" smtClean="0"/>
              <a:t>।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উপযুক্ত</a:t>
            </a:r>
            <a:r>
              <a:rPr lang="en-US" sz="1800" dirty="0" smtClean="0"/>
              <a:t> </a:t>
            </a:r>
            <a:r>
              <a:rPr lang="en-US" sz="1800" dirty="0" err="1" smtClean="0"/>
              <a:t>নিয়মে</a:t>
            </a:r>
            <a:r>
              <a:rPr lang="en-US" sz="1800" dirty="0" smtClean="0"/>
              <a:t> </a:t>
            </a:r>
            <a:r>
              <a:rPr lang="en-US" sz="1800" dirty="0" err="1" smtClean="0"/>
              <a:t>সন্ধিজাত</a:t>
            </a:r>
            <a:r>
              <a:rPr lang="en-US" sz="1800" dirty="0" smtClean="0"/>
              <a:t> </a:t>
            </a:r>
            <a:r>
              <a:rPr lang="en-US" sz="1800" dirty="0" err="1" smtClean="0"/>
              <a:t>না</a:t>
            </a:r>
            <a:r>
              <a:rPr lang="en-US" sz="1800" dirty="0" smtClean="0"/>
              <a:t> </a:t>
            </a:r>
            <a:r>
              <a:rPr lang="en-US" sz="1800" dirty="0" err="1" smtClean="0"/>
              <a:t>হলে</a:t>
            </a:r>
            <a:r>
              <a:rPr lang="en-US" sz="1800" dirty="0" smtClean="0"/>
              <a:t> </a:t>
            </a:r>
            <a:r>
              <a:rPr lang="en-US" sz="1800" dirty="0" err="1" smtClean="0"/>
              <a:t>যুক্ত</a:t>
            </a:r>
            <a:r>
              <a:rPr lang="en-US" sz="1800" dirty="0" smtClean="0"/>
              <a:t> </a:t>
            </a:r>
            <a:r>
              <a:rPr lang="en-US" sz="1800" dirty="0" err="1" smtClean="0"/>
              <a:t>ব্যঞ্জনে</a:t>
            </a:r>
            <a:r>
              <a:rPr lang="en-US" sz="1800" dirty="0" smtClean="0"/>
              <a:t> ক- </a:t>
            </a:r>
            <a:r>
              <a:rPr lang="en-US" sz="1800" dirty="0" err="1" smtClean="0"/>
              <a:t>বর্গের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পূর্বে</a:t>
            </a:r>
            <a:r>
              <a:rPr lang="en-US" sz="1800" dirty="0" smtClean="0"/>
              <a:t> ম </a:t>
            </a:r>
            <a:r>
              <a:rPr lang="en-US" sz="1800" dirty="0" err="1" smtClean="0"/>
              <a:t>স্থানে</a:t>
            </a:r>
            <a:r>
              <a:rPr lang="en-US" sz="1800" dirty="0" smtClean="0"/>
              <a:t> ঙ </a:t>
            </a:r>
            <a:r>
              <a:rPr lang="en-US" sz="1800" dirty="0" err="1" smtClean="0"/>
              <a:t>হবে</a:t>
            </a:r>
            <a:r>
              <a:rPr lang="en-US" sz="1800" dirty="0" smtClean="0"/>
              <a:t>। </a:t>
            </a: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আকাঙ্ক্ষা</a:t>
            </a:r>
            <a:r>
              <a:rPr lang="en-US" sz="1800" dirty="0" smtClean="0"/>
              <a:t>, </a:t>
            </a:r>
            <a:r>
              <a:rPr lang="en-US" sz="1800" dirty="0" err="1" smtClean="0"/>
              <a:t>অঙ্কুর</a:t>
            </a:r>
            <a:r>
              <a:rPr lang="en-US" sz="1800" dirty="0" smtClean="0"/>
              <a:t>, </a:t>
            </a:r>
            <a:r>
              <a:rPr lang="en-US" sz="1800" dirty="0" err="1" smtClean="0"/>
              <a:t>কঙ্কাল</a:t>
            </a:r>
            <a:r>
              <a:rPr lang="en-US" sz="1800" dirty="0" smtClean="0"/>
              <a:t> , </a:t>
            </a:r>
            <a:r>
              <a:rPr lang="en-US" sz="1800" dirty="0" err="1" smtClean="0"/>
              <a:t>গঙ্গা</a:t>
            </a:r>
            <a:r>
              <a:rPr lang="en-US" sz="1800" dirty="0" smtClean="0"/>
              <a:t>, </a:t>
            </a:r>
            <a:r>
              <a:rPr lang="en-US" sz="1800" dirty="0" err="1" smtClean="0"/>
              <a:t>শিক্ষাঙ্গন</a:t>
            </a:r>
            <a:r>
              <a:rPr lang="en-US" sz="1800" dirty="0" smtClean="0"/>
              <a:t>।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প্রত্যয়</a:t>
            </a:r>
            <a:r>
              <a:rPr lang="en-US" sz="1800" dirty="0" smtClean="0"/>
              <a:t> ও </a:t>
            </a:r>
            <a:r>
              <a:rPr lang="en-US" sz="1800" dirty="0" err="1" smtClean="0"/>
              <a:t>বিভক্তিহীন</a:t>
            </a:r>
            <a:r>
              <a:rPr lang="en-US" sz="1800" dirty="0" smtClean="0"/>
              <a:t> </a:t>
            </a:r>
            <a:r>
              <a:rPr lang="en-US" sz="1800" dirty="0" err="1" smtClean="0"/>
              <a:t>শব্দের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শেষে</a:t>
            </a:r>
            <a:r>
              <a:rPr lang="en-US" sz="1800" dirty="0" smtClean="0"/>
              <a:t> ং </a:t>
            </a:r>
            <a:r>
              <a:rPr lang="en-US" sz="1800" dirty="0" err="1" smtClean="0"/>
              <a:t>ব্যবহৃত</a:t>
            </a:r>
            <a:r>
              <a:rPr lang="en-US" sz="1800" dirty="0" smtClean="0"/>
              <a:t> </a:t>
            </a:r>
            <a:r>
              <a:rPr lang="en-US" sz="1800" dirty="0" err="1" smtClean="0"/>
              <a:t>হয়</a:t>
            </a:r>
            <a:r>
              <a:rPr lang="en-US" sz="1800" dirty="0" smtClean="0"/>
              <a:t>। </a:t>
            </a: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আড়ং</a:t>
            </a:r>
            <a:r>
              <a:rPr lang="en-US" sz="1800" dirty="0" smtClean="0"/>
              <a:t> , </a:t>
            </a:r>
            <a:r>
              <a:rPr lang="en-US" sz="1800" dirty="0" err="1" smtClean="0"/>
              <a:t>এবং</a:t>
            </a:r>
            <a:r>
              <a:rPr lang="en-US" sz="1800" dirty="0" smtClean="0"/>
              <a:t>, </a:t>
            </a:r>
            <a:r>
              <a:rPr lang="en-US" sz="1800" dirty="0" err="1" smtClean="0"/>
              <a:t>ঠ্যাং</a:t>
            </a:r>
            <a:r>
              <a:rPr lang="en-US" sz="1800" dirty="0" smtClean="0"/>
              <a:t> , </a:t>
            </a:r>
            <a:r>
              <a:rPr lang="en-US" sz="1800" dirty="0" err="1" smtClean="0"/>
              <a:t>ফড়িং</a:t>
            </a:r>
            <a:r>
              <a:rPr lang="en-US" sz="1800" dirty="0" smtClean="0"/>
              <a:t> , </a:t>
            </a:r>
            <a:r>
              <a:rPr lang="en-US" sz="1800" dirty="0" err="1" smtClean="0"/>
              <a:t>শিং</a:t>
            </a:r>
            <a:r>
              <a:rPr lang="en-US" sz="1800" dirty="0" smtClean="0"/>
              <a:t>। </a:t>
            </a:r>
            <a:r>
              <a:rPr lang="en-US" sz="1800" dirty="0" err="1" smtClean="0"/>
              <a:t>তবে</a:t>
            </a:r>
            <a:r>
              <a:rPr lang="en-US" sz="1800" dirty="0" smtClean="0"/>
              <a:t> </a:t>
            </a:r>
            <a:r>
              <a:rPr lang="en-US" sz="1800" dirty="0" err="1" smtClean="0"/>
              <a:t>অনুস্বার</a:t>
            </a:r>
            <a:r>
              <a:rPr lang="en-US" sz="1800" dirty="0" smtClean="0"/>
              <a:t> </a:t>
            </a:r>
            <a:r>
              <a:rPr lang="en-US" sz="1800" dirty="0" err="1" smtClean="0"/>
              <a:t>যুক্ত</a:t>
            </a:r>
            <a:r>
              <a:rPr lang="en-US" sz="1800" dirty="0" smtClean="0"/>
              <a:t> </a:t>
            </a:r>
            <a:r>
              <a:rPr lang="en-US" sz="1800" dirty="0" err="1" smtClean="0"/>
              <a:t>শব্দে</a:t>
            </a:r>
            <a:r>
              <a:rPr lang="en-US" sz="1800" dirty="0" smtClean="0"/>
              <a:t> </a:t>
            </a:r>
            <a:r>
              <a:rPr lang="en-US" sz="1800" dirty="0" err="1" smtClean="0"/>
              <a:t>প্রত্যয়</a:t>
            </a:r>
            <a:r>
              <a:rPr lang="en-US" sz="1800" dirty="0" smtClean="0"/>
              <a:t>, </a:t>
            </a:r>
            <a:r>
              <a:rPr lang="en-US" sz="1800" dirty="0" err="1" smtClean="0"/>
              <a:t>বিভক্তি</a:t>
            </a:r>
            <a:r>
              <a:rPr lang="en-US" sz="1800" dirty="0" smtClean="0"/>
              <a:t> </a:t>
            </a:r>
            <a:r>
              <a:rPr lang="en-US" sz="1800" dirty="0" err="1" smtClean="0"/>
              <a:t>বা</a:t>
            </a:r>
            <a:r>
              <a:rPr lang="en-US" sz="1800" dirty="0" smtClean="0"/>
              <a:t> </a:t>
            </a:r>
            <a:r>
              <a:rPr lang="en-US" sz="1800" dirty="0" err="1" smtClean="0"/>
              <a:t>স্বরবর্ণ</a:t>
            </a:r>
            <a:r>
              <a:rPr lang="en-US" sz="1800" dirty="0" smtClean="0"/>
              <a:t> </a:t>
            </a:r>
            <a:r>
              <a:rPr lang="en-US" sz="1800" dirty="0" err="1" smtClean="0"/>
              <a:t>যুক্ত</a:t>
            </a:r>
            <a:r>
              <a:rPr lang="en-US" sz="1800" dirty="0" smtClean="0"/>
              <a:t> </a:t>
            </a:r>
            <a:r>
              <a:rPr lang="en-US" sz="1800" dirty="0" err="1" smtClean="0"/>
              <a:t>হলে</a:t>
            </a:r>
            <a:r>
              <a:rPr lang="en-US" sz="1800" dirty="0" smtClean="0"/>
              <a:t> ং </a:t>
            </a:r>
            <a:r>
              <a:rPr lang="en-US" sz="1800" dirty="0" err="1" smtClean="0"/>
              <a:t>স্থলে</a:t>
            </a:r>
            <a:r>
              <a:rPr lang="en-US" sz="1800" dirty="0" smtClean="0"/>
              <a:t> ঙ </a:t>
            </a:r>
            <a:r>
              <a:rPr lang="en-US" sz="1800" dirty="0" err="1" smtClean="0"/>
              <a:t>হবে</a:t>
            </a:r>
            <a:r>
              <a:rPr lang="en-US" sz="1800" dirty="0" smtClean="0"/>
              <a:t>। </a:t>
            </a:r>
            <a:r>
              <a:rPr lang="en-US" sz="1800" dirty="0" err="1" smtClean="0"/>
              <a:t>যেমনঃ</a:t>
            </a:r>
            <a:r>
              <a:rPr lang="en-US" sz="1800" dirty="0" smtClean="0"/>
              <a:t> </a:t>
            </a:r>
            <a:r>
              <a:rPr lang="en-US" sz="1800" dirty="0" err="1" smtClean="0"/>
              <a:t>আড়ঙে</a:t>
            </a:r>
            <a:r>
              <a:rPr lang="en-US" sz="1800" dirty="0" smtClean="0"/>
              <a:t> , </a:t>
            </a:r>
            <a:r>
              <a:rPr lang="en-US" sz="1800" dirty="0" err="1" smtClean="0"/>
              <a:t>ফড়িঙের</a:t>
            </a:r>
            <a:r>
              <a:rPr lang="en-US" sz="1800" dirty="0" smtClean="0"/>
              <a:t> , </a:t>
            </a:r>
            <a:r>
              <a:rPr lang="en-US" sz="1800" dirty="0" err="1" smtClean="0"/>
              <a:t>ঢঙে</a:t>
            </a:r>
            <a:r>
              <a:rPr lang="en-US" sz="1800" dirty="0" smtClean="0"/>
              <a:t> , </a:t>
            </a:r>
            <a:r>
              <a:rPr lang="en-US" sz="1800" dirty="0" err="1" smtClean="0"/>
              <a:t>রাঙিয়ে</a:t>
            </a:r>
            <a:r>
              <a:rPr lang="en-US" sz="1800" dirty="0" smtClean="0"/>
              <a:t>।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মূল্যায়ন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en-US" sz="1800" dirty="0" smtClean="0"/>
          </a:p>
          <a:p>
            <a:pPr algn="ctr"/>
            <a:endParaRPr lang="en-US" sz="1800" dirty="0" smtClean="0"/>
          </a:p>
          <a:p>
            <a:pPr algn="ctr"/>
            <a:endParaRPr lang="en-US" sz="1800" dirty="0" smtClean="0"/>
          </a:p>
          <a:p>
            <a:pPr algn="ctr"/>
            <a:r>
              <a:rPr lang="en-US" sz="1800" dirty="0" err="1" smtClean="0"/>
              <a:t>শুদ্ধ</a:t>
            </a:r>
            <a:r>
              <a:rPr lang="en-US" sz="1800" dirty="0" smtClean="0"/>
              <a:t> </a:t>
            </a:r>
            <a:r>
              <a:rPr lang="en-US" sz="1800" dirty="0" err="1" smtClean="0"/>
              <a:t>করে</a:t>
            </a:r>
            <a:r>
              <a:rPr lang="en-US" sz="1800" dirty="0" smtClean="0"/>
              <a:t> </a:t>
            </a:r>
            <a:r>
              <a:rPr lang="en-US" sz="1800" dirty="0" err="1" smtClean="0"/>
              <a:t>লেখ</a:t>
            </a:r>
            <a:r>
              <a:rPr lang="en-US" sz="1800" dirty="0" smtClean="0"/>
              <a:t>।</a:t>
            </a:r>
          </a:p>
          <a:p>
            <a:pPr algn="ctr">
              <a:buNone/>
            </a:pPr>
            <a:r>
              <a:rPr lang="en-US" sz="1800" dirty="0" err="1" smtClean="0"/>
              <a:t>পুরষ্কার</a:t>
            </a:r>
            <a:r>
              <a:rPr lang="en-US" sz="1800" dirty="0" smtClean="0"/>
              <a:t> , </a:t>
            </a:r>
            <a:r>
              <a:rPr lang="en-US" sz="1800" dirty="0" err="1" smtClean="0"/>
              <a:t>দুর্নাম</a:t>
            </a:r>
            <a:r>
              <a:rPr lang="en-US" sz="1800" dirty="0" smtClean="0"/>
              <a:t> , </a:t>
            </a:r>
            <a:r>
              <a:rPr lang="en-US" sz="1800" dirty="0" err="1" smtClean="0"/>
              <a:t>কু্রআণ</a:t>
            </a:r>
            <a:r>
              <a:rPr lang="en-US" sz="1800" dirty="0" smtClean="0"/>
              <a:t>, </a:t>
            </a:r>
            <a:r>
              <a:rPr lang="en-US" sz="1800" dirty="0" err="1" smtClean="0"/>
              <a:t>পোষাক</a:t>
            </a:r>
            <a:r>
              <a:rPr lang="en-US" sz="1800" dirty="0" smtClean="0"/>
              <a:t> , </a:t>
            </a:r>
            <a:r>
              <a:rPr lang="en-US" sz="1800" dirty="0" err="1" smtClean="0"/>
              <a:t>সুসম</a:t>
            </a:r>
            <a:endParaRPr lang="en-U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154</TotalTime>
  <Words>779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শুভেচ্ছা</vt:lpstr>
      <vt:lpstr>পরিচিতি </vt:lpstr>
      <vt:lpstr>শিখন ফল</vt:lpstr>
      <vt:lpstr>বাংলা বানানের নিয়ম</vt:lpstr>
      <vt:lpstr>Slide 5</vt:lpstr>
      <vt:lpstr>Slide 6</vt:lpstr>
      <vt:lpstr>Slide 7</vt:lpstr>
      <vt:lpstr>Slide 8</vt:lpstr>
      <vt:lpstr>মূল্যায়ন</vt:lpstr>
      <vt:lpstr>বাড়ির কাজ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user</dc:creator>
  <cp:lastModifiedBy>user</cp:lastModifiedBy>
  <cp:revision>26</cp:revision>
  <dcterms:created xsi:type="dcterms:W3CDTF">2020-06-08T10:13:10Z</dcterms:created>
  <dcterms:modified xsi:type="dcterms:W3CDTF">2020-06-09T02:53:40Z</dcterms:modified>
</cp:coreProperties>
</file>