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5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3" r:id="rId3"/>
    <p:sldId id="264" r:id="rId4"/>
    <p:sldId id="259" r:id="rId5"/>
    <p:sldId id="272" r:id="rId6"/>
    <p:sldId id="260" r:id="rId7"/>
    <p:sldId id="266" r:id="rId8"/>
    <p:sldId id="261" r:id="rId9"/>
    <p:sldId id="265" r:id="rId10"/>
    <p:sldId id="262" r:id="rId11"/>
    <p:sldId id="267" r:id="rId12"/>
    <p:sldId id="268" r:id="rId13"/>
    <p:sldId id="269" r:id="rId14"/>
    <p:sldId id="27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C9900"/>
    <a:srgbClr val="CCFF66"/>
    <a:srgbClr val="00FFFF"/>
    <a:srgbClr val="006600"/>
    <a:srgbClr val="000099"/>
    <a:srgbClr val="FF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49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520F-74A8-4AEF-B988-1EA31A25B68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4DB2-F715-4FE7-A644-C0F64788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1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C8E8-CD9D-40A8-8695-DECBD214545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B04E-B063-4FAD-BBBC-A2D580F8A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28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9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1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651D-03DA-466E-A824-9AF738089028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1A28-E3B8-4817-876D-7FC2DDD0E952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61F6-221D-4601-AC7B-9C11058B4737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D28A6-2E29-4E04-9F9E-6FA705D4A365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09BB-F9F1-4AA4-BFC8-A318D6404D91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F752-8BF9-44D0-AA00-DD7B88BB51CF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2E2E-F964-4701-A6BB-C7FE5D347578}" type="datetime1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598E-36B1-435E-A298-9834326A915D}" type="datetime1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1E57-1E47-44E7-9AB8-0C1C8DC08FF8}" type="datetime1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E232-D516-4EF1-A48E-CD62E5FDFCC8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53A4-E659-43F9-9D92-53C3D987E895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F80D-3E88-441F-AB00-989501B78247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gif"/><Relationship Id="rId7" Type="http://schemas.openxmlformats.org/officeDocument/2006/relationships/image" Target="../media/image4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gif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0.jpg"/><Relationship Id="rId4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image" Target="../media/image56.jp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gif"/><Relationship Id="rId7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gif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1" y="1415551"/>
            <a:ext cx="7481454" cy="2925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1748" y="1997442"/>
            <a:ext cx="3672840" cy="254369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</a:rPr>
              <a:t>স্বাগতম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8F31-63A6-4EBF-92AF-E8C20AD70CAF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77441" cy="1504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95105" y="1812776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7" name="32-Point Star 6"/>
          <p:cNvSpPr/>
          <p:nvPr/>
        </p:nvSpPr>
        <p:spPr>
          <a:xfrm>
            <a:off x="9858895" y="2690949"/>
            <a:ext cx="2028305" cy="1506774"/>
          </a:xfrm>
          <a:prstGeom prst="star32">
            <a:avLst/>
          </a:prstGeom>
          <a:gradFill flip="none" rotWithShape="1">
            <a:gsLst>
              <a:gs pos="46000">
                <a:srgbClr val="006600"/>
              </a:gs>
              <a:gs pos="51000">
                <a:srgbClr val="7030A0"/>
              </a:gs>
              <a:gs pos="22000">
                <a:srgbClr val="00FFFF"/>
              </a:gs>
              <a:gs pos="5000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63000">
                <a:schemeClr val="accent4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47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5" grpId="0"/>
      <p:bldP spid="6" grpId="0"/>
      <p:bldP spid="9" grpId="0"/>
      <p:bldP spid="9" grpId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7343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2690" y="2609919"/>
            <a:ext cx="6276736" cy="231252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এ</a:t>
            </a:r>
            <a:r>
              <a:rPr lang="bn-BD" sz="3600" dirty="0" smtClean="0"/>
              <a:t> দেশের নদীতে আছে কতো রকমের মাছ।</a:t>
            </a:r>
          </a:p>
          <a:p>
            <a:r>
              <a:rPr lang="bn-BD" sz="3600" dirty="0" smtClean="0">
                <a:solidFill>
                  <a:srgbClr val="FF3300"/>
                </a:solidFill>
              </a:rPr>
              <a:t>ইলিশ</a:t>
            </a:r>
            <a:r>
              <a:rPr lang="bn-BD" sz="3600" dirty="0" smtClean="0"/>
              <a:t> </a:t>
            </a:r>
            <a:r>
              <a:rPr lang="bn-BD" sz="3600" dirty="0" smtClean="0">
                <a:solidFill>
                  <a:srgbClr val="009999"/>
                </a:solidFill>
              </a:rPr>
              <a:t>আমাদের জাতীয় মাছ। </a:t>
            </a:r>
            <a:endParaRPr lang="bn-BD" sz="3600" dirty="0">
              <a:solidFill>
                <a:srgbClr val="0099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34E2-54FD-4740-9D63-D6577C452894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0758" y="-40481"/>
            <a:ext cx="2763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8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82" y="852211"/>
            <a:ext cx="2267236" cy="1800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227036" y="4634599"/>
            <a:ext cx="2442390" cy="1704044"/>
            <a:chOff x="2766247" y="2590681"/>
            <a:chExt cx="2702092" cy="217067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247" y="2590681"/>
              <a:ext cx="2702092" cy="21706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 rot="19962026">
              <a:off x="3071174" y="3217326"/>
              <a:ext cx="2092240" cy="646331"/>
            </a:xfrm>
            <a:prstGeom prst="rect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6198" y="189717"/>
            <a:ext cx="2171701" cy="1562903"/>
            <a:chOff x="437783" y="2816697"/>
            <a:chExt cx="1914525" cy="156290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3" y="2816697"/>
              <a:ext cx="1914525" cy="156290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778741"/>
              <a:ext cx="1103142" cy="60085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5" y="1879925"/>
            <a:ext cx="4898638" cy="1811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81" y="3766181"/>
            <a:ext cx="3565675" cy="1909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/>
          <a:stretch/>
        </p:blipFill>
        <p:spPr>
          <a:xfrm>
            <a:off x="124694" y="174949"/>
            <a:ext cx="1769791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6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B957-1B7D-4C6D-934B-7FBE5FD24252}" type="datetime1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8559" y="346758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42" y="1436940"/>
            <a:ext cx="1781175" cy="2064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59184" y="3272306"/>
            <a:ext cx="6302832" cy="14399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এ দেশের নদীতে আছে কতো রকমের মাছ।</a:t>
            </a:r>
          </a:p>
          <a:p>
            <a:r>
              <a:rPr lang="bn-BD" sz="3600" dirty="0" smtClean="0"/>
              <a:t> </a:t>
            </a:r>
            <a:r>
              <a:rPr lang="bn-BD" sz="3600" dirty="0">
                <a:solidFill>
                  <a:srgbClr val="FF3300"/>
                </a:solidFill>
              </a:rPr>
              <a:t>ইলিশ</a:t>
            </a:r>
            <a:r>
              <a:rPr lang="bn-BD" sz="3600" dirty="0"/>
              <a:t> </a:t>
            </a:r>
            <a:r>
              <a:rPr lang="bn-BD" sz="3600" dirty="0">
                <a:solidFill>
                  <a:srgbClr val="009999"/>
                </a:solidFill>
              </a:rPr>
              <a:t>আমাদের জাতীয় মাছ।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741418" y="4118563"/>
            <a:ext cx="3067050" cy="2771775"/>
            <a:chOff x="5410199" y="3543300"/>
            <a:chExt cx="3067050" cy="27717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199" y="3543300"/>
              <a:ext cx="3067050" cy="27717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6038130" y="4777707"/>
              <a:ext cx="2092239" cy="646331"/>
            </a:xfrm>
            <a:prstGeom prst="rect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6" y="1938445"/>
            <a:ext cx="4260606" cy="17826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r="9483"/>
          <a:stretch/>
        </p:blipFill>
        <p:spPr>
          <a:xfrm>
            <a:off x="2271712" y="3848331"/>
            <a:ext cx="2859811" cy="1743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25" y="453925"/>
            <a:ext cx="2752725" cy="1357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289456"/>
            <a:ext cx="2619375" cy="13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F1AF-299C-4A37-A95E-112BCA20AA6B}" type="datetime1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3293" y="1171700"/>
            <a:ext cx="6523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শিক্ষার্থীদের বোর্ড ব্যবহারঃ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561472" y="4202115"/>
            <a:ext cx="9713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আম, আমাদের, </a:t>
            </a:r>
            <a:r>
              <a:rPr lang="bn-BD" sz="6600" dirty="0" smtClean="0">
                <a:solidFill>
                  <a:srgbClr val="FF0000"/>
                </a:solidFill>
              </a:rPr>
              <a:t>কাঁঠাল</a:t>
            </a:r>
            <a:r>
              <a:rPr lang="bn-BD" sz="6600" dirty="0" smtClean="0"/>
              <a:t>,জাতীয়, </a:t>
            </a:r>
            <a:r>
              <a:rPr lang="bn-BD" sz="6600" dirty="0" smtClean="0">
                <a:solidFill>
                  <a:srgbClr val="FF0000"/>
                </a:solidFill>
              </a:rPr>
              <a:t>ইলিশ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</a:t>
            </a:r>
            <a:r>
              <a:rPr lang="bn-BD" dirty="0" smtClean="0"/>
              <a:t>০5 </a:t>
            </a:r>
            <a:r>
              <a:rPr lang="bn-BD" dirty="0" smtClean="0"/>
              <a:t>মিনিট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9117677" y="4756113"/>
            <a:ext cx="2693323" cy="2241838"/>
            <a:chOff x="-294636" y="4144914"/>
            <a:chExt cx="2693323" cy="224183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4636" y="4144914"/>
              <a:ext cx="2693323" cy="224183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-147925" y="4942669"/>
              <a:ext cx="2092239" cy="646331"/>
            </a:xfrm>
            <a:prstGeom prst="rect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79567"/>
            <a:ext cx="2095500" cy="2095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42" y="2881170"/>
            <a:ext cx="2046668" cy="13209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30" y="2842176"/>
            <a:ext cx="2123341" cy="14280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1" y="2881170"/>
            <a:ext cx="2465064" cy="14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3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2582-FA37-4313-95F2-15D94D37DA06}" type="datetime1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433601"/>
            <a:ext cx="261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মূল্যায়নঃ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788998" y="1807072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১.আমাদের দেশে কী ধরনের গাছ আছে?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835482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২.আমাদের জাতীয় গাছের নাম কী 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883668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৩.আমাদের </a:t>
            </a:r>
            <a:r>
              <a:rPr lang="bn-BD" sz="3600" dirty="0"/>
              <a:t>জাতীয় </a:t>
            </a:r>
            <a:r>
              <a:rPr lang="bn-BD" sz="3600" dirty="0" smtClean="0"/>
              <a:t>ফলের </a:t>
            </a:r>
            <a:r>
              <a:rPr lang="bn-BD" sz="3600" dirty="0"/>
              <a:t>নাম কী 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1" name="32-Point Star 10"/>
          <p:cNvSpPr/>
          <p:nvPr/>
        </p:nvSpPr>
        <p:spPr>
          <a:xfrm>
            <a:off x="7692043" y="188045"/>
            <a:ext cx="2028305" cy="1506774"/>
          </a:xfrm>
          <a:prstGeom prst="star32">
            <a:avLst/>
          </a:prstGeom>
          <a:gradFill flip="none" rotWithShape="1">
            <a:gsLst>
              <a:gs pos="24000">
                <a:srgbClr val="009999"/>
              </a:gs>
              <a:gs pos="46900">
                <a:srgbClr val="7030A0"/>
              </a:gs>
              <a:gs pos="85000">
                <a:srgbClr val="CCFF66"/>
              </a:gs>
              <a:gs pos="67254">
                <a:srgbClr val="7030A0"/>
              </a:gs>
              <a:gs pos="47000">
                <a:srgbClr val="CCFF66"/>
              </a:gs>
              <a:gs pos="77000">
                <a:srgbClr val="00FFFF"/>
              </a:gs>
              <a:gs pos="37000">
                <a:schemeClr val="accent4">
                  <a:lumMod val="89000"/>
                </a:schemeClr>
              </a:gs>
              <a:gs pos="81000">
                <a:schemeClr val="accent4">
                  <a:lumMod val="89000"/>
                </a:schemeClr>
              </a:gs>
              <a:gs pos="34000">
                <a:schemeClr val="accent4">
                  <a:lumMod val="75000"/>
                </a:schemeClr>
              </a:gs>
              <a:gs pos="82000">
                <a:schemeClr val="accent4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88045"/>
            <a:ext cx="190500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0939" y="4979395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৪.ইলিশ আমাদের কী মাছ 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602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BAFF-D147-4FC2-8219-F8EE1BD8655F}" type="datetime1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7211" y="1264525"/>
            <a:ext cx="9845842" cy="55293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rgbClr val="000099"/>
                </a:solidFill>
              </a:rPr>
              <a:t>পাঠ্যাংশঃ</a:t>
            </a:r>
            <a:r>
              <a:rPr lang="bn-BD" sz="3200" dirty="0" smtClean="0">
                <a:solidFill>
                  <a:srgbClr val="009999"/>
                </a:solidFill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 দেশে আছে...... জাতীয় মাছ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।” 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779326" y="2758391"/>
            <a:ext cx="3392537" cy="2104094"/>
            <a:chOff x="1244673" y="1015864"/>
            <a:chExt cx="3392537" cy="21040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5" r="8154"/>
            <a:stretch/>
          </p:blipFill>
          <p:spPr>
            <a:xfrm>
              <a:off x="1244673" y="1015864"/>
              <a:ext cx="3200399" cy="210409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2525590" y="2355840"/>
              <a:ext cx="2111620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bn-BD" sz="3200" dirty="0" smtClean="0">
                  <a:blipFill>
                    <a:blip r:embed="rId4"/>
                    <a:tile tx="0" ty="0" sx="100000" sy="100000" flip="none" algn="tl"/>
                  </a:blipFill>
                </a:rPr>
                <a:t>বাড়ির কাজঃ</a:t>
              </a:r>
              <a:endParaRPr lang="en-US" sz="3200" dirty="0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610600" y="3608091"/>
            <a:ext cx="2833700" cy="2508788"/>
            <a:chOff x="3225403" y="5054396"/>
            <a:chExt cx="1905000" cy="1905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403" y="5054396"/>
              <a:ext cx="1905000" cy="19050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568953" y="6167183"/>
              <a:ext cx="1160205" cy="6463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7136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500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2897" y="224589"/>
            <a:ext cx="6238263" cy="2213811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dirty="0" smtClean="0"/>
              <a:t>ধন্যবাদ</a:t>
            </a:r>
            <a:endParaRPr lang="en-US" dirty="0"/>
          </a:p>
        </p:txBody>
      </p:sp>
      <p:sp>
        <p:nvSpPr>
          <p:cNvPr id="15" name="32-Point Star 14"/>
          <p:cNvSpPr/>
          <p:nvPr/>
        </p:nvSpPr>
        <p:spPr>
          <a:xfrm>
            <a:off x="9963331" y="1159682"/>
            <a:ext cx="1952844" cy="1478010"/>
          </a:xfrm>
          <a:prstGeom prst="star32">
            <a:avLst/>
          </a:prstGeom>
          <a:gradFill flip="none" rotWithShape="1">
            <a:gsLst>
              <a:gs pos="83190">
                <a:schemeClr val="tx1"/>
              </a:gs>
              <a:gs pos="75207">
                <a:srgbClr val="00FFFF"/>
              </a:gs>
              <a:gs pos="56656">
                <a:schemeClr val="accent6"/>
              </a:gs>
              <a:gs pos="13000">
                <a:schemeClr val="accent4">
                  <a:lumMod val="0"/>
                  <a:lumOff val="100000"/>
                </a:schemeClr>
              </a:gs>
              <a:gs pos="37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7" descr="tumblr_mz1f1neoiN1sm5kr4o1_5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97" y="1860883"/>
            <a:ext cx="6238263" cy="405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1361708" y="6230243"/>
            <a:ext cx="1351524" cy="370806"/>
          </a:xfrm>
        </p:spPr>
        <p:txBody>
          <a:bodyPr/>
          <a:lstStyle/>
          <a:p>
            <a:fld id="{DD1B94F7-38BD-4041-8F54-D36500BCD236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pic>
        <p:nvPicPr>
          <p:cNvPr id="19" name="Picture 18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553893" y="346758"/>
            <a:ext cx="71749" cy="6579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1" y="2053390"/>
            <a:ext cx="2117422" cy="3084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7" y="224590"/>
            <a:ext cx="2872884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553" y="1287950"/>
            <a:ext cx="144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dirty="0" smtClean="0">
                <a:solidFill>
                  <a:schemeClr val="bg1"/>
                </a:solidFill>
              </a:rPr>
              <a:t>আমাদের দেশ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5E5A-8241-48CF-A565-93E621450DC7}" type="datetime1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87474" y="1350235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4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2" y="1244906"/>
            <a:ext cx="1769559" cy="15833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০২মিনিট</a:t>
            </a:r>
            <a:endParaRPr lang="en-US" dirty="0"/>
          </a:p>
        </p:txBody>
      </p:sp>
      <p:sp>
        <p:nvSpPr>
          <p:cNvPr id="9" name="32-Point Star 8"/>
          <p:cNvSpPr/>
          <p:nvPr/>
        </p:nvSpPr>
        <p:spPr>
          <a:xfrm>
            <a:off x="9858895" y="2690949"/>
            <a:ext cx="2028305" cy="1506774"/>
          </a:xfrm>
          <a:prstGeom prst="star32">
            <a:avLst/>
          </a:prstGeom>
          <a:gradFill flip="none" rotWithShape="1">
            <a:gsLst>
              <a:gs pos="28000">
                <a:srgbClr val="CC9900"/>
              </a:gs>
              <a:gs pos="26000">
                <a:srgbClr val="7030A0"/>
              </a:gs>
              <a:gs pos="75000">
                <a:srgbClr val="FFFF00"/>
              </a:gs>
              <a:gs pos="71000">
                <a:srgbClr val="009999"/>
              </a:gs>
              <a:gs pos="30000">
                <a:schemeClr val="accent6">
                  <a:lumMod val="0"/>
                  <a:lumOff val="100000"/>
                </a:schemeClr>
              </a:gs>
              <a:gs pos="55000">
                <a:schemeClr val="accent6">
                  <a:lumMod val="0"/>
                  <a:lumOff val="100000"/>
                </a:schemeClr>
              </a:gs>
              <a:gs pos="47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8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8" grpId="0"/>
      <p:bldP spid="8" grpId="1"/>
      <p:bldP spid="12" grpId="0"/>
      <p:bldP spid="12" grpId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34B1-8D5D-48F1-939A-3953AE157708}" type="datetime1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0" y="929757"/>
            <a:ext cx="51848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 শ্রেণি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আমার বাংলা বই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মাদের দেশ। পাঠ্যাংশঃ (“এ দেশে আছে...... জাতীয় মাছ।”)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৩৭ জন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৩৩ জন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প্রথম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৫০মিনিট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86451" y="825467"/>
            <a:ext cx="4037347" cy="2249286"/>
            <a:chOff x="550694" y="1381973"/>
            <a:chExt cx="4037347" cy="22492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14"/>
            <a:stretch/>
          </p:blipFill>
          <p:spPr>
            <a:xfrm>
              <a:off x="550694" y="1381973"/>
              <a:ext cx="4037347" cy="224928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69764" y="1614064"/>
              <a:ext cx="131545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rgbClr val="FF0000"/>
                  </a:solidFill>
                </a:rPr>
                <a:t>আমাদের দেশ</a:t>
              </a:r>
            </a:p>
            <a:p>
              <a:r>
                <a:rPr lang="bn-BD" sz="1000" dirty="0" smtClean="0"/>
                <a:t>এ দেশে আছে অনেক রকমের গাছ। </a:t>
              </a:r>
              <a:r>
                <a:rPr lang="bn-BD" sz="1000" dirty="0" smtClean="0">
                  <a:solidFill>
                    <a:srgbClr val="FF3300"/>
                  </a:solidFill>
                </a:rPr>
                <a:t>আম গাছ </a:t>
              </a:r>
              <a:r>
                <a:rPr lang="bn-BD" sz="1000" dirty="0" smtClean="0">
                  <a:solidFill>
                    <a:srgbClr val="009999"/>
                  </a:solidFill>
                </a:rPr>
                <a:t>আমাদের ব্জাতীয় গাছ। ।</a:t>
              </a:r>
              <a:r>
                <a:rPr lang="bn-BD" sz="1000" dirty="0"/>
                <a:t>গাছে গাছে ফলে নানা রকমের ফল। </a:t>
              </a:r>
              <a:r>
                <a:rPr lang="bn-BD" sz="1000" dirty="0">
                  <a:solidFill>
                    <a:srgbClr val="FF3300"/>
                  </a:solidFill>
                </a:rPr>
                <a:t>কাঁঠাল </a:t>
              </a:r>
              <a:r>
                <a:rPr lang="bn-BD" sz="1000" dirty="0">
                  <a:solidFill>
                    <a:srgbClr val="009999"/>
                  </a:solidFill>
                </a:rPr>
                <a:t>আমাদের জাতীয় </a:t>
              </a:r>
              <a:r>
                <a:rPr lang="bn-BD" sz="1000" dirty="0" smtClean="0">
                  <a:solidFill>
                    <a:srgbClr val="009999"/>
                  </a:solidFill>
                </a:rPr>
                <a:t>ফল</a:t>
              </a:r>
            </a:p>
            <a:p>
              <a:r>
                <a:rPr lang="bn-BD" sz="1000" dirty="0"/>
                <a:t>এ দেশের নদীতে আছে কতো রকমের মাছ</a:t>
              </a:r>
              <a:r>
                <a:rPr lang="bn-BD" sz="1000" dirty="0" smtClean="0"/>
                <a:t>।  </a:t>
              </a:r>
              <a:r>
                <a:rPr lang="bn-BD" sz="1000" dirty="0" smtClean="0">
                  <a:solidFill>
                    <a:srgbClr val="FF3300"/>
                  </a:solidFill>
                </a:rPr>
                <a:t>ইলিশ </a:t>
              </a:r>
              <a:r>
                <a:rPr lang="bn-BD" sz="1000" dirty="0">
                  <a:solidFill>
                    <a:srgbClr val="009999"/>
                  </a:solidFill>
                </a:rPr>
                <a:t>আমাদের জাতীয় মাছ </a:t>
              </a:r>
              <a:r>
                <a:rPr lang="bn-BD" sz="1000" dirty="0" smtClean="0">
                  <a:solidFill>
                    <a:srgbClr val="009999"/>
                  </a:solidFill>
                </a:rPr>
                <a:t>।</a:t>
              </a:r>
              <a:endParaRPr lang="bn-BD" sz="1000" dirty="0">
                <a:solidFill>
                  <a:srgbClr val="009999"/>
                </a:solidFill>
              </a:endParaRPr>
            </a:p>
            <a:p>
              <a:r>
                <a:rPr lang="bn-BD" sz="1000" dirty="0" smtClean="0">
                  <a:solidFill>
                    <a:srgbClr val="009999"/>
                  </a:solidFill>
                </a:rPr>
                <a:t>।</a:t>
              </a:r>
              <a:endParaRPr lang="en-US" sz="1000" dirty="0">
                <a:solidFill>
                  <a:srgbClr val="009999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9368" y="2021305"/>
              <a:ext cx="1469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আমার বাংলা বই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66817" y="2453251"/>
              <a:ext cx="10743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শ্রেণিঃ প্রথম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28892" y="539262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>
            <a:off x="9858895" y="2690949"/>
            <a:ext cx="2028305" cy="1506774"/>
          </a:xfrm>
          <a:prstGeom prst="star32">
            <a:avLst/>
          </a:prstGeom>
          <a:gradFill flip="none" rotWithShape="1">
            <a:gsLst>
              <a:gs pos="74336">
                <a:srgbClr val="009999"/>
              </a:gs>
              <a:gs pos="42000">
                <a:schemeClr val="accent4">
                  <a:lumMod val="40000"/>
                  <a:lumOff val="60000"/>
                </a:schemeClr>
              </a:gs>
              <a:gs pos="54000">
                <a:schemeClr val="accent4">
                  <a:lumMod val="95000"/>
                  <a:lumOff val="5000"/>
                </a:schemeClr>
              </a:gs>
              <a:gs pos="38000">
                <a:schemeClr val="accent4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20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0" grpId="0"/>
      <p:bldP spid="10" grpId="1"/>
      <p:bldP spid="6" grpId="0"/>
      <p:bldP spid="6" grpId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79" y="716089"/>
            <a:ext cx="3699849" cy="3727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427" y="3962355"/>
            <a:ext cx="4399471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ছবিতে কী কী দেখতে পারছ?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88257" y="3897400"/>
            <a:ext cx="4399471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এটি কোন দেশের মানচিত্র?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785784" y="3962355"/>
            <a:ext cx="6116127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বলতো আমাদের পাঠ্যসূচি কী হতে পারে?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579739" y="4543848"/>
            <a:ext cx="6116127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আমাদের দেশ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B924-F916-43EC-B782-88FB3863B5CD}" type="datetime1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" y="615904"/>
            <a:ext cx="4610302" cy="24896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2" name="32-Point Star 11"/>
          <p:cNvSpPr/>
          <p:nvPr/>
        </p:nvSpPr>
        <p:spPr>
          <a:xfrm>
            <a:off x="9858895" y="2690949"/>
            <a:ext cx="2028305" cy="1506774"/>
          </a:xfrm>
          <a:prstGeom prst="star32">
            <a:avLst/>
          </a:prstGeom>
          <a:gradFill flip="none" rotWithShape="1">
            <a:gsLst>
              <a:gs pos="20368">
                <a:srgbClr val="009999"/>
              </a:gs>
              <a:gs pos="83186">
                <a:srgbClr val="7030A0"/>
              </a:gs>
              <a:gs pos="9000">
                <a:schemeClr val="accent6">
                  <a:lumMod val="40000"/>
                  <a:lumOff val="60000"/>
                </a:schemeClr>
              </a:gs>
              <a:gs pos="70000">
                <a:schemeClr val="accent6">
                  <a:lumMod val="95000"/>
                  <a:lumOff val="5000"/>
                </a:schemeClr>
              </a:gs>
              <a:gs pos="37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67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642" y="466646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33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প্রত্যাশিত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শিখনফলঃ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6370" y="1844240"/>
            <a:ext cx="578210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আমাদের দেশের নাম বলতে পারবে।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05170" y="2511297"/>
            <a:ext cx="10811003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২</a:t>
            </a:r>
            <a:r>
              <a:rPr lang="bn-BD" sz="3200" dirty="0" smtClean="0"/>
              <a:t>. শুদ্ধ উচ্চারণে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“এ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দেশে আছে...... জাতীয় মাছ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।” </a:t>
            </a:r>
            <a:r>
              <a:rPr lang="bn-BD" sz="3200" dirty="0" smtClean="0"/>
              <a:t>অংশটুকু পাঠ করতে  পারবে।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76317" y="4050089"/>
            <a:ext cx="753428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লেখনবোর্ডে বানান করে লেখতে পারবে।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155613" y="1044395"/>
            <a:ext cx="6983002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dirty="0"/>
              <a:t>প্রত্যাশা করা যাচ্ছে যে, এ পাঠ শেষে শিক্ষার্থীরা...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96370" y="3270312"/>
            <a:ext cx="48043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বানান করে পড়তে পারবে।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0FBF-C030-482D-B7C8-1784E170383E}" type="datetime1">
              <a:rPr lang="en-US" smtClean="0"/>
              <a:t>6/9/2020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5</a:t>
            </a:fld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9887869" y="4539333"/>
            <a:ext cx="2028305" cy="1506774"/>
          </a:xfrm>
          <a:prstGeom prst="star32">
            <a:avLst/>
          </a:prstGeom>
          <a:gradFill flip="none" rotWithShape="1">
            <a:gsLst>
              <a:gs pos="75000">
                <a:srgbClr val="009999"/>
              </a:gs>
              <a:gs pos="46000">
                <a:schemeClr val="accent4">
                  <a:lumMod val="67000"/>
                </a:schemeClr>
              </a:gs>
              <a:gs pos="64000">
                <a:schemeClr val="accent4">
                  <a:lumMod val="97000"/>
                  <a:lumOff val="3000"/>
                </a:schemeClr>
              </a:gs>
              <a:gs pos="32000">
                <a:srgbClr val="00FFFF"/>
              </a:gs>
              <a:gs pos="22000">
                <a:schemeClr val="tx1"/>
              </a:gs>
              <a:gs pos="56000">
                <a:srgbClr val="000099"/>
              </a:gs>
              <a:gs pos="53000">
                <a:srgbClr val="00B050"/>
              </a:gs>
              <a:gs pos="56000">
                <a:schemeClr val="accent4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000099"/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</a:t>
            </a:r>
            <a:r>
              <a:rPr lang="bn-BD" dirty="0" smtClean="0">
                <a:solidFill>
                  <a:schemeClr val="bg1"/>
                </a:solidFill>
              </a:rPr>
              <a:t>করুন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41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6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2012" y="2399466"/>
            <a:ext cx="5249898" cy="158916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এ দেশে আছে অনেক রকমের গাছ। </a:t>
            </a:r>
            <a:r>
              <a:rPr lang="bn-BD" sz="3600" dirty="0">
                <a:solidFill>
                  <a:srgbClr val="FF3300"/>
                </a:solidFill>
              </a:rPr>
              <a:t>আম গাছ </a:t>
            </a:r>
            <a:r>
              <a:rPr lang="bn-BD" sz="3600" dirty="0">
                <a:solidFill>
                  <a:srgbClr val="009999"/>
                </a:solidFill>
              </a:rPr>
              <a:t>আমাদের </a:t>
            </a:r>
            <a:r>
              <a:rPr lang="bn-BD" sz="3600" dirty="0" smtClean="0">
                <a:solidFill>
                  <a:srgbClr val="009999"/>
                </a:solidFill>
              </a:rPr>
              <a:t>জাতীয় </a:t>
            </a:r>
            <a:r>
              <a:rPr lang="bn-BD" sz="3600" dirty="0">
                <a:solidFill>
                  <a:srgbClr val="009999"/>
                </a:solidFill>
              </a:rPr>
              <a:t>গাছ।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21E1-0528-4B87-AD9A-1AF46B18E72C}" type="datetime1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71268" y="249061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13" y="1106369"/>
            <a:ext cx="1351722" cy="11271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9338872" y="4425201"/>
            <a:ext cx="2453038" cy="1931149"/>
            <a:chOff x="8153400" y="3589362"/>
            <a:chExt cx="2574355" cy="180570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3589362"/>
              <a:ext cx="2574355" cy="18057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8673244" y="3966068"/>
              <a:ext cx="1842448" cy="1074374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75" y="2027477"/>
            <a:ext cx="1918200" cy="11975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57" y="2007488"/>
            <a:ext cx="1750627" cy="12436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99" y="3251092"/>
            <a:ext cx="1988840" cy="13630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7" y="3225030"/>
            <a:ext cx="2338717" cy="13891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53" y="3288758"/>
            <a:ext cx="1866900" cy="1325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5" y="1992354"/>
            <a:ext cx="2361779" cy="11872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66" y="112542"/>
            <a:ext cx="2878782" cy="17577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7" y="112542"/>
            <a:ext cx="2145307" cy="175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77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0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0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4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4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408B-3554-443C-BDD4-ACBEDA6C321C}" type="datetime1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097" y="208258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2" y="1163145"/>
            <a:ext cx="1781175" cy="1899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7799" y="3032115"/>
            <a:ext cx="6038799" cy="175288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      </a:t>
            </a:r>
            <a:r>
              <a:rPr lang="bn-BD" sz="3600" dirty="0"/>
              <a:t>এ দেশে আছে অনেক রকমের গাছ। </a:t>
            </a:r>
            <a:r>
              <a:rPr lang="en-US" sz="3600" dirty="0" smtClean="0"/>
              <a:t> </a:t>
            </a:r>
          </a:p>
          <a:p>
            <a:r>
              <a:rPr lang="en-US" sz="3600" dirty="0">
                <a:solidFill>
                  <a:srgbClr val="FF3300"/>
                </a:solidFill>
              </a:rPr>
              <a:t> </a:t>
            </a:r>
            <a:r>
              <a:rPr lang="en-US" sz="3600" dirty="0" smtClean="0">
                <a:solidFill>
                  <a:srgbClr val="FF3300"/>
                </a:solidFill>
              </a:rPr>
              <a:t>      </a:t>
            </a:r>
            <a:r>
              <a:rPr lang="bn-BD" sz="3600" dirty="0" smtClean="0">
                <a:solidFill>
                  <a:srgbClr val="FF3300"/>
                </a:solidFill>
              </a:rPr>
              <a:t>আম </a:t>
            </a:r>
            <a:r>
              <a:rPr lang="bn-BD" sz="3600" dirty="0">
                <a:solidFill>
                  <a:srgbClr val="FF3300"/>
                </a:solidFill>
              </a:rPr>
              <a:t>গাছ </a:t>
            </a:r>
            <a:r>
              <a:rPr lang="bn-BD" sz="3600" dirty="0">
                <a:solidFill>
                  <a:srgbClr val="009999"/>
                </a:solidFill>
              </a:rPr>
              <a:t>আমাদের </a:t>
            </a:r>
            <a:r>
              <a:rPr lang="bn-BD" sz="3600" dirty="0" smtClean="0">
                <a:solidFill>
                  <a:srgbClr val="009999"/>
                </a:solidFill>
              </a:rPr>
              <a:t>জাতীয় গাছ।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208258"/>
            <a:ext cx="1819275" cy="189771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9512771" y="5095341"/>
            <a:ext cx="2404325" cy="1866900"/>
            <a:chOff x="-436981" y="1676399"/>
            <a:chExt cx="2404325" cy="18669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6981" y="1676399"/>
              <a:ext cx="2404325" cy="1866900"/>
            </a:xfrm>
            <a:prstGeom prst="ellipse">
              <a:avLst/>
            </a:prstGeom>
            <a:gradFill flip="none" rotWithShape="1">
              <a:gsLst>
                <a:gs pos="3800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-127462" y="2316727"/>
              <a:ext cx="1848606" cy="766904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dirty="0">
                  <a:solidFill>
                    <a:schemeClr val="bg1"/>
                  </a:solidFill>
                  <a:cs typeface="Nikosh" panose="02000000000000000000" pitchFamily="2" charset="0"/>
                </a:rPr>
                <a:t>ক্লিক</a:t>
              </a:r>
              <a:r>
                <a:rPr lang="bn-BD" dirty="0">
                  <a:solidFill>
                    <a:schemeClr val="bg1"/>
                  </a:solidFill>
                  <a:latin typeface="+mj-lt"/>
                </a:rPr>
                <a:t> করুন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55" y="2275494"/>
            <a:ext cx="2827135" cy="18732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09" y="4278387"/>
            <a:ext cx="2876550" cy="17408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7" y="4171416"/>
            <a:ext cx="2620192" cy="18478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19" y="2317171"/>
            <a:ext cx="2869611" cy="1743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83" y="208258"/>
            <a:ext cx="2703117" cy="193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2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2782" y="2416310"/>
            <a:ext cx="6243129" cy="248562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গাছে গাছে ফলে নানা রকমের ফল। </a:t>
            </a:r>
            <a:endParaRPr lang="bn-BD" sz="3600" dirty="0" smtClean="0"/>
          </a:p>
          <a:p>
            <a:r>
              <a:rPr lang="bn-BD" sz="3600" dirty="0" smtClean="0">
                <a:solidFill>
                  <a:srgbClr val="FF3300"/>
                </a:solidFill>
              </a:rPr>
              <a:t>কাঁঠাল </a:t>
            </a:r>
            <a:r>
              <a:rPr lang="bn-BD" sz="3600" dirty="0">
                <a:solidFill>
                  <a:srgbClr val="009999"/>
                </a:solidFill>
              </a:rPr>
              <a:t>আমাদের জাতীয় </a:t>
            </a:r>
            <a:r>
              <a:rPr lang="bn-BD" sz="3600" dirty="0" smtClean="0">
                <a:solidFill>
                  <a:srgbClr val="009999"/>
                </a:solidFill>
              </a:rPr>
              <a:t>ফল।</a:t>
            </a:r>
            <a:endParaRPr lang="bn-BD" sz="36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6622-902D-4B3C-8906-78DCF140D7D2}" type="datetime1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72676" y="601471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347" y="966621"/>
            <a:ext cx="1636294" cy="1408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514347" y="4642338"/>
            <a:ext cx="2096111" cy="2079137"/>
            <a:chOff x="3534428" y="531177"/>
            <a:chExt cx="2829350" cy="216130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428" y="531177"/>
              <a:ext cx="2829350" cy="2161309"/>
            </a:xfrm>
            <a:prstGeom prst="ellipse">
              <a:avLst/>
            </a:prstGeom>
            <a:pattFill prst="diagBri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>
              <a:softEdge rad="112500"/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4039698" y="1822997"/>
              <a:ext cx="2092239" cy="646331"/>
            </a:xfrm>
            <a:prstGeom prst="rect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341379"/>
            <a:ext cx="2209800" cy="2076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3" y="3450294"/>
            <a:ext cx="2573572" cy="2065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3" y="1236372"/>
            <a:ext cx="4783372" cy="209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C795-5377-49B4-86E0-ABEEA05AE921}" type="datetime1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31668" y="346758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4" y="1371108"/>
            <a:ext cx="1781175" cy="2064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53896" y="3636912"/>
            <a:ext cx="5769181" cy="14399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গাছে গাছে ফলে নানা রকমের ফল। </a:t>
            </a:r>
            <a:r>
              <a:rPr lang="bn-BD" sz="3600" dirty="0">
                <a:solidFill>
                  <a:srgbClr val="FF3300"/>
                </a:solidFill>
              </a:rPr>
              <a:t>কাঁঠাল </a:t>
            </a:r>
            <a:r>
              <a:rPr lang="bn-BD" sz="3600" dirty="0">
                <a:solidFill>
                  <a:srgbClr val="009999"/>
                </a:solidFill>
              </a:rPr>
              <a:t>আমাদের জাতীয় </a:t>
            </a:r>
            <a:r>
              <a:rPr lang="bn-BD" sz="3600" dirty="0" smtClean="0">
                <a:solidFill>
                  <a:srgbClr val="009999"/>
                </a:solidFill>
              </a:rPr>
              <a:t>ফল।</a:t>
            </a:r>
            <a:endParaRPr lang="bn-BD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9575131" y="4913517"/>
            <a:ext cx="2147946" cy="1606132"/>
            <a:chOff x="7668722" y="1950613"/>
            <a:chExt cx="2633836" cy="214546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722" y="1950613"/>
              <a:ext cx="2633836" cy="21454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8130369" y="2700180"/>
              <a:ext cx="2092239" cy="646331"/>
            </a:xfrm>
            <a:prstGeom prst="rect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solidFill>
                    <a:schemeClr val="bg1"/>
                  </a:solidFill>
                  <a:cs typeface="Nikosh" panose="02000000000000000000" pitchFamily="2" charset="0"/>
                </a:rPr>
                <a:t>ক্লিক</a:t>
              </a:r>
              <a:r>
                <a:rPr lang="bn-BD" sz="3600" dirty="0">
                  <a:solidFill>
                    <a:schemeClr val="bg1"/>
                  </a:solidFill>
                </a:rPr>
                <a:t>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3" y="4248141"/>
            <a:ext cx="2442989" cy="1657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93" y="4232275"/>
            <a:ext cx="2443671" cy="1590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3" y="1895092"/>
            <a:ext cx="487431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7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9">
      <a:majorFont>
        <a:latin typeface="NikoshBAN"/>
        <a:ea typeface=""/>
        <a:cs typeface=""/>
      </a:majorFont>
      <a:minorFont>
        <a:latin typeface="Calib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447</Words>
  <Application>Microsoft Office PowerPoint</Application>
  <PresentationFormat>Widescreen</PresentationFormat>
  <Paragraphs>139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Nikosh</vt:lpstr>
      <vt:lpstr>NikoshBAN</vt:lpstr>
      <vt:lpstr>NikoshLight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165</cp:revision>
  <dcterms:created xsi:type="dcterms:W3CDTF">2020-04-11T07:17:33Z</dcterms:created>
  <dcterms:modified xsi:type="dcterms:W3CDTF">2020-06-09T03:23:13Z</dcterms:modified>
</cp:coreProperties>
</file>