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6032" r:id="rId1"/>
  </p:sldMasterIdLst>
  <p:notesMasterIdLst>
    <p:notesMasterId r:id="rId27"/>
  </p:notesMasterIdLst>
  <p:sldIdLst>
    <p:sldId id="542" r:id="rId2"/>
    <p:sldId id="496" r:id="rId3"/>
    <p:sldId id="519" r:id="rId4"/>
    <p:sldId id="518" r:id="rId5"/>
    <p:sldId id="537" r:id="rId6"/>
    <p:sldId id="520" r:id="rId7"/>
    <p:sldId id="497" r:id="rId8"/>
    <p:sldId id="517" r:id="rId9"/>
    <p:sldId id="530" r:id="rId10"/>
    <p:sldId id="541" r:id="rId11"/>
    <p:sldId id="532" r:id="rId12"/>
    <p:sldId id="536" r:id="rId13"/>
    <p:sldId id="498" r:id="rId14"/>
    <p:sldId id="502" r:id="rId15"/>
    <p:sldId id="512" r:id="rId16"/>
    <p:sldId id="513" r:id="rId17"/>
    <p:sldId id="499" r:id="rId18"/>
    <p:sldId id="534" r:id="rId19"/>
    <p:sldId id="514" r:id="rId20"/>
    <p:sldId id="501" r:id="rId21"/>
    <p:sldId id="515" r:id="rId22"/>
    <p:sldId id="531" r:id="rId23"/>
    <p:sldId id="533" r:id="rId24"/>
    <p:sldId id="538" r:id="rId25"/>
    <p:sldId id="543" r:id="rId26"/>
  </p:sldIdLst>
  <p:sldSz cx="9144000" cy="6858000" type="screen4x3"/>
  <p:notesSz cx="6858000" cy="9144000"/>
  <p:defaultTextStyle>
    <a:defPPr>
      <a:defRPr lang="en-US"/>
    </a:defPPr>
    <a:lvl1pPr marL="0" algn="l" defTabSz="418277" rtl="0" eaLnBrk="1" latinLnBrk="0" hangingPunct="1">
      <a:defRPr sz="1647" kern="1200">
        <a:solidFill>
          <a:schemeClr val="tx1"/>
        </a:solidFill>
        <a:latin typeface="+mn-lt"/>
        <a:ea typeface="+mn-ea"/>
        <a:cs typeface="+mn-cs"/>
      </a:defRPr>
    </a:lvl1pPr>
    <a:lvl2pPr marL="418277" algn="l" defTabSz="418277" rtl="0" eaLnBrk="1" latinLnBrk="0" hangingPunct="1">
      <a:defRPr sz="1647" kern="1200">
        <a:solidFill>
          <a:schemeClr val="tx1"/>
        </a:solidFill>
        <a:latin typeface="+mn-lt"/>
        <a:ea typeface="+mn-ea"/>
        <a:cs typeface="+mn-cs"/>
      </a:defRPr>
    </a:lvl2pPr>
    <a:lvl3pPr marL="836552" algn="l" defTabSz="418277" rtl="0" eaLnBrk="1" latinLnBrk="0" hangingPunct="1">
      <a:defRPr sz="1647" kern="1200">
        <a:solidFill>
          <a:schemeClr val="tx1"/>
        </a:solidFill>
        <a:latin typeface="+mn-lt"/>
        <a:ea typeface="+mn-ea"/>
        <a:cs typeface="+mn-cs"/>
      </a:defRPr>
    </a:lvl3pPr>
    <a:lvl4pPr marL="1254829" algn="l" defTabSz="418277" rtl="0" eaLnBrk="1" latinLnBrk="0" hangingPunct="1">
      <a:defRPr sz="1647" kern="1200">
        <a:solidFill>
          <a:schemeClr val="tx1"/>
        </a:solidFill>
        <a:latin typeface="+mn-lt"/>
        <a:ea typeface="+mn-ea"/>
        <a:cs typeface="+mn-cs"/>
      </a:defRPr>
    </a:lvl4pPr>
    <a:lvl5pPr marL="1673104" algn="l" defTabSz="418277" rtl="0" eaLnBrk="1" latinLnBrk="0" hangingPunct="1">
      <a:defRPr sz="1647" kern="1200">
        <a:solidFill>
          <a:schemeClr val="tx1"/>
        </a:solidFill>
        <a:latin typeface="+mn-lt"/>
        <a:ea typeface="+mn-ea"/>
        <a:cs typeface="+mn-cs"/>
      </a:defRPr>
    </a:lvl5pPr>
    <a:lvl6pPr marL="2091381" algn="l" defTabSz="418277" rtl="0" eaLnBrk="1" latinLnBrk="0" hangingPunct="1">
      <a:defRPr sz="1647" kern="1200">
        <a:solidFill>
          <a:schemeClr val="tx1"/>
        </a:solidFill>
        <a:latin typeface="+mn-lt"/>
        <a:ea typeface="+mn-ea"/>
        <a:cs typeface="+mn-cs"/>
      </a:defRPr>
    </a:lvl6pPr>
    <a:lvl7pPr marL="2509657" algn="l" defTabSz="418277" rtl="0" eaLnBrk="1" latinLnBrk="0" hangingPunct="1">
      <a:defRPr sz="1647" kern="1200">
        <a:solidFill>
          <a:schemeClr val="tx1"/>
        </a:solidFill>
        <a:latin typeface="+mn-lt"/>
        <a:ea typeface="+mn-ea"/>
        <a:cs typeface="+mn-cs"/>
      </a:defRPr>
    </a:lvl7pPr>
    <a:lvl8pPr marL="2927934" algn="l" defTabSz="418277" rtl="0" eaLnBrk="1" latinLnBrk="0" hangingPunct="1">
      <a:defRPr sz="1647" kern="1200">
        <a:solidFill>
          <a:schemeClr val="tx1"/>
        </a:solidFill>
        <a:latin typeface="+mn-lt"/>
        <a:ea typeface="+mn-ea"/>
        <a:cs typeface="+mn-cs"/>
      </a:defRPr>
    </a:lvl8pPr>
    <a:lvl9pPr marL="3346211" algn="l" defTabSz="418277" rtl="0" eaLnBrk="1" latinLnBrk="0" hangingPunct="1">
      <a:defRPr sz="16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33CC"/>
    <a:srgbClr val="990033"/>
    <a:srgbClr val="0000CC"/>
    <a:srgbClr val="0000FF"/>
    <a:srgbClr val="003366"/>
    <a:srgbClr val="0F13C1"/>
    <a:srgbClr val="006666"/>
    <a:srgbClr val="00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6441" autoAdjust="0"/>
  </p:normalViewPr>
  <p:slideViewPr>
    <p:cSldViewPr snapToGrid="0">
      <p:cViewPr varScale="1">
        <p:scale>
          <a:sx n="61" d="100"/>
          <a:sy n="61" d="100"/>
        </p:scale>
        <p:origin x="178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3CB8F4D4-DB5A-4061-9C66-9B0D76175296}" type="datetimeFigureOut">
              <a:rPr lang="en-US" smtClean="0"/>
              <a:t>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8E8B4-14B4-44D4-A15D-E309086693A6}" type="slidenum">
              <a:rPr lang="en-US" smtClean="0"/>
              <a:t>‹#›</a:t>
            </a:fld>
            <a:endParaRPr lang="en-US"/>
          </a:p>
        </p:txBody>
      </p:sp>
    </p:spTree>
    <p:extLst>
      <p:ext uri="{BB962C8B-B14F-4D97-AF65-F5344CB8AC3E}">
        <p14:creationId xmlns:p14="http://schemas.microsoft.com/office/powerpoint/2010/main" val="4161289114"/>
      </p:ext>
    </p:extLst>
  </p:cSld>
  <p:clrMap bg1="lt1" tx1="dk1" bg2="lt2" tx2="dk2" accent1="accent1" accent2="accent2" accent3="accent3" accent4="accent4" accent5="accent5" accent6="accent6" hlink="hlink" folHlink="folHlink"/>
  <p:notesStyle>
    <a:lvl1pPr marL="0" algn="l" defTabSz="836552" rtl="0" eaLnBrk="1" latinLnBrk="0" hangingPunct="1">
      <a:defRPr sz="1098" kern="1200">
        <a:solidFill>
          <a:schemeClr val="tx1"/>
        </a:solidFill>
        <a:latin typeface="+mn-lt"/>
        <a:ea typeface="+mn-ea"/>
        <a:cs typeface="+mn-cs"/>
      </a:defRPr>
    </a:lvl1pPr>
    <a:lvl2pPr marL="418277" algn="l" defTabSz="836552" rtl="0" eaLnBrk="1" latinLnBrk="0" hangingPunct="1">
      <a:defRPr sz="1098" kern="1200">
        <a:solidFill>
          <a:schemeClr val="tx1"/>
        </a:solidFill>
        <a:latin typeface="+mn-lt"/>
        <a:ea typeface="+mn-ea"/>
        <a:cs typeface="+mn-cs"/>
      </a:defRPr>
    </a:lvl2pPr>
    <a:lvl3pPr marL="836552" algn="l" defTabSz="836552" rtl="0" eaLnBrk="1" latinLnBrk="0" hangingPunct="1">
      <a:defRPr sz="1098" kern="1200">
        <a:solidFill>
          <a:schemeClr val="tx1"/>
        </a:solidFill>
        <a:latin typeface="+mn-lt"/>
        <a:ea typeface="+mn-ea"/>
        <a:cs typeface="+mn-cs"/>
      </a:defRPr>
    </a:lvl3pPr>
    <a:lvl4pPr marL="1254829" algn="l" defTabSz="836552" rtl="0" eaLnBrk="1" latinLnBrk="0" hangingPunct="1">
      <a:defRPr sz="1098" kern="1200">
        <a:solidFill>
          <a:schemeClr val="tx1"/>
        </a:solidFill>
        <a:latin typeface="+mn-lt"/>
        <a:ea typeface="+mn-ea"/>
        <a:cs typeface="+mn-cs"/>
      </a:defRPr>
    </a:lvl4pPr>
    <a:lvl5pPr marL="1673104" algn="l" defTabSz="836552" rtl="0" eaLnBrk="1" latinLnBrk="0" hangingPunct="1">
      <a:defRPr sz="1098" kern="1200">
        <a:solidFill>
          <a:schemeClr val="tx1"/>
        </a:solidFill>
        <a:latin typeface="+mn-lt"/>
        <a:ea typeface="+mn-ea"/>
        <a:cs typeface="+mn-cs"/>
      </a:defRPr>
    </a:lvl5pPr>
    <a:lvl6pPr marL="2091381" algn="l" defTabSz="836552" rtl="0" eaLnBrk="1" latinLnBrk="0" hangingPunct="1">
      <a:defRPr sz="1098" kern="1200">
        <a:solidFill>
          <a:schemeClr val="tx1"/>
        </a:solidFill>
        <a:latin typeface="+mn-lt"/>
        <a:ea typeface="+mn-ea"/>
        <a:cs typeface="+mn-cs"/>
      </a:defRPr>
    </a:lvl6pPr>
    <a:lvl7pPr marL="2509657" algn="l" defTabSz="836552" rtl="0" eaLnBrk="1" latinLnBrk="0" hangingPunct="1">
      <a:defRPr sz="1098" kern="1200">
        <a:solidFill>
          <a:schemeClr val="tx1"/>
        </a:solidFill>
        <a:latin typeface="+mn-lt"/>
        <a:ea typeface="+mn-ea"/>
        <a:cs typeface="+mn-cs"/>
      </a:defRPr>
    </a:lvl7pPr>
    <a:lvl8pPr marL="2927934" algn="l" defTabSz="836552" rtl="0" eaLnBrk="1" latinLnBrk="0" hangingPunct="1">
      <a:defRPr sz="1098" kern="1200">
        <a:solidFill>
          <a:schemeClr val="tx1"/>
        </a:solidFill>
        <a:latin typeface="+mn-lt"/>
        <a:ea typeface="+mn-ea"/>
        <a:cs typeface="+mn-cs"/>
      </a:defRPr>
    </a:lvl8pPr>
    <a:lvl9pPr marL="3346211" algn="l" defTabSz="836552" rtl="0" eaLnBrk="1" latinLnBrk="0" hangingPunct="1">
      <a:defRPr sz="10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this section of grammar</a:t>
            </a:r>
            <a:r>
              <a:rPr lang="en-US" baseline="0" dirty="0" smtClean="0"/>
              <a:t> needs extensive practice , teachers are requested to add anything extra as </a:t>
            </a:r>
            <a:endParaRPr lang="en-US" dirty="0"/>
          </a:p>
        </p:txBody>
      </p:sp>
      <p:sp>
        <p:nvSpPr>
          <p:cNvPr id="4" name="Slide Number Placeholder 3"/>
          <p:cNvSpPr>
            <a:spLocks noGrp="1"/>
          </p:cNvSpPr>
          <p:nvPr>
            <p:ph type="sldNum" sz="quarter" idx="10"/>
          </p:nvPr>
        </p:nvSpPr>
        <p:spPr/>
        <p:txBody>
          <a:bodyPr/>
          <a:lstStyle/>
          <a:p>
            <a:fld id="{260A23C1-5025-4AB6-991C-9060E392BCA6}" type="slidenum">
              <a:rPr lang="en-US" smtClean="0"/>
              <a:t>1</a:t>
            </a:fld>
            <a:endParaRPr lang="en-US"/>
          </a:p>
        </p:txBody>
      </p:sp>
    </p:spTree>
    <p:extLst>
      <p:ext uri="{BB962C8B-B14F-4D97-AF65-F5344CB8AC3E}">
        <p14:creationId xmlns:p14="http://schemas.microsoft.com/office/powerpoint/2010/main" val="1505262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10</a:t>
            </a:fld>
            <a:endParaRPr lang="en-US"/>
          </a:p>
        </p:txBody>
      </p:sp>
    </p:spTree>
    <p:extLst>
      <p:ext uri="{BB962C8B-B14F-4D97-AF65-F5344CB8AC3E}">
        <p14:creationId xmlns:p14="http://schemas.microsoft.com/office/powerpoint/2010/main" val="24656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11</a:t>
            </a:fld>
            <a:endParaRPr lang="en-US"/>
          </a:p>
        </p:txBody>
      </p:sp>
    </p:spTree>
    <p:extLst>
      <p:ext uri="{BB962C8B-B14F-4D97-AF65-F5344CB8AC3E}">
        <p14:creationId xmlns:p14="http://schemas.microsoft.com/office/powerpoint/2010/main" val="3853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12</a:t>
            </a:fld>
            <a:endParaRPr lang="en-US"/>
          </a:p>
        </p:txBody>
      </p:sp>
    </p:spTree>
    <p:extLst>
      <p:ext uri="{BB962C8B-B14F-4D97-AF65-F5344CB8AC3E}">
        <p14:creationId xmlns:p14="http://schemas.microsoft.com/office/powerpoint/2010/main" val="210834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13</a:t>
            </a:fld>
            <a:endParaRPr lang="en-US"/>
          </a:p>
        </p:txBody>
      </p:sp>
    </p:spTree>
    <p:extLst>
      <p:ext uri="{BB962C8B-B14F-4D97-AF65-F5344CB8AC3E}">
        <p14:creationId xmlns:p14="http://schemas.microsoft.com/office/powerpoint/2010/main" val="3292601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14</a:t>
            </a:fld>
            <a:endParaRPr lang="en-US"/>
          </a:p>
        </p:txBody>
      </p:sp>
    </p:spTree>
    <p:extLst>
      <p:ext uri="{BB962C8B-B14F-4D97-AF65-F5344CB8AC3E}">
        <p14:creationId xmlns:p14="http://schemas.microsoft.com/office/powerpoint/2010/main" val="2199845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15</a:t>
            </a:fld>
            <a:endParaRPr lang="en-US"/>
          </a:p>
        </p:txBody>
      </p:sp>
    </p:spTree>
    <p:extLst>
      <p:ext uri="{BB962C8B-B14F-4D97-AF65-F5344CB8AC3E}">
        <p14:creationId xmlns:p14="http://schemas.microsoft.com/office/powerpoint/2010/main" val="257617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16</a:t>
            </a:fld>
            <a:endParaRPr lang="en-US"/>
          </a:p>
        </p:txBody>
      </p:sp>
    </p:spTree>
    <p:extLst>
      <p:ext uri="{BB962C8B-B14F-4D97-AF65-F5344CB8AC3E}">
        <p14:creationId xmlns:p14="http://schemas.microsoft.com/office/powerpoint/2010/main" val="76398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17</a:t>
            </a:fld>
            <a:endParaRPr lang="en-US"/>
          </a:p>
        </p:txBody>
      </p:sp>
    </p:spTree>
    <p:extLst>
      <p:ext uri="{BB962C8B-B14F-4D97-AF65-F5344CB8AC3E}">
        <p14:creationId xmlns:p14="http://schemas.microsoft.com/office/powerpoint/2010/main" val="1041735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18</a:t>
            </a:fld>
            <a:endParaRPr lang="en-US"/>
          </a:p>
        </p:txBody>
      </p:sp>
    </p:spTree>
    <p:extLst>
      <p:ext uri="{BB962C8B-B14F-4D97-AF65-F5344CB8AC3E}">
        <p14:creationId xmlns:p14="http://schemas.microsoft.com/office/powerpoint/2010/main" val="2295429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19</a:t>
            </a:fld>
            <a:endParaRPr lang="en-US"/>
          </a:p>
        </p:txBody>
      </p:sp>
    </p:spTree>
    <p:extLst>
      <p:ext uri="{BB962C8B-B14F-4D97-AF65-F5344CB8AC3E}">
        <p14:creationId xmlns:p14="http://schemas.microsoft.com/office/powerpoint/2010/main" val="4662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2</a:t>
            </a:fld>
            <a:endParaRPr lang="en-US"/>
          </a:p>
        </p:txBody>
      </p:sp>
    </p:spTree>
    <p:extLst>
      <p:ext uri="{BB962C8B-B14F-4D97-AF65-F5344CB8AC3E}">
        <p14:creationId xmlns:p14="http://schemas.microsoft.com/office/powerpoint/2010/main" val="1224230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20</a:t>
            </a:fld>
            <a:endParaRPr lang="en-US"/>
          </a:p>
        </p:txBody>
      </p:sp>
    </p:spTree>
    <p:extLst>
      <p:ext uri="{BB962C8B-B14F-4D97-AF65-F5344CB8AC3E}">
        <p14:creationId xmlns:p14="http://schemas.microsoft.com/office/powerpoint/2010/main" val="1067834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21</a:t>
            </a:fld>
            <a:endParaRPr lang="en-US"/>
          </a:p>
        </p:txBody>
      </p:sp>
    </p:spTree>
    <p:extLst>
      <p:ext uri="{BB962C8B-B14F-4D97-AF65-F5344CB8AC3E}">
        <p14:creationId xmlns:p14="http://schemas.microsoft.com/office/powerpoint/2010/main" val="3051982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22</a:t>
            </a:fld>
            <a:endParaRPr lang="en-US"/>
          </a:p>
        </p:txBody>
      </p:sp>
    </p:spTree>
    <p:extLst>
      <p:ext uri="{BB962C8B-B14F-4D97-AF65-F5344CB8AC3E}">
        <p14:creationId xmlns:p14="http://schemas.microsoft.com/office/powerpoint/2010/main" val="88596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23</a:t>
            </a:fld>
            <a:endParaRPr lang="en-US"/>
          </a:p>
        </p:txBody>
      </p:sp>
    </p:spTree>
    <p:extLst>
      <p:ext uri="{BB962C8B-B14F-4D97-AF65-F5344CB8AC3E}">
        <p14:creationId xmlns:p14="http://schemas.microsoft.com/office/powerpoint/2010/main" val="1943582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24</a:t>
            </a:fld>
            <a:endParaRPr lang="en-US"/>
          </a:p>
        </p:txBody>
      </p:sp>
    </p:spTree>
    <p:extLst>
      <p:ext uri="{BB962C8B-B14F-4D97-AF65-F5344CB8AC3E}">
        <p14:creationId xmlns:p14="http://schemas.microsoft.com/office/powerpoint/2010/main" val="84449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25</a:t>
            </a:fld>
            <a:endParaRPr lang="en-US"/>
          </a:p>
        </p:txBody>
      </p:sp>
    </p:spTree>
    <p:extLst>
      <p:ext uri="{BB962C8B-B14F-4D97-AF65-F5344CB8AC3E}">
        <p14:creationId xmlns:p14="http://schemas.microsoft.com/office/powerpoint/2010/main" val="331388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3</a:t>
            </a:fld>
            <a:endParaRPr lang="en-US"/>
          </a:p>
        </p:txBody>
      </p:sp>
    </p:spTree>
    <p:extLst>
      <p:ext uri="{BB962C8B-B14F-4D97-AF65-F5344CB8AC3E}">
        <p14:creationId xmlns:p14="http://schemas.microsoft.com/office/powerpoint/2010/main" val="50419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0A23C1-5025-4AB6-991C-9060E392BCA6}" type="slidenum">
              <a:rPr lang="en-US" smtClean="0"/>
              <a:t>4</a:t>
            </a:fld>
            <a:endParaRPr lang="en-US"/>
          </a:p>
        </p:txBody>
      </p:sp>
    </p:spTree>
    <p:extLst>
      <p:ext uri="{BB962C8B-B14F-4D97-AF65-F5344CB8AC3E}">
        <p14:creationId xmlns:p14="http://schemas.microsoft.com/office/powerpoint/2010/main" val="93101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5</a:t>
            </a:fld>
            <a:endParaRPr lang="en-US"/>
          </a:p>
        </p:txBody>
      </p:sp>
    </p:spTree>
    <p:extLst>
      <p:ext uri="{BB962C8B-B14F-4D97-AF65-F5344CB8AC3E}">
        <p14:creationId xmlns:p14="http://schemas.microsoft.com/office/powerpoint/2010/main" val="184962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6</a:t>
            </a:fld>
            <a:endParaRPr lang="en-US"/>
          </a:p>
        </p:txBody>
      </p:sp>
    </p:spTree>
    <p:extLst>
      <p:ext uri="{BB962C8B-B14F-4D97-AF65-F5344CB8AC3E}">
        <p14:creationId xmlns:p14="http://schemas.microsoft.com/office/powerpoint/2010/main" val="1997426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7</a:t>
            </a:fld>
            <a:endParaRPr lang="en-US"/>
          </a:p>
        </p:txBody>
      </p:sp>
    </p:spTree>
    <p:extLst>
      <p:ext uri="{BB962C8B-B14F-4D97-AF65-F5344CB8AC3E}">
        <p14:creationId xmlns:p14="http://schemas.microsoft.com/office/powerpoint/2010/main" val="421506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0A23C1-5025-4AB6-991C-9060E392BCA6}" type="slidenum">
              <a:rPr lang="en-US" smtClean="0"/>
              <a:t>8</a:t>
            </a:fld>
            <a:endParaRPr lang="en-US"/>
          </a:p>
        </p:txBody>
      </p:sp>
    </p:spTree>
    <p:extLst>
      <p:ext uri="{BB962C8B-B14F-4D97-AF65-F5344CB8AC3E}">
        <p14:creationId xmlns:p14="http://schemas.microsoft.com/office/powerpoint/2010/main" val="390567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60A23C1-5025-4AB6-991C-9060E392BCA6}" type="slidenum">
              <a:rPr lang="en-US" smtClean="0"/>
              <a:t>9</a:t>
            </a:fld>
            <a:endParaRPr lang="en-US"/>
          </a:p>
        </p:txBody>
      </p:sp>
    </p:spTree>
    <p:extLst>
      <p:ext uri="{BB962C8B-B14F-4D97-AF65-F5344CB8AC3E}">
        <p14:creationId xmlns:p14="http://schemas.microsoft.com/office/powerpoint/2010/main" val="2593389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5416539"/>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738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771724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722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088669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850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903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11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0128025"/>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770651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18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2828252"/>
      </p:ext>
    </p:extLst>
  </p:cSld>
  <p:clrMap bg1="lt1" tx1="dk1" bg2="lt2" tx2="dk2" accent1="accent1" accent2="accent2" accent3="accent3" accent4="accent4" accent5="accent5" accent6="accent6" hlink="hlink" folHlink="folHlink"/>
  <p:sldLayoutIdLst>
    <p:sldLayoutId id="2147486033" r:id="rId1"/>
    <p:sldLayoutId id="2147486034" r:id="rId2"/>
    <p:sldLayoutId id="2147486035" r:id="rId3"/>
    <p:sldLayoutId id="2147486036" r:id="rId4"/>
    <p:sldLayoutId id="2147486037" r:id="rId5"/>
    <p:sldLayoutId id="2147486038" r:id="rId6"/>
    <p:sldLayoutId id="2147486039" r:id="rId7"/>
    <p:sldLayoutId id="2147486040" r:id="rId8"/>
    <p:sldLayoutId id="2147486041" r:id="rId9"/>
    <p:sldLayoutId id="2147486042" r:id="rId10"/>
    <p:sldLayoutId id="21474860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naziz13.na@gmail.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065" y="247143"/>
            <a:ext cx="8711513" cy="6363730"/>
          </a:xfrm>
          <a:prstGeom prst="rect">
            <a:avLst/>
          </a:prstGeom>
          <a:solidFill>
            <a:schemeClr val="bg1"/>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endParaRPr lang="en-US" sz="2800" dirty="0" smtClean="0">
              <a:solidFill>
                <a:schemeClr val="tx1"/>
              </a:solidFill>
            </a:endParaRPr>
          </a:p>
          <a:p>
            <a:pPr marL="514350" indent="-514350" algn="ctr">
              <a:buAutoNum type="alphaLcParenR"/>
            </a:pPr>
            <a:endParaRPr lang="en-US" sz="2800" dirty="0" smtClean="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65" y="247143"/>
            <a:ext cx="8711513" cy="6363730"/>
          </a:xfrm>
          <a:prstGeom prst="rect">
            <a:avLst/>
          </a:prstGeom>
          <a:ln w="38100">
            <a:solidFill>
              <a:srgbClr val="003300"/>
            </a:solidFill>
          </a:ln>
        </p:spPr>
      </p:pic>
      <p:sp>
        <p:nvSpPr>
          <p:cNvPr id="10" name="Rectangle 9"/>
          <p:cNvSpPr/>
          <p:nvPr/>
        </p:nvSpPr>
        <p:spPr>
          <a:xfrm>
            <a:off x="1004369" y="560127"/>
            <a:ext cx="7120190" cy="625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bg1"/>
                </a:solidFill>
              </a:rPr>
              <a:t>Welcome everybody </a:t>
            </a:r>
            <a:endParaRPr lang="en-US" sz="4000" b="1" dirty="0">
              <a:solidFill>
                <a:schemeClr val="bg1"/>
              </a:solidFill>
            </a:endParaRPr>
          </a:p>
        </p:txBody>
      </p:sp>
    </p:spTree>
    <p:extLst>
      <p:ext uri="{BB962C8B-B14F-4D97-AF65-F5344CB8AC3E}">
        <p14:creationId xmlns:p14="http://schemas.microsoft.com/office/powerpoint/2010/main" val="1254243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993" y="216251"/>
            <a:ext cx="8760941" cy="6425514"/>
          </a:xfrm>
          <a:prstGeom prst="rect">
            <a:avLst/>
          </a:prstGeom>
          <a:solidFill>
            <a:schemeClr val="bg1"/>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p>
        </p:txBody>
      </p:sp>
      <p:sp>
        <p:nvSpPr>
          <p:cNvPr id="5" name="Rectangle 4"/>
          <p:cNvSpPr/>
          <p:nvPr/>
        </p:nvSpPr>
        <p:spPr>
          <a:xfrm>
            <a:off x="5739165" y="1771385"/>
            <a:ext cx="2813166" cy="331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52"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244" y="2844451"/>
            <a:ext cx="3500438" cy="3500438"/>
          </a:xfrm>
          <a:prstGeom prst="rect">
            <a:avLst/>
          </a:prstGeom>
          <a:ln w="25400">
            <a:solidFill>
              <a:schemeClr val="tx1">
                <a:lumMod val="95000"/>
                <a:lumOff val="5000"/>
              </a:schemeClr>
            </a:solidFill>
          </a:ln>
        </p:spPr>
      </p:pic>
      <p:sp>
        <p:nvSpPr>
          <p:cNvPr id="7" name="Rectangle 6"/>
          <p:cNvSpPr/>
          <p:nvPr/>
        </p:nvSpPr>
        <p:spPr>
          <a:xfrm>
            <a:off x="1228331" y="564843"/>
            <a:ext cx="6672264" cy="174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Conjunctions </a:t>
            </a:r>
            <a:r>
              <a:rPr lang="en-US" sz="3200" dirty="0">
                <a:solidFill>
                  <a:schemeClr val="tx1"/>
                </a:solidFill>
              </a:rPr>
              <a:t>are like traffic signs that tell </a:t>
            </a:r>
            <a:r>
              <a:rPr lang="en-US" sz="3200" dirty="0" smtClean="0">
                <a:solidFill>
                  <a:schemeClr val="tx1"/>
                </a:solidFill>
              </a:rPr>
              <a:t>the  readers </a:t>
            </a:r>
            <a:r>
              <a:rPr lang="en-US" sz="3200" dirty="0">
                <a:solidFill>
                  <a:schemeClr val="tx1"/>
                </a:solidFill>
              </a:rPr>
              <a:t>when to go forward, turn, slow down and stop. </a:t>
            </a:r>
            <a:endParaRPr lang="en-US" sz="3200" dirty="0"/>
          </a:p>
        </p:txBody>
      </p:sp>
    </p:spTree>
    <p:extLst>
      <p:ext uri="{BB962C8B-B14F-4D97-AF65-F5344CB8AC3E}">
        <p14:creationId xmlns:p14="http://schemas.microsoft.com/office/powerpoint/2010/main" val="4023384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065" y="247143"/>
            <a:ext cx="8711513" cy="6363730"/>
          </a:xfrm>
          <a:prstGeom prst="rect">
            <a:avLst/>
          </a:prstGeom>
          <a:solidFill>
            <a:schemeClr val="bg1"/>
          </a:solidFill>
          <a:ln w="4762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endParaRPr lang="en-US" sz="2800" dirty="0" smtClean="0">
              <a:solidFill>
                <a:schemeClr val="tx1"/>
              </a:solidFill>
            </a:endParaRPr>
          </a:p>
          <a:p>
            <a:pPr marL="514350" indent="-514350" algn="ctr">
              <a:buAutoNum type="alphaLcParenR"/>
            </a:pPr>
            <a:endParaRPr lang="en-US" sz="2800" dirty="0" smtClean="0">
              <a:solidFill>
                <a:schemeClr val="tx1"/>
              </a:solidFill>
            </a:endParaRPr>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2" name="Rectangle 1"/>
          <p:cNvSpPr/>
          <p:nvPr/>
        </p:nvSpPr>
        <p:spPr>
          <a:xfrm>
            <a:off x="1322362" y="1388084"/>
            <a:ext cx="6679999" cy="811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Use appropriate linking </a:t>
            </a:r>
            <a:r>
              <a:rPr lang="en-US" sz="2800" dirty="0" smtClean="0">
                <a:solidFill>
                  <a:schemeClr val="tx1"/>
                </a:solidFill>
              </a:rPr>
              <a:t>words in  </a:t>
            </a:r>
            <a:r>
              <a:rPr lang="en-US" sz="2800" dirty="0">
                <a:solidFill>
                  <a:schemeClr val="tx1"/>
                </a:solidFill>
              </a:rPr>
              <a:t>the blanks.</a:t>
            </a:r>
            <a:endParaRPr lang="en-US" sz="2800" dirty="0"/>
          </a:p>
        </p:txBody>
      </p:sp>
      <p:sp>
        <p:nvSpPr>
          <p:cNvPr id="8" name="Rectangle 7"/>
          <p:cNvSpPr/>
          <p:nvPr/>
        </p:nvSpPr>
        <p:spPr>
          <a:xfrm>
            <a:off x="893418" y="2581835"/>
            <a:ext cx="7537888" cy="3133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rPr>
              <a:t>We should hate the sin (a) 		 not	the sinner. The sinners are persons (b)				 us. We should motivate (c) 				correct them. It may (d) 				happen that one day they will be better persons (e) 				what we are now.</a:t>
            </a:r>
          </a:p>
        </p:txBody>
      </p:sp>
      <p:sp>
        <p:nvSpPr>
          <p:cNvPr id="11" name="Rectangle 10"/>
          <p:cNvSpPr/>
          <p:nvPr/>
        </p:nvSpPr>
        <p:spPr>
          <a:xfrm>
            <a:off x="4906292" y="3152661"/>
            <a:ext cx="729909" cy="276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but</a:t>
            </a:r>
            <a:endParaRPr lang="en-US" sz="2800" dirty="0">
              <a:solidFill>
                <a:schemeClr val="tx1"/>
              </a:solidFill>
            </a:endParaRPr>
          </a:p>
        </p:txBody>
      </p:sp>
      <p:sp>
        <p:nvSpPr>
          <p:cNvPr id="15" name="Rectangle 14"/>
          <p:cNvSpPr/>
          <p:nvPr/>
        </p:nvSpPr>
        <p:spPr>
          <a:xfrm>
            <a:off x="5125213" y="3562873"/>
            <a:ext cx="1021976" cy="35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like</a:t>
            </a:r>
            <a:endParaRPr lang="en-US" sz="2800" dirty="0">
              <a:solidFill>
                <a:schemeClr val="tx1"/>
              </a:solidFill>
            </a:endParaRPr>
          </a:p>
        </p:txBody>
      </p:sp>
      <p:sp>
        <p:nvSpPr>
          <p:cNvPr id="16" name="Rectangle 15"/>
          <p:cNvSpPr/>
          <p:nvPr/>
        </p:nvSpPr>
        <p:spPr>
          <a:xfrm>
            <a:off x="1651584" y="4427484"/>
            <a:ext cx="1021976" cy="348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also</a:t>
            </a:r>
            <a:endParaRPr lang="en-US" sz="2800" dirty="0">
              <a:solidFill>
                <a:schemeClr val="tx1"/>
              </a:solidFill>
            </a:endParaRPr>
          </a:p>
        </p:txBody>
      </p:sp>
      <p:sp>
        <p:nvSpPr>
          <p:cNvPr id="17" name="Rectangle 16"/>
          <p:cNvSpPr/>
          <p:nvPr/>
        </p:nvSpPr>
        <p:spPr>
          <a:xfrm>
            <a:off x="3640385" y="4825171"/>
            <a:ext cx="1021976" cy="35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than</a:t>
            </a:r>
            <a:endParaRPr lang="en-US" sz="2800" dirty="0">
              <a:solidFill>
                <a:schemeClr val="tx1"/>
              </a:solidFill>
            </a:endParaRPr>
          </a:p>
        </p:txBody>
      </p:sp>
      <p:sp>
        <p:nvSpPr>
          <p:cNvPr id="18" name="Rectangle 17"/>
          <p:cNvSpPr/>
          <p:nvPr/>
        </p:nvSpPr>
        <p:spPr>
          <a:xfrm>
            <a:off x="3884316" y="3981717"/>
            <a:ext cx="1021976" cy="35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and</a:t>
            </a:r>
            <a:endParaRPr lang="en-US" sz="2800" dirty="0">
              <a:solidFill>
                <a:schemeClr val="tx1"/>
              </a:solidFill>
            </a:endParaRPr>
          </a:p>
        </p:txBody>
      </p:sp>
      <p:sp>
        <p:nvSpPr>
          <p:cNvPr id="3" name="Rectangle 2"/>
          <p:cNvSpPr/>
          <p:nvPr/>
        </p:nvSpPr>
        <p:spPr>
          <a:xfrm>
            <a:off x="3552979" y="548336"/>
            <a:ext cx="2706626" cy="457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Group Work</a:t>
            </a:r>
            <a:endParaRPr lang="en-US" sz="3600" b="1" dirty="0">
              <a:solidFill>
                <a:schemeClr val="tx1"/>
              </a:solidFill>
            </a:endParaRPr>
          </a:p>
        </p:txBody>
      </p:sp>
    </p:spTree>
    <p:extLst>
      <p:ext uri="{BB962C8B-B14F-4D97-AF65-F5344CB8AC3E}">
        <p14:creationId xmlns:p14="http://schemas.microsoft.com/office/powerpoint/2010/main" val="3776737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705" y="210073"/>
            <a:ext cx="8723869" cy="6437870"/>
          </a:xfrm>
          <a:prstGeom prst="rect">
            <a:avLst/>
          </a:prstGeom>
          <a:solidFill>
            <a:schemeClr val="bg1"/>
          </a:solidFill>
          <a:ln w="381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3" name="Rectangle 2"/>
          <p:cNvSpPr/>
          <p:nvPr/>
        </p:nvSpPr>
        <p:spPr>
          <a:xfrm>
            <a:off x="2663605" y="454892"/>
            <a:ext cx="3792071" cy="1078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F13C1"/>
                </a:solidFill>
              </a:rPr>
              <a:t>Sentence Connectors </a:t>
            </a:r>
          </a:p>
        </p:txBody>
      </p:sp>
      <p:sp>
        <p:nvSpPr>
          <p:cNvPr id="4" name="Rectangle 3"/>
          <p:cNvSpPr/>
          <p:nvPr/>
        </p:nvSpPr>
        <p:spPr>
          <a:xfrm>
            <a:off x="1248844" y="1748118"/>
            <a:ext cx="6621590" cy="3926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rPr>
              <a:t>Sentence connectors are used </a:t>
            </a:r>
            <a:r>
              <a:rPr lang="en-US" sz="2800" b="1" dirty="0" smtClean="0">
                <a:solidFill>
                  <a:schemeClr val="tx1"/>
                </a:solidFill>
              </a:rPr>
              <a:t>to…. </a:t>
            </a:r>
          </a:p>
          <a:p>
            <a:pPr algn="just"/>
            <a:endParaRPr lang="en-US" sz="2800" dirty="0" smtClean="0">
              <a:solidFill>
                <a:schemeClr val="tx1"/>
              </a:solidFill>
            </a:endParaRPr>
          </a:p>
          <a:p>
            <a:pPr marL="457200" indent="-457200" algn="just">
              <a:buFont typeface="Wingdings" panose="05000000000000000000" pitchFamily="2" charset="2"/>
              <a:buChar char="ü"/>
            </a:pPr>
            <a:r>
              <a:rPr lang="en-US" sz="2800" dirty="0" smtClean="0">
                <a:solidFill>
                  <a:schemeClr val="tx1"/>
                </a:solidFill>
              </a:rPr>
              <a:t>link </a:t>
            </a:r>
            <a:r>
              <a:rPr lang="en-US" sz="2800" dirty="0">
                <a:solidFill>
                  <a:schemeClr val="tx1"/>
                </a:solidFill>
              </a:rPr>
              <a:t>ideas from one sentence </a:t>
            </a:r>
            <a:r>
              <a:rPr lang="en-US" sz="2800" dirty="0" smtClean="0">
                <a:solidFill>
                  <a:schemeClr val="tx1"/>
                </a:solidFill>
              </a:rPr>
              <a:t>to another</a:t>
            </a:r>
          </a:p>
          <a:p>
            <a:pPr marL="457200" indent="-457200" algn="just">
              <a:buFont typeface="Wingdings" panose="05000000000000000000" pitchFamily="2" charset="2"/>
              <a:buChar char="ü"/>
            </a:pPr>
            <a:r>
              <a:rPr lang="en-US" sz="2800" dirty="0" smtClean="0">
                <a:solidFill>
                  <a:schemeClr val="tx1"/>
                </a:solidFill>
              </a:rPr>
              <a:t>give </a:t>
            </a:r>
            <a:r>
              <a:rPr lang="en-US" sz="2800" dirty="0">
                <a:solidFill>
                  <a:schemeClr val="tx1"/>
                </a:solidFill>
              </a:rPr>
              <a:t>paragraphs coherence. </a:t>
            </a:r>
          </a:p>
          <a:p>
            <a:pPr marL="457200" indent="-457200" algn="just">
              <a:buFont typeface="Wingdings" panose="05000000000000000000" pitchFamily="2" charset="2"/>
              <a:buChar char="ü"/>
            </a:pPr>
            <a:r>
              <a:rPr lang="en-US" sz="2800" dirty="0" smtClean="0">
                <a:solidFill>
                  <a:schemeClr val="tx1"/>
                </a:solidFill>
              </a:rPr>
              <a:t>introduce </a:t>
            </a:r>
            <a:r>
              <a:rPr lang="en-US" sz="2800" dirty="0">
                <a:solidFill>
                  <a:schemeClr val="tx1"/>
                </a:solidFill>
              </a:rPr>
              <a:t>order, contrast, sequence ideas, theory, data etc.</a:t>
            </a:r>
          </a:p>
        </p:txBody>
      </p:sp>
    </p:spTree>
    <p:extLst>
      <p:ext uri="{BB962C8B-B14F-4D97-AF65-F5344CB8AC3E}">
        <p14:creationId xmlns:p14="http://schemas.microsoft.com/office/powerpoint/2010/main" val="1598839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065" y="259492"/>
            <a:ext cx="8711513" cy="6363730"/>
          </a:xfrm>
          <a:prstGeom prst="rect">
            <a:avLst/>
          </a:prstGeom>
          <a:solidFill>
            <a:schemeClr val="bg1"/>
          </a:solidFill>
          <a:ln w="4762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4" name="TextBox 3"/>
          <p:cNvSpPr txBox="1"/>
          <p:nvPr/>
        </p:nvSpPr>
        <p:spPr>
          <a:xfrm>
            <a:off x="1965517" y="1792723"/>
            <a:ext cx="5197893" cy="3583289"/>
          </a:xfrm>
          <a:prstGeom prst="rect">
            <a:avLst/>
          </a:prstGeom>
          <a:solidFill>
            <a:schemeClr val="bg1"/>
          </a:solidFill>
        </p:spPr>
        <p:txBody>
          <a:bodyPr wrap="square" rtlCol="0">
            <a:spAutoFit/>
          </a:bodyPr>
          <a:lstStyle/>
          <a:p>
            <a:r>
              <a:rPr lang="en-US" sz="3485" b="1" dirty="0"/>
              <a:t>Logical/Sequential order</a:t>
            </a:r>
          </a:p>
          <a:p>
            <a:r>
              <a:rPr lang="en-US" sz="3200" dirty="0">
                <a:latin typeface="Times New Roman" panose="02020603050405020304" pitchFamily="18" charset="0"/>
                <a:cs typeface="Times New Roman" panose="02020603050405020304" pitchFamily="18" charset="0"/>
              </a:rPr>
              <a:t>Firstly, Secondly, Thirdly etc.</a:t>
            </a:r>
          </a:p>
          <a:p>
            <a:r>
              <a:rPr lang="en-US" sz="3200" dirty="0">
                <a:latin typeface="Times New Roman" panose="02020603050405020304" pitchFamily="18" charset="0"/>
                <a:cs typeface="Times New Roman" panose="02020603050405020304" pitchFamily="18" charset="0"/>
              </a:rPr>
              <a:t>Next, Last, Finally</a:t>
            </a:r>
          </a:p>
          <a:p>
            <a:r>
              <a:rPr lang="en-US" sz="3200" dirty="0">
                <a:latin typeface="Times New Roman" panose="02020603050405020304" pitchFamily="18" charset="0"/>
                <a:cs typeface="Times New Roman" panose="02020603050405020304" pitchFamily="18" charset="0"/>
              </a:rPr>
              <a:t>In addition</a:t>
            </a:r>
          </a:p>
          <a:p>
            <a:r>
              <a:rPr lang="en-US" sz="3200" dirty="0">
                <a:latin typeface="Times New Roman" panose="02020603050405020304" pitchFamily="18" charset="0"/>
                <a:cs typeface="Times New Roman" panose="02020603050405020304" pitchFamily="18" charset="0"/>
              </a:rPr>
              <a:t>Furthermore</a:t>
            </a:r>
          </a:p>
          <a:p>
            <a:r>
              <a:rPr lang="en-US" sz="3200" dirty="0">
                <a:latin typeface="Times New Roman" panose="02020603050405020304" pitchFamily="18" charset="0"/>
                <a:cs typeface="Times New Roman" panose="02020603050405020304" pitchFamily="18" charset="0"/>
              </a:rPr>
              <a:t>Also</a:t>
            </a:r>
          </a:p>
          <a:p>
            <a:r>
              <a:rPr lang="en-US" sz="3200" dirty="0">
                <a:latin typeface="Times New Roman" panose="02020603050405020304" pitchFamily="18" charset="0"/>
                <a:cs typeface="Times New Roman" panose="02020603050405020304" pitchFamily="18" charset="0"/>
              </a:rPr>
              <a:t>At present/presently</a:t>
            </a:r>
          </a:p>
        </p:txBody>
      </p:sp>
      <p:sp>
        <p:nvSpPr>
          <p:cNvPr id="2" name="Rectangle 1"/>
          <p:cNvSpPr/>
          <p:nvPr/>
        </p:nvSpPr>
        <p:spPr>
          <a:xfrm>
            <a:off x="3125628" y="456266"/>
            <a:ext cx="2670055" cy="102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CC"/>
                </a:solidFill>
              </a:rPr>
              <a:t>Sentence Connectors</a:t>
            </a:r>
            <a:endParaRPr lang="en-US" sz="3600" b="1" dirty="0">
              <a:solidFill>
                <a:srgbClr val="0000CC"/>
              </a:solidFill>
            </a:endParaRPr>
          </a:p>
        </p:txBody>
      </p:sp>
    </p:spTree>
    <p:extLst>
      <p:ext uri="{BB962C8B-B14F-4D97-AF65-F5344CB8AC3E}">
        <p14:creationId xmlns:p14="http://schemas.microsoft.com/office/powerpoint/2010/main" val="2234766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72" y="228606"/>
            <a:ext cx="8748584" cy="6400800"/>
          </a:xfrm>
          <a:prstGeom prst="rect">
            <a:avLst/>
          </a:prstGeom>
          <a:solidFill>
            <a:schemeClr val="bg1"/>
          </a:solidFill>
          <a:ln w="47625">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2" name="TextBox 1"/>
          <p:cNvSpPr txBox="1"/>
          <p:nvPr/>
        </p:nvSpPr>
        <p:spPr>
          <a:xfrm>
            <a:off x="399212" y="1671031"/>
            <a:ext cx="3258388" cy="4730719"/>
          </a:xfrm>
          <a:prstGeom prst="rect">
            <a:avLst/>
          </a:prstGeom>
          <a:noFill/>
        </p:spPr>
        <p:txBody>
          <a:bodyPr wrap="square" rtlCol="0">
            <a:spAutoFit/>
          </a:bodyPr>
          <a:lstStyle/>
          <a:p>
            <a:r>
              <a:rPr lang="en-US" sz="3200" b="1" dirty="0" smtClean="0">
                <a:solidFill>
                  <a:srgbClr val="0000FF"/>
                </a:solidFill>
              </a:rPr>
              <a:t>Summarizing</a:t>
            </a:r>
          </a:p>
          <a:p>
            <a:r>
              <a:rPr lang="en-US" sz="3200" dirty="0" smtClean="0"/>
              <a:t>In short	</a:t>
            </a:r>
          </a:p>
          <a:p>
            <a:r>
              <a:rPr lang="en-US" sz="3200" dirty="0" smtClean="0"/>
              <a:t>In summary</a:t>
            </a:r>
          </a:p>
          <a:p>
            <a:r>
              <a:rPr lang="en-US" sz="3200" dirty="0" smtClean="0"/>
              <a:t>In brief	</a:t>
            </a:r>
            <a:endParaRPr lang="en-US" sz="3200" dirty="0"/>
          </a:p>
          <a:p>
            <a:r>
              <a:rPr lang="en-US" sz="3200" dirty="0" smtClean="0"/>
              <a:t>In a nutshell </a:t>
            </a:r>
          </a:p>
          <a:p>
            <a:r>
              <a:rPr lang="en-US" sz="3200" dirty="0" smtClean="0"/>
              <a:t>In conclusion</a:t>
            </a:r>
          </a:p>
          <a:p>
            <a:r>
              <a:rPr lang="en-US" sz="3200" dirty="0" smtClean="0"/>
              <a:t>To summarize</a:t>
            </a:r>
          </a:p>
          <a:p>
            <a:endParaRPr lang="en-US" sz="2800" dirty="0"/>
          </a:p>
          <a:p>
            <a:endParaRPr lang="en-US" dirty="0" smtClean="0"/>
          </a:p>
          <a:p>
            <a:endParaRPr lang="en-US" dirty="0"/>
          </a:p>
          <a:p>
            <a:endParaRPr lang="en-US" dirty="0"/>
          </a:p>
        </p:txBody>
      </p:sp>
      <p:sp>
        <p:nvSpPr>
          <p:cNvPr id="3" name="TextBox 2"/>
          <p:cNvSpPr txBox="1"/>
          <p:nvPr/>
        </p:nvSpPr>
        <p:spPr>
          <a:xfrm>
            <a:off x="4564464" y="2937916"/>
            <a:ext cx="3939988" cy="3046988"/>
          </a:xfrm>
          <a:prstGeom prst="rect">
            <a:avLst/>
          </a:prstGeom>
          <a:noFill/>
        </p:spPr>
        <p:txBody>
          <a:bodyPr wrap="square" rtlCol="0">
            <a:spAutoFit/>
          </a:bodyPr>
          <a:lstStyle/>
          <a:p>
            <a:r>
              <a:rPr lang="en-US" sz="3200" dirty="0"/>
              <a:t>We use these words usually at the beginning of a sentence to give a summary of what we have said or written.</a:t>
            </a:r>
          </a:p>
        </p:txBody>
      </p:sp>
      <p:sp>
        <p:nvSpPr>
          <p:cNvPr id="7" name="Rectangle 6"/>
          <p:cNvSpPr/>
          <p:nvPr/>
        </p:nvSpPr>
        <p:spPr>
          <a:xfrm>
            <a:off x="3125628" y="456266"/>
            <a:ext cx="2670055" cy="102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CC"/>
                </a:solidFill>
              </a:rPr>
              <a:t>Sentence Connectors</a:t>
            </a:r>
            <a:endParaRPr lang="en-US" sz="3600" b="1" dirty="0">
              <a:solidFill>
                <a:srgbClr val="0000CC"/>
              </a:solidFill>
            </a:endParaRPr>
          </a:p>
        </p:txBody>
      </p:sp>
    </p:spTree>
    <p:extLst>
      <p:ext uri="{BB962C8B-B14F-4D97-AF65-F5344CB8AC3E}">
        <p14:creationId xmlns:p14="http://schemas.microsoft.com/office/powerpoint/2010/main" val="4654949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6350" y="228608"/>
            <a:ext cx="8736228" cy="6400800"/>
          </a:xfrm>
          <a:prstGeom prst="rect">
            <a:avLst/>
          </a:prstGeom>
          <a:solidFill>
            <a:schemeClr val="bg1"/>
          </a:solidFill>
          <a:ln w="47625">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4" name="TextBox 3"/>
          <p:cNvSpPr txBox="1"/>
          <p:nvPr/>
        </p:nvSpPr>
        <p:spPr>
          <a:xfrm>
            <a:off x="2274436" y="2189985"/>
            <a:ext cx="4580055" cy="3090846"/>
          </a:xfrm>
          <a:prstGeom prst="rect">
            <a:avLst/>
          </a:prstGeom>
          <a:noFill/>
        </p:spPr>
        <p:txBody>
          <a:bodyPr wrap="square" rtlCol="0">
            <a:spAutoFit/>
          </a:bodyPr>
          <a:lstStyle/>
          <a:p>
            <a:r>
              <a:rPr lang="en-US" sz="3485" b="1" dirty="0">
                <a:solidFill>
                  <a:srgbClr val="0000CC"/>
                </a:solidFill>
              </a:rPr>
              <a:t>Order of </a:t>
            </a:r>
            <a:r>
              <a:rPr lang="en-US" sz="3485" b="1" dirty="0" smtClean="0">
                <a:solidFill>
                  <a:srgbClr val="0000CC"/>
                </a:solidFill>
              </a:rPr>
              <a:t>importance</a:t>
            </a:r>
            <a:endParaRPr lang="en-US" sz="3485" b="1" dirty="0">
              <a:solidFill>
                <a:srgbClr val="0000CC"/>
              </a:solidFill>
            </a:endParaRPr>
          </a:p>
          <a:p>
            <a:r>
              <a:rPr lang="en-US" sz="3200" dirty="0"/>
              <a:t>Most/more importantly</a:t>
            </a:r>
          </a:p>
          <a:p>
            <a:r>
              <a:rPr lang="en-US" sz="3200" dirty="0"/>
              <a:t>Most significantly</a:t>
            </a:r>
          </a:p>
          <a:p>
            <a:r>
              <a:rPr lang="en-US" sz="3200" dirty="0"/>
              <a:t>Above all</a:t>
            </a:r>
          </a:p>
          <a:p>
            <a:r>
              <a:rPr lang="en-US" sz="3200" dirty="0"/>
              <a:t>Primarily</a:t>
            </a:r>
          </a:p>
          <a:p>
            <a:r>
              <a:rPr lang="en-US" sz="3200" dirty="0"/>
              <a:t>It is essential/ essentially</a:t>
            </a:r>
          </a:p>
        </p:txBody>
      </p:sp>
      <p:sp>
        <p:nvSpPr>
          <p:cNvPr id="5" name="Rectangle 4"/>
          <p:cNvSpPr/>
          <p:nvPr/>
        </p:nvSpPr>
        <p:spPr>
          <a:xfrm>
            <a:off x="3125628" y="456266"/>
            <a:ext cx="2670055" cy="102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CC"/>
                </a:solidFill>
              </a:rPr>
              <a:t>Sentence Connectors</a:t>
            </a:r>
            <a:endParaRPr lang="en-US" sz="3600" b="1" dirty="0">
              <a:solidFill>
                <a:srgbClr val="0000CC"/>
              </a:solidFill>
            </a:endParaRPr>
          </a:p>
        </p:txBody>
      </p:sp>
    </p:spTree>
    <p:extLst>
      <p:ext uri="{BB962C8B-B14F-4D97-AF65-F5344CB8AC3E}">
        <p14:creationId xmlns:p14="http://schemas.microsoft.com/office/powerpoint/2010/main" val="1857955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2421" y="210064"/>
            <a:ext cx="8699157" cy="6425513"/>
          </a:xfrm>
          <a:prstGeom prst="rect">
            <a:avLst/>
          </a:prstGeom>
          <a:solidFill>
            <a:schemeClr val="bg1"/>
          </a:solidFill>
          <a:ln w="476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4" name="TextBox 3"/>
          <p:cNvSpPr txBox="1"/>
          <p:nvPr/>
        </p:nvSpPr>
        <p:spPr>
          <a:xfrm>
            <a:off x="966946" y="1891476"/>
            <a:ext cx="2750366" cy="4093428"/>
          </a:xfrm>
          <a:prstGeom prst="rect">
            <a:avLst/>
          </a:prstGeom>
          <a:solidFill>
            <a:schemeClr val="bg1"/>
          </a:solid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Contrast</a:t>
            </a:r>
          </a:p>
          <a:p>
            <a:r>
              <a:rPr lang="en-US" sz="3200" dirty="0">
                <a:latin typeface="Times New Roman" panose="02020603050405020304" pitchFamily="18" charset="0"/>
                <a:cs typeface="Times New Roman" panose="02020603050405020304" pitchFamily="18" charset="0"/>
              </a:rPr>
              <a:t>However</a:t>
            </a:r>
          </a:p>
          <a:p>
            <a:r>
              <a:rPr lang="en-US" sz="3200" dirty="0">
                <a:latin typeface="Times New Roman" panose="02020603050405020304" pitchFamily="18" charset="0"/>
                <a:cs typeface="Times New Roman" panose="02020603050405020304" pitchFamily="18" charset="0"/>
              </a:rPr>
              <a:t>On the other hand </a:t>
            </a:r>
          </a:p>
          <a:p>
            <a:r>
              <a:rPr lang="en-US" sz="3200" dirty="0">
                <a:latin typeface="Times New Roman" panose="02020603050405020304" pitchFamily="18" charset="0"/>
                <a:cs typeface="Times New Roman" panose="02020603050405020304" pitchFamily="18" charset="0"/>
              </a:rPr>
              <a:t>On the contrary</a:t>
            </a:r>
          </a:p>
          <a:p>
            <a:r>
              <a:rPr lang="en-US" sz="3200" dirty="0">
                <a:latin typeface="Times New Roman" panose="02020603050405020304" pitchFamily="18" charset="0"/>
                <a:cs typeface="Times New Roman" panose="02020603050405020304" pitchFamily="18" charset="0"/>
              </a:rPr>
              <a:t>By (In) comparison</a:t>
            </a:r>
          </a:p>
          <a:p>
            <a:r>
              <a:rPr lang="en-US" sz="3200" dirty="0">
                <a:latin typeface="Times New Roman" panose="02020603050405020304" pitchFamily="18" charset="0"/>
                <a:cs typeface="Times New Roman" panose="02020603050405020304" pitchFamily="18" charset="0"/>
              </a:rPr>
              <a:t>In contrast</a:t>
            </a:r>
          </a:p>
        </p:txBody>
      </p:sp>
      <p:sp>
        <p:nvSpPr>
          <p:cNvPr id="5" name="TextBox 4"/>
          <p:cNvSpPr txBox="1"/>
          <p:nvPr/>
        </p:nvSpPr>
        <p:spPr>
          <a:xfrm>
            <a:off x="5252031" y="2239251"/>
            <a:ext cx="2750366" cy="3090846"/>
          </a:xfrm>
          <a:prstGeom prst="rect">
            <a:avLst/>
          </a:prstGeom>
          <a:solidFill>
            <a:schemeClr val="bg1"/>
          </a:solidFill>
        </p:spPr>
        <p:txBody>
          <a:bodyPr wrap="square" rtlCol="0">
            <a:spAutoFit/>
          </a:bodyPr>
          <a:lstStyle/>
          <a:p>
            <a:r>
              <a:rPr lang="en-US" sz="3485" b="1" dirty="0" smtClean="0">
                <a:solidFill>
                  <a:srgbClr val="0000FF"/>
                </a:solidFill>
              </a:rPr>
              <a:t>Result</a:t>
            </a:r>
            <a:endParaRPr lang="en-US" sz="2535" b="1" dirty="0">
              <a:solidFill>
                <a:srgbClr val="0000FF"/>
              </a:solidFill>
            </a:endParaRPr>
          </a:p>
          <a:p>
            <a:r>
              <a:rPr lang="en-US" sz="3200" dirty="0"/>
              <a:t>As a result</a:t>
            </a:r>
          </a:p>
          <a:p>
            <a:r>
              <a:rPr lang="en-US" sz="3200" dirty="0"/>
              <a:t>As a consequence</a:t>
            </a:r>
          </a:p>
          <a:p>
            <a:r>
              <a:rPr lang="en-US" sz="3200" dirty="0"/>
              <a:t>Therefore</a:t>
            </a:r>
          </a:p>
          <a:p>
            <a:r>
              <a:rPr lang="en-US" sz="3200" dirty="0"/>
              <a:t>Thus</a:t>
            </a:r>
          </a:p>
        </p:txBody>
      </p:sp>
      <p:sp>
        <p:nvSpPr>
          <p:cNvPr id="7" name="Rectangle 6"/>
          <p:cNvSpPr/>
          <p:nvPr/>
        </p:nvSpPr>
        <p:spPr>
          <a:xfrm>
            <a:off x="3229436" y="390322"/>
            <a:ext cx="2670055" cy="102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CC"/>
                </a:solidFill>
              </a:rPr>
              <a:t>Sentence Connectors</a:t>
            </a:r>
            <a:endParaRPr lang="en-US" sz="3600" b="1" dirty="0">
              <a:solidFill>
                <a:srgbClr val="0000CC"/>
              </a:solidFill>
            </a:endParaRPr>
          </a:p>
        </p:txBody>
      </p:sp>
    </p:spTree>
    <p:extLst>
      <p:ext uri="{BB962C8B-B14F-4D97-AF65-F5344CB8AC3E}">
        <p14:creationId xmlns:p14="http://schemas.microsoft.com/office/powerpoint/2010/main" val="27785551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065" y="218204"/>
            <a:ext cx="8711513" cy="6380303"/>
          </a:xfrm>
          <a:prstGeom prst="rect">
            <a:avLst/>
          </a:prstGeom>
          <a:solidFill>
            <a:schemeClr val="bg1"/>
          </a:solidFill>
          <a:ln w="476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4" name="TextBox 3"/>
          <p:cNvSpPr txBox="1"/>
          <p:nvPr/>
        </p:nvSpPr>
        <p:spPr>
          <a:xfrm>
            <a:off x="4799829" y="2682428"/>
            <a:ext cx="2750366" cy="2105961"/>
          </a:xfrm>
          <a:prstGeom prst="rect">
            <a:avLst/>
          </a:prstGeom>
          <a:solidFill>
            <a:schemeClr val="bg1"/>
          </a:solidFill>
        </p:spPr>
        <p:txBody>
          <a:bodyPr wrap="square" rtlCol="0">
            <a:spAutoFit/>
          </a:bodyPr>
          <a:lstStyle/>
          <a:p>
            <a:r>
              <a:rPr lang="en-US" sz="3485" b="1" dirty="0">
                <a:solidFill>
                  <a:srgbClr val="0000FF"/>
                </a:solidFill>
              </a:rPr>
              <a:t>Comparison</a:t>
            </a:r>
          </a:p>
          <a:p>
            <a:r>
              <a:rPr lang="en-US" sz="3200" dirty="0"/>
              <a:t>Similarly</a:t>
            </a:r>
          </a:p>
          <a:p>
            <a:r>
              <a:rPr lang="en-US" sz="3200" dirty="0"/>
              <a:t>Likewise</a:t>
            </a:r>
          </a:p>
          <a:p>
            <a:r>
              <a:rPr lang="en-US" sz="3200" dirty="0"/>
              <a:t>Also</a:t>
            </a:r>
          </a:p>
        </p:txBody>
      </p:sp>
      <p:sp>
        <p:nvSpPr>
          <p:cNvPr id="5" name="TextBox 4"/>
          <p:cNvSpPr txBox="1"/>
          <p:nvPr/>
        </p:nvSpPr>
        <p:spPr>
          <a:xfrm>
            <a:off x="985244" y="2682428"/>
            <a:ext cx="2644372" cy="2149819"/>
          </a:xfrm>
          <a:prstGeom prst="rect">
            <a:avLst/>
          </a:prstGeom>
          <a:noFill/>
        </p:spPr>
        <p:txBody>
          <a:bodyPr wrap="square" rtlCol="0">
            <a:spAutoFit/>
          </a:bodyPr>
          <a:lstStyle/>
          <a:p>
            <a:r>
              <a:rPr lang="en-US" sz="3485" b="1" dirty="0">
                <a:solidFill>
                  <a:srgbClr val="0000FF"/>
                </a:solidFill>
              </a:rPr>
              <a:t>Reason</a:t>
            </a:r>
          </a:p>
          <a:p>
            <a:r>
              <a:rPr lang="en-US" sz="3200" dirty="0"/>
              <a:t>The reason for</a:t>
            </a:r>
          </a:p>
          <a:p>
            <a:r>
              <a:rPr lang="en-US" sz="3200" dirty="0"/>
              <a:t>The cause of</a:t>
            </a:r>
          </a:p>
          <a:p>
            <a:endParaRPr lang="en-US" sz="3485" b="1" dirty="0"/>
          </a:p>
        </p:txBody>
      </p:sp>
      <p:sp>
        <p:nvSpPr>
          <p:cNvPr id="7" name="Rectangle 6"/>
          <p:cNvSpPr/>
          <p:nvPr/>
        </p:nvSpPr>
        <p:spPr>
          <a:xfrm>
            <a:off x="3125628" y="456266"/>
            <a:ext cx="2670055" cy="102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CC"/>
                </a:solidFill>
              </a:rPr>
              <a:t>Sentence Connectors</a:t>
            </a:r>
            <a:endParaRPr lang="en-US" sz="3600" b="1" dirty="0">
              <a:solidFill>
                <a:srgbClr val="0000CC"/>
              </a:solidFill>
            </a:endParaRPr>
          </a:p>
        </p:txBody>
      </p:sp>
    </p:spTree>
    <p:extLst>
      <p:ext uri="{BB962C8B-B14F-4D97-AF65-F5344CB8AC3E}">
        <p14:creationId xmlns:p14="http://schemas.microsoft.com/office/powerpoint/2010/main" val="3855957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065" y="247143"/>
            <a:ext cx="8711513" cy="6363730"/>
          </a:xfrm>
          <a:prstGeom prst="rect">
            <a:avLst/>
          </a:prstGeom>
          <a:solidFill>
            <a:schemeClr val="bg1"/>
          </a:solidFill>
          <a:ln w="4762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endParaRPr lang="en-US" sz="2800" dirty="0" smtClean="0">
              <a:solidFill>
                <a:schemeClr val="tx1"/>
              </a:solidFill>
            </a:endParaRPr>
          </a:p>
          <a:p>
            <a:pPr marL="514350" indent="-514350" algn="ctr">
              <a:buAutoNum type="alphaLcParenR"/>
            </a:pPr>
            <a:endParaRPr lang="en-US" sz="2800" dirty="0" smtClean="0">
              <a:solidFill>
                <a:schemeClr val="tx1"/>
              </a:solidFill>
            </a:endParaRPr>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2" name="Rectangle 1"/>
          <p:cNvSpPr/>
          <p:nvPr/>
        </p:nvSpPr>
        <p:spPr>
          <a:xfrm>
            <a:off x="669020" y="1403131"/>
            <a:ext cx="7790887" cy="648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Use appropriate linking words </a:t>
            </a:r>
            <a:r>
              <a:rPr lang="en-US" sz="3200" b="1" dirty="0" smtClean="0">
                <a:solidFill>
                  <a:schemeClr val="tx1"/>
                </a:solidFill>
              </a:rPr>
              <a:t>in the </a:t>
            </a:r>
            <a:r>
              <a:rPr lang="en-US" sz="3200" b="1" dirty="0">
                <a:solidFill>
                  <a:schemeClr val="tx1"/>
                </a:solidFill>
              </a:rPr>
              <a:t>blanks.</a:t>
            </a:r>
            <a:endParaRPr lang="en-US" sz="3200" b="1" dirty="0"/>
          </a:p>
        </p:txBody>
      </p:sp>
      <p:sp>
        <p:nvSpPr>
          <p:cNvPr id="8" name="Rectangle 7"/>
          <p:cNvSpPr/>
          <p:nvPr/>
        </p:nvSpPr>
        <p:spPr>
          <a:xfrm>
            <a:off x="893418" y="2857687"/>
            <a:ext cx="7537888" cy="281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rPr>
              <a:t>Farmers of Bangladesh (a) 			live in a small (b)				 poor (c) 			populous country, cannot manage to eat even two square meal a day, (d) 					lead a luxurious life. (e)			 they remain uncared, there will be no hope for the nation.</a:t>
            </a:r>
          </a:p>
        </p:txBody>
      </p:sp>
      <p:sp>
        <p:nvSpPr>
          <p:cNvPr id="11" name="Rectangle 10"/>
          <p:cNvSpPr/>
          <p:nvPr/>
        </p:nvSpPr>
        <p:spPr>
          <a:xfrm>
            <a:off x="4098362" y="3449365"/>
            <a:ext cx="729909" cy="36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and</a:t>
            </a:r>
            <a:endParaRPr lang="en-US" sz="2800" dirty="0">
              <a:solidFill>
                <a:schemeClr val="tx1"/>
              </a:solidFill>
            </a:endParaRPr>
          </a:p>
        </p:txBody>
      </p:sp>
      <p:sp>
        <p:nvSpPr>
          <p:cNvPr id="15" name="Rectangle 14"/>
          <p:cNvSpPr/>
          <p:nvPr/>
        </p:nvSpPr>
        <p:spPr>
          <a:xfrm>
            <a:off x="4851396" y="3012511"/>
            <a:ext cx="1021976" cy="35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who</a:t>
            </a:r>
            <a:endParaRPr lang="en-US" sz="2800" dirty="0">
              <a:solidFill>
                <a:schemeClr val="tx1"/>
              </a:solidFill>
            </a:endParaRPr>
          </a:p>
        </p:txBody>
      </p:sp>
      <p:sp>
        <p:nvSpPr>
          <p:cNvPr id="16" name="Rectangle 15"/>
          <p:cNvSpPr/>
          <p:nvPr/>
        </p:nvSpPr>
        <p:spPr>
          <a:xfrm>
            <a:off x="1688642" y="4266172"/>
            <a:ext cx="1541442" cy="35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let alone</a:t>
            </a:r>
            <a:endParaRPr lang="en-US" sz="2800" dirty="0">
              <a:solidFill>
                <a:schemeClr val="tx1"/>
              </a:solidFill>
            </a:endParaRPr>
          </a:p>
        </p:txBody>
      </p:sp>
      <p:sp>
        <p:nvSpPr>
          <p:cNvPr id="17" name="Rectangle 16"/>
          <p:cNvSpPr/>
          <p:nvPr/>
        </p:nvSpPr>
        <p:spPr>
          <a:xfrm>
            <a:off x="7140388" y="4266172"/>
            <a:ext cx="595754" cy="35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If</a:t>
            </a:r>
            <a:endParaRPr lang="en-US" sz="2800" dirty="0">
              <a:solidFill>
                <a:schemeClr val="tx1"/>
              </a:solidFill>
            </a:endParaRPr>
          </a:p>
        </p:txBody>
      </p:sp>
      <p:sp>
        <p:nvSpPr>
          <p:cNvPr id="18" name="Rectangle 17"/>
          <p:cNvSpPr/>
          <p:nvPr/>
        </p:nvSpPr>
        <p:spPr>
          <a:xfrm>
            <a:off x="1669210" y="3464101"/>
            <a:ext cx="704934" cy="35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but</a:t>
            </a:r>
            <a:endParaRPr lang="en-US" sz="2800" dirty="0">
              <a:solidFill>
                <a:schemeClr val="tx1"/>
              </a:solidFill>
            </a:endParaRPr>
          </a:p>
        </p:txBody>
      </p:sp>
      <p:sp>
        <p:nvSpPr>
          <p:cNvPr id="3" name="Rectangle 2"/>
          <p:cNvSpPr/>
          <p:nvPr/>
        </p:nvSpPr>
        <p:spPr>
          <a:xfrm>
            <a:off x="3680725" y="439486"/>
            <a:ext cx="1963271" cy="659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Pair Work</a:t>
            </a:r>
            <a:endParaRPr lang="en-US" sz="3200" b="1" dirty="0">
              <a:solidFill>
                <a:schemeClr val="tx1"/>
              </a:solidFill>
            </a:endParaRPr>
          </a:p>
        </p:txBody>
      </p:sp>
    </p:spTree>
    <p:extLst>
      <p:ext uri="{BB962C8B-B14F-4D97-AF65-F5344CB8AC3E}">
        <p14:creationId xmlns:p14="http://schemas.microsoft.com/office/powerpoint/2010/main" val="131718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707" y="234778"/>
            <a:ext cx="8711515" cy="6388444"/>
          </a:xfrm>
          <a:prstGeom prst="rect">
            <a:avLst/>
          </a:prstGeom>
          <a:solidFill>
            <a:schemeClr val="bg1"/>
          </a:solidFill>
          <a:ln w="47625">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2" name="Rectangle 1"/>
          <p:cNvSpPr/>
          <p:nvPr/>
        </p:nvSpPr>
        <p:spPr>
          <a:xfrm>
            <a:off x="1165833" y="2007183"/>
            <a:ext cx="6979023" cy="3815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lumMod val="95000"/>
                    <a:lumOff val="5000"/>
                  </a:schemeClr>
                </a:solidFill>
              </a:rPr>
              <a:t>Subordinators are linking words that are used to join clauses together. They are used at the beginning or in the middle of a sentence.</a:t>
            </a:r>
            <a:endParaRPr lang="en-US" sz="3200" b="1" dirty="0">
              <a:solidFill>
                <a:schemeClr val="tx1">
                  <a:lumMod val="95000"/>
                  <a:lumOff val="5000"/>
                </a:schemeClr>
              </a:solidFill>
            </a:endParaRPr>
          </a:p>
          <a:p>
            <a:endParaRPr lang="en-US" sz="3200" b="1" dirty="0" smtClean="0">
              <a:solidFill>
                <a:schemeClr val="tx1">
                  <a:lumMod val="95000"/>
                  <a:lumOff val="5000"/>
                </a:schemeClr>
              </a:solidFill>
            </a:endParaRPr>
          </a:p>
          <a:p>
            <a:r>
              <a:rPr lang="en-US" sz="3200" b="1" dirty="0" smtClean="0">
                <a:solidFill>
                  <a:srgbClr val="0000CC"/>
                </a:solidFill>
              </a:rPr>
              <a:t>Although</a:t>
            </a:r>
            <a:r>
              <a:rPr lang="en-US" sz="3200" dirty="0" smtClean="0">
                <a:solidFill>
                  <a:schemeClr val="tx1">
                    <a:lumMod val="95000"/>
                    <a:lumOff val="5000"/>
                  </a:schemeClr>
                </a:solidFill>
              </a:rPr>
              <a:t> </a:t>
            </a:r>
            <a:r>
              <a:rPr lang="en-US" sz="3200" dirty="0">
                <a:solidFill>
                  <a:schemeClr val="tx1">
                    <a:lumMod val="95000"/>
                    <a:lumOff val="5000"/>
                  </a:schemeClr>
                </a:solidFill>
              </a:rPr>
              <a:t>he is poor, he is honest</a:t>
            </a:r>
            <a:r>
              <a:rPr lang="en-US" sz="3200" dirty="0" smtClean="0">
                <a:solidFill>
                  <a:schemeClr val="tx1">
                    <a:lumMod val="95000"/>
                    <a:lumOff val="5000"/>
                  </a:schemeClr>
                </a:solidFill>
              </a:rPr>
              <a:t>.</a:t>
            </a:r>
          </a:p>
          <a:p>
            <a:endParaRPr lang="en-US" sz="3200" dirty="0">
              <a:solidFill>
                <a:schemeClr val="tx1">
                  <a:lumMod val="95000"/>
                  <a:lumOff val="5000"/>
                </a:schemeClr>
              </a:solidFill>
            </a:endParaRPr>
          </a:p>
        </p:txBody>
      </p:sp>
      <p:sp>
        <p:nvSpPr>
          <p:cNvPr id="8" name="Rectangle 7"/>
          <p:cNvSpPr/>
          <p:nvPr/>
        </p:nvSpPr>
        <p:spPr>
          <a:xfrm>
            <a:off x="1165833" y="5151527"/>
            <a:ext cx="1908962" cy="427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Subordinator</a:t>
            </a:r>
            <a:endParaRPr lang="en-US" sz="2400" b="1" dirty="0">
              <a:solidFill>
                <a:schemeClr val="tx1"/>
              </a:solidFill>
            </a:endParaRPr>
          </a:p>
        </p:txBody>
      </p:sp>
      <p:sp>
        <p:nvSpPr>
          <p:cNvPr id="11" name="Rectangle 10"/>
          <p:cNvSpPr/>
          <p:nvPr/>
        </p:nvSpPr>
        <p:spPr>
          <a:xfrm>
            <a:off x="2951080" y="675554"/>
            <a:ext cx="3226768" cy="395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Subordinators</a:t>
            </a:r>
          </a:p>
        </p:txBody>
      </p:sp>
    </p:spTree>
    <p:extLst>
      <p:ext uri="{BB962C8B-B14F-4D97-AF65-F5344CB8AC3E}">
        <p14:creationId xmlns:p14="http://schemas.microsoft.com/office/powerpoint/2010/main" val="198833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995" y="210065"/>
            <a:ext cx="8773297" cy="643787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10" name="Rectangle 9"/>
          <p:cNvSpPr/>
          <p:nvPr/>
        </p:nvSpPr>
        <p:spPr>
          <a:xfrm>
            <a:off x="4630017" y="3989363"/>
            <a:ext cx="2256462" cy="2176811"/>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English Grammar and Composition</a:t>
            </a:r>
          </a:p>
          <a:p>
            <a:pPr algn="ctr"/>
            <a:r>
              <a:rPr lang="en-US" sz="2000" b="1" dirty="0">
                <a:solidFill>
                  <a:schemeClr val="tx1"/>
                </a:solidFill>
                <a:latin typeface="Times New Roman" panose="02020603050405020304" pitchFamily="18" charset="0"/>
                <a:cs typeface="Times New Roman" panose="02020603050405020304" pitchFamily="18" charset="0"/>
              </a:rPr>
              <a:t>Class IX</a:t>
            </a:r>
          </a:p>
          <a:p>
            <a:pPr algn="ctr"/>
            <a:r>
              <a:rPr lang="en-US" sz="2000" b="1" dirty="0">
                <a:solidFill>
                  <a:schemeClr val="tx1"/>
                </a:solidFill>
                <a:latin typeface="Times New Roman" panose="02020603050405020304" pitchFamily="18" charset="0"/>
                <a:cs typeface="Times New Roman" panose="02020603050405020304" pitchFamily="18" charset="0"/>
              </a:rPr>
              <a:t>Time : 45 Minutes</a:t>
            </a:r>
          </a:p>
          <a:p>
            <a:pPr algn="ctr"/>
            <a:r>
              <a:rPr lang="en-US" sz="2000" b="1" dirty="0">
                <a:solidFill>
                  <a:schemeClr val="tx1"/>
                </a:solidFill>
                <a:latin typeface="Times New Roman" panose="02020603050405020304" pitchFamily="18" charset="0"/>
                <a:cs typeface="Times New Roman" panose="02020603050405020304" pitchFamily="18" charset="0"/>
              </a:rPr>
              <a:t>Date : 16/02/2020</a:t>
            </a:r>
          </a:p>
        </p:txBody>
      </p:sp>
      <p:sp>
        <p:nvSpPr>
          <p:cNvPr id="11" name="Rectangle 10"/>
          <p:cNvSpPr/>
          <p:nvPr/>
        </p:nvSpPr>
        <p:spPr>
          <a:xfrm>
            <a:off x="4559643" y="873112"/>
            <a:ext cx="3714563" cy="268180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Nurul Aziz</a:t>
            </a:r>
            <a:r>
              <a:rPr lang="en-US" sz="2000" b="1" i="1" dirty="0">
                <a:solidFill>
                  <a:schemeClr val="tx1"/>
                </a:solidFill>
                <a:latin typeface="Times New Roman" panose="02020603050405020304" pitchFamily="18" charset="0"/>
                <a:cs typeface="Times New Roman" panose="02020603050405020304" pitchFamily="18" charset="0"/>
              </a:rPr>
              <a:t>		</a:t>
            </a:r>
          </a:p>
          <a:p>
            <a:r>
              <a:rPr lang="en-US" sz="2000" b="1" i="1" dirty="0">
                <a:solidFill>
                  <a:schemeClr val="tx1"/>
                </a:solidFill>
                <a:latin typeface="Times New Roman" panose="02020603050405020304" pitchFamily="18" charset="0"/>
                <a:cs typeface="Times New Roman" panose="02020603050405020304" pitchFamily="18" charset="0"/>
              </a:rPr>
              <a:t>Assistant Teacher</a:t>
            </a:r>
            <a:r>
              <a:rPr lang="en-US" sz="2000" b="1" dirty="0">
                <a:solidFill>
                  <a:schemeClr val="tx1"/>
                </a:solidFill>
                <a:latin typeface="Times New Roman" panose="02020603050405020304" pitchFamily="18" charset="0"/>
                <a:cs typeface="Times New Roman" panose="02020603050405020304" pitchFamily="18" charset="0"/>
              </a:rPr>
              <a:t> </a:t>
            </a:r>
          </a:p>
          <a:p>
            <a:r>
              <a:rPr lang="en-US" sz="2000" b="1" dirty="0">
                <a:solidFill>
                  <a:schemeClr val="tx1"/>
                </a:solidFill>
                <a:latin typeface="Times New Roman" panose="02020603050405020304" pitchFamily="18" charset="0"/>
                <a:cs typeface="Times New Roman" panose="02020603050405020304" pitchFamily="18" charset="0"/>
              </a:rPr>
              <a:t>Krishnakumari City Corporation Girls’ High School,</a:t>
            </a:r>
          </a:p>
          <a:p>
            <a:r>
              <a:rPr lang="en-US" sz="2000" b="1" dirty="0">
                <a:solidFill>
                  <a:schemeClr val="tx1"/>
                </a:solidFill>
                <a:latin typeface="Times New Roman" panose="02020603050405020304" pitchFamily="18" charset="0"/>
                <a:cs typeface="Times New Roman" panose="02020603050405020304" pitchFamily="18" charset="0"/>
              </a:rPr>
              <a:t>Nandankanan, Chittagong</a:t>
            </a:r>
          </a:p>
          <a:p>
            <a:r>
              <a:rPr lang="en-US" sz="2000" b="1" dirty="0">
                <a:solidFill>
                  <a:schemeClr val="tx1"/>
                </a:solidFill>
                <a:latin typeface="Times New Roman" panose="02020603050405020304" pitchFamily="18" charset="0"/>
                <a:cs typeface="Times New Roman" panose="02020603050405020304" pitchFamily="18" charset="0"/>
              </a:rPr>
              <a:t>E mail : </a:t>
            </a:r>
            <a:r>
              <a:rPr lang="en-US" sz="2000" b="1" dirty="0">
                <a:solidFill>
                  <a:schemeClr val="tx1"/>
                </a:solidFill>
                <a:latin typeface="Times New Roman" panose="02020603050405020304" pitchFamily="18" charset="0"/>
                <a:cs typeface="Times New Roman" panose="02020603050405020304" pitchFamily="18" charset="0"/>
                <a:hlinkClick r:id="rId3"/>
              </a:rPr>
              <a:t>naziz13.na@gmail.com</a:t>
            </a:r>
            <a:endParaRPr lang="en-US" sz="2000" b="1"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Mobile : 01843773924</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370" r="23621"/>
          <a:stretch/>
        </p:blipFill>
        <p:spPr>
          <a:xfrm>
            <a:off x="845186" y="1248032"/>
            <a:ext cx="1784840" cy="1941333"/>
          </a:xfrm>
          <a:prstGeom prst="rect">
            <a:avLst/>
          </a:prstGeom>
          <a:ln w="22225">
            <a:solidFill>
              <a:schemeClr val="tx1"/>
            </a:solidFill>
          </a:ln>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703" t="4518" r="2703" b="28336"/>
          <a:stretch/>
        </p:blipFill>
        <p:spPr>
          <a:xfrm>
            <a:off x="845186" y="3989363"/>
            <a:ext cx="1725019" cy="2176811"/>
          </a:xfrm>
          <a:prstGeom prst="rect">
            <a:avLst/>
          </a:prstGeom>
        </p:spPr>
      </p:pic>
    </p:spTree>
    <p:extLst>
      <p:ext uri="{BB962C8B-B14F-4D97-AF65-F5344CB8AC3E}">
        <p14:creationId xmlns:p14="http://schemas.microsoft.com/office/powerpoint/2010/main" val="1759073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708" y="185738"/>
            <a:ext cx="8736227" cy="6462197"/>
          </a:xfrm>
          <a:prstGeom prst="rect">
            <a:avLst/>
          </a:prstGeom>
          <a:solidFill>
            <a:schemeClr val="bg1"/>
          </a:solidFill>
          <a:ln w="47625">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4" name="TextBox 3"/>
          <p:cNvSpPr txBox="1"/>
          <p:nvPr/>
        </p:nvSpPr>
        <p:spPr>
          <a:xfrm>
            <a:off x="503469" y="1513185"/>
            <a:ext cx="4501018" cy="2739211"/>
          </a:xfrm>
          <a:prstGeom prst="rect">
            <a:avLst/>
          </a:prstGeom>
          <a:solidFill>
            <a:schemeClr val="bg1"/>
          </a:solidFill>
        </p:spPr>
        <p:txBody>
          <a:bodyPr wrap="square" rtlCol="0">
            <a:spAutoFit/>
          </a:bodyPr>
          <a:lstStyle/>
          <a:p>
            <a:r>
              <a:rPr lang="en-US" sz="3200" b="1" dirty="0">
                <a:solidFill>
                  <a:srgbClr val="0F13C1"/>
                </a:solidFill>
              </a:rPr>
              <a:t>Comparison and Contrast</a:t>
            </a:r>
          </a:p>
          <a:p>
            <a:pPr algn="ctr"/>
            <a:r>
              <a:rPr lang="en-US" sz="2800" b="1" dirty="0"/>
              <a:t>Although</a:t>
            </a:r>
          </a:p>
          <a:p>
            <a:pPr algn="ctr"/>
            <a:r>
              <a:rPr lang="en-US" sz="2800" b="1" dirty="0"/>
              <a:t>Though</a:t>
            </a:r>
          </a:p>
          <a:p>
            <a:pPr algn="ctr"/>
            <a:r>
              <a:rPr lang="en-US" sz="2800" b="1" dirty="0"/>
              <a:t>Even though</a:t>
            </a:r>
          </a:p>
          <a:p>
            <a:pPr algn="ctr"/>
            <a:r>
              <a:rPr lang="en-US" sz="2800" b="1" dirty="0"/>
              <a:t>While</a:t>
            </a:r>
          </a:p>
          <a:p>
            <a:pPr algn="ctr"/>
            <a:r>
              <a:rPr lang="en-US" sz="2800" b="1" dirty="0"/>
              <a:t>Whereas</a:t>
            </a:r>
          </a:p>
        </p:txBody>
      </p:sp>
      <p:sp>
        <p:nvSpPr>
          <p:cNvPr id="5" name="TextBox 4"/>
          <p:cNvSpPr txBox="1"/>
          <p:nvPr/>
        </p:nvSpPr>
        <p:spPr>
          <a:xfrm>
            <a:off x="5533126" y="1513185"/>
            <a:ext cx="3121987" cy="1877437"/>
          </a:xfrm>
          <a:prstGeom prst="rect">
            <a:avLst/>
          </a:prstGeom>
          <a:solidFill>
            <a:schemeClr val="bg1"/>
          </a:solidFill>
        </p:spPr>
        <p:txBody>
          <a:bodyPr wrap="square" rtlCol="0">
            <a:spAutoFit/>
          </a:bodyPr>
          <a:lstStyle/>
          <a:p>
            <a:r>
              <a:rPr lang="en-US" sz="3200" b="1" dirty="0">
                <a:solidFill>
                  <a:srgbClr val="0F13C1"/>
                </a:solidFill>
              </a:rPr>
              <a:t>Cause and effect</a:t>
            </a:r>
          </a:p>
          <a:p>
            <a:pPr algn="ctr"/>
            <a:r>
              <a:rPr lang="en-US" sz="2800" b="1" dirty="0"/>
              <a:t>Since </a:t>
            </a:r>
          </a:p>
          <a:p>
            <a:pPr algn="ctr"/>
            <a:r>
              <a:rPr lang="en-US" sz="2800" b="1" dirty="0"/>
              <a:t>So that </a:t>
            </a:r>
          </a:p>
          <a:p>
            <a:pPr algn="ctr"/>
            <a:r>
              <a:rPr lang="en-US" sz="2800" b="1" dirty="0"/>
              <a:t>Because</a:t>
            </a:r>
          </a:p>
        </p:txBody>
      </p:sp>
      <p:sp>
        <p:nvSpPr>
          <p:cNvPr id="2" name="Rectangle 1"/>
          <p:cNvSpPr/>
          <p:nvPr/>
        </p:nvSpPr>
        <p:spPr>
          <a:xfrm>
            <a:off x="2951080" y="675554"/>
            <a:ext cx="3226768" cy="395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Subordinators</a:t>
            </a:r>
          </a:p>
        </p:txBody>
      </p:sp>
      <p:sp>
        <p:nvSpPr>
          <p:cNvPr id="7" name="TextBox 6"/>
          <p:cNvSpPr txBox="1"/>
          <p:nvPr/>
        </p:nvSpPr>
        <p:spPr>
          <a:xfrm>
            <a:off x="4853503" y="4252396"/>
            <a:ext cx="2115707" cy="2308324"/>
          </a:xfrm>
          <a:prstGeom prst="rect">
            <a:avLst/>
          </a:prstGeom>
          <a:solidFill>
            <a:schemeClr val="bg1"/>
          </a:solidFill>
        </p:spPr>
        <p:txBody>
          <a:bodyPr wrap="square" rtlCol="0">
            <a:spAutoFit/>
          </a:bodyPr>
          <a:lstStyle/>
          <a:p>
            <a:r>
              <a:rPr lang="en-US" sz="3200" b="1" dirty="0">
                <a:solidFill>
                  <a:srgbClr val="0F13C1"/>
                </a:solidFill>
              </a:rPr>
              <a:t>Possibility</a:t>
            </a:r>
          </a:p>
          <a:p>
            <a:r>
              <a:rPr lang="en-US" sz="2800" b="1" dirty="0"/>
              <a:t>If </a:t>
            </a:r>
          </a:p>
          <a:p>
            <a:r>
              <a:rPr lang="en-US" sz="2800" b="1" dirty="0"/>
              <a:t>As if </a:t>
            </a:r>
          </a:p>
          <a:p>
            <a:r>
              <a:rPr lang="en-US" sz="2800" b="1" dirty="0"/>
              <a:t>Whether</a:t>
            </a:r>
          </a:p>
          <a:p>
            <a:r>
              <a:rPr lang="en-US" sz="2800" b="1" dirty="0"/>
              <a:t>Unless</a:t>
            </a:r>
          </a:p>
        </p:txBody>
      </p:sp>
    </p:spTree>
    <p:extLst>
      <p:ext uri="{BB962C8B-B14F-4D97-AF65-F5344CB8AC3E}">
        <p14:creationId xmlns:p14="http://schemas.microsoft.com/office/powerpoint/2010/main" val="2581149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77" y="203894"/>
            <a:ext cx="8732573" cy="6450227"/>
          </a:xfrm>
          <a:prstGeom prst="rect">
            <a:avLst/>
          </a:prstGeom>
          <a:solidFill>
            <a:schemeClr val="bg1"/>
          </a:solidFill>
          <a:ln w="47625">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4" name="TextBox 3"/>
          <p:cNvSpPr txBox="1"/>
          <p:nvPr/>
        </p:nvSpPr>
        <p:spPr>
          <a:xfrm>
            <a:off x="6944324" y="2431682"/>
            <a:ext cx="1626773" cy="2921762"/>
          </a:xfrm>
          <a:prstGeom prst="rect">
            <a:avLst/>
          </a:prstGeom>
          <a:noFill/>
        </p:spPr>
        <p:txBody>
          <a:bodyPr wrap="square" rtlCol="0">
            <a:spAutoFit/>
          </a:bodyPr>
          <a:lstStyle/>
          <a:p>
            <a:r>
              <a:rPr lang="en-US" sz="2852" b="1" dirty="0">
                <a:solidFill>
                  <a:srgbClr val="0F13C1"/>
                </a:solidFill>
              </a:rPr>
              <a:t>Time </a:t>
            </a:r>
          </a:p>
          <a:p>
            <a:r>
              <a:rPr lang="en-US" sz="2219" b="1" dirty="0"/>
              <a:t>After</a:t>
            </a:r>
          </a:p>
          <a:p>
            <a:r>
              <a:rPr lang="en-US" sz="2219" b="1" dirty="0"/>
              <a:t>When</a:t>
            </a:r>
          </a:p>
          <a:p>
            <a:r>
              <a:rPr lang="en-US" sz="2219" b="1" dirty="0"/>
              <a:t>Until</a:t>
            </a:r>
          </a:p>
          <a:p>
            <a:r>
              <a:rPr lang="en-US" sz="2219" b="1" dirty="0"/>
              <a:t>Whenever</a:t>
            </a:r>
          </a:p>
          <a:p>
            <a:r>
              <a:rPr lang="en-US" sz="2219" b="1" dirty="0"/>
              <a:t>Before </a:t>
            </a:r>
          </a:p>
          <a:p>
            <a:endParaRPr lang="en-US" sz="2219" b="1" dirty="0"/>
          </a:p>
          <a:p>
            <a:endParaRPr lang="en-US" sz="2219" b="1" dirty="0"/>
          </a:p>
        </p:txBody>
      </p:sp>
      <p:sp>
        <p:nvSpPr>
          <p:cNvPr id="7" name="TextBox 6"/>
          <p:cNvSpPr txBox="1"/>
          <p:nvPr/>
        </p:nvSpPr>
        <p:spPr>
          <a:xfrm>
            <a:off x="4057106" y="2895239"/>
            <a:ext cx="1632552" cy="1994649"/>
          </a:xfrm>
          <a:prstGeom prst="rect">
            <a:avLst/>
          </a:prstGeom>
          <a:noFill/>
        </p:spPr>
        <p:txBody>
          <a:bodyPr wrap="square" rtlCol="0">
            <a:spAutoFit/>
          </a:bodyPr>
          <a:lstStyle/>
          <a:p>
            <a:r>
              <a:rPr lang="en-US" sz="2852" b="1" dirty="0">
                <a:solidFill>
                  <a:srgbClr val="0F13C1"/>
                </a:solidFill>
              </a:rPr>
              <a:t>Place and Manner</a:t>
            </a:r>
          </a:p>
          <a:p>
            <a:r>
              <a:rPr lang="en-US" sz="2219" b="1" dirty="0"/>
              <a:t>Wherever</a:t>
            </a:r>
          </a:p>
          <a:p>
            <a:r>
              <a:rPr lang="en-US" sz="2219" b="1" dirty="0"/>
              <a:t>How</a:t>
            </a:r>
          </a:p>
          <a:p>
            <a:r>
              <a:rPr lang="en-US" sz="2219" b="1" dirty="0"/>
              <a:t>Where</a:t>
            </a:r>
          </a:p>
        </p:txBody>
      </p:sp>
      <p:sp>
        <p:nvSpPr>
          <p:cNvPr id="8" name="Rectangle 7"/>
          <p:cNvSpPr/>
          <p:nvPr/>
        </p:nvSpPr>
        <p:spPr>
          <a:xfrm>
            <a:off x="2951079" y="811050"/>
            <a:ext cx="3140439" cy="45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Subordinators</a:t>
            </a:r>
          </a:p>
        </p:txBody>
      </p:sp>
      <p:sp>
        <p:nvSpPr>
          <p:cNvPr id="10" name="TextBox 9"/>
          <p:cNvSpPr txBox="1"/>
          <p:nvPr/>
        </p:nvSpPr>
        <p:spPr>
          <a:xfrm>
            <a:off x="534006" y="1934337"/>
            <a:ext cx="2671826" cy="4385175"/>
          </a:xfrm>
          <a:prstGeom prst="rect">
            <a:avLst/>
          </a:prstGeom>
          <a:noFill/>
        </p:spPr>
        <p:txBody>
          <a:bodyPr wrap="square" rtlCol="0">
            <a:spAutoFit/>
          </a:bodyPr>
          <a:lstStyle/>
          <a:p>
            <a:r>
              <a:rPr lang="en-US" sz="2852" b="1" dirty="0">
                <a:solidFill>
                  <a:srgbClr val="0F13C1"/>
                </a:solidFill>
              </a:rPr>
              <a:t>Adding information</a:t>
            </a:r>
          </a:p>
          <a:p>
            <a:r>
              <a:rPr lang="en-US" sz="2219" b="1" dirty="0"/>
              <a:t>And </a:t>
            </a:r>
          </a:p>
          <a:p>
            <a:r>
              <a:rPr lang="en-US" sz="2219" b="1" dirty="0"/>
              <a:t>In addition</a:t>
            </a:r>
          </a:p>
          <a:p>
            <a:r>
              <a:rPr lang="en-US" sz="2219" b="1" dirty="0"/>
              <a:t>As well as</a:t>
            </a:r>
          </a:p>
          <a:p>
            <a:r>
              <a:rPr lang="en-US" sz="2219" b="1" dirty="0"/>
              <a:t>Also </a:t>
            </a:r>
          </a:p>
          <a:p>
            <a:r>
              <a:rPr lang="en-US" sz="2219" b="1" dirty="0"/>
              <a:t>Too</a:t>
            </a:r>
          </a:p>
          <a:p>
            <a:r>
              <a:rPr lang="en-US" sz="2219" b="1" dirty="0"/>
              <a:t>Furthermore</a:t>
            </a:r>
          </a:p>
          <a:p>
            <a:r>
              <a:rPr lang="en-US" sz="2219" b="1" dirty="0"/>
              <a:t>Moreover </a:t>
            </a:r>
          </a:p>
          <a:p>
            <a:r>
              <a:rPr lang="en-US" sz="2219" b="1" dirty="0"/>
              <a:t>Apart from</a:t>
            </a:r>
          </a:p>
          <a:p>
            <a:r>
              <a:rPr lang="en-US" sz="2219" b="1" dirty="0"/>
              <a:t>Besides</a:t>
            </a:r>
          </a:p>
          <a:p>
            <a:endParaRPr lang="en-US" sz="2219" b="1" dirty="0"/>
          </a:p>
        </p:txBody>
      </p:sp>
    </p:spTree>
    <p:extLst>
      <p:ext uri="{BB962C8B-B14F-4D97-AF65-F5344CB8AC3E}">
        <p14:creationId xmlns:p14="http://schemas.microsoft.com/office/powerpoint/2010/main" val="3217135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065" y="259492"/>
            <a:ext cx="8711513" cy="6363730"/>
          </a:xfrm>
          <a:prstGeom prst="rect">
            <a:avLst/>
          </a:prstGeom>
          <a:solidFill>
            <a:schemeClr val="bg1"/>
          </a:solidFill>
          <a:ln w="4762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lphaLcParenR"/>
            </a:pPr>
            <a:endParaRPr lang="en-US" sz="2400" dirty="0" smtClean="0">
              <a:solidFill>
                <a:schemeClr val="tx1"/>
              </a:solidFill>
            </a:endParaRPr>
          </a:p>
          <a:p>
            <a:pPr algn="ctr"/>
            <a:endParaRPr lang="en-US" sz="2400" dirty="0" smtClean="0">
              <a:solidFill>
                <a:schemeClr val="tx1"/>
              </a:solidFill>
            </a:endParaRPr>
          </a:p>
          <a:p>
            <a:pPr algn="ctr"/>
            <a:endParaRPr lang="en-US" sz="2400" dirty="0">
              <a:solidFill>
                <a:schemeClr val="tx1"/>
              </a:solidFill>
            </a:endParaRPr>
          </a:p>
          <a:p>
            <a:pPr algn="ctr"/>
            <a:endParaRPr lang="en-US" sz="2400" dirty="0" smtClean="0">
              <a:solidFill>
                <a:schemeClr val="tx1"/>
              </a:solidFill>
            </a:endParaRPr>
          </a:p>
          <a:p>
            <a:pPr algn="ctr"/>
            <a:r>
              <a:rPr lang="en-US" sz="2400" dirty="0" smtClean="0">
                <a:solidFill>
                  <a:schemeClr val="tx1"/>
                </a:solidFill>
              </a:rPr>
              <a:t>a) Read attentively   					you will fail.</a:t>
            </a:r>
          </a:p>
          <a:p>
            <a:pPr lvl="2" algn="ctr"/>
            <a:endParaRPr lang="en-US" sz="2400" dirty="0">
              <a:solidFill>
                <a:schemeClr val="tx1"/>
              </a:solidFill>
            </a:endParaRPr>
          </a:p>
          <a:p>
            <a:pPr lvl="2" algn="ctr"/>
            <a:r>
              <a:rPr lang="en-US" sz="2400" dirty="0" smtClean="0">
                <a:solidFill>
                  <a:schemeClr val="tx1"/>
                </a:solidFill>
              </a:rPr>
              <a:t>b)						</a:t>
            </a:r>
            <a:r>
              <a:rPr lang="en-US" sz="2400" dirty="0">
                <a:solidFill>
                  <a:schemeClr val="tx1"/>
                </a:solidFill>
              </a:rPr>
              <a:t> </a:t>
            </a:r>
            <a:r>
              <a:rPr lang="en-US" sz="2400" dirty="0" smtClean="0">
                <a:solidFill>
                  <a:schemeClr val="tx1"/>
                </a:solidFill>
              </a:rPr>
              <a:t>        his illness, he came to school.</a:t>
            </a:r>
          </a:p>
          <a:p>
            <a:pPr algn="ctr"/>
            <a:endParaRPr lang="en-US" sz="2400" dirty="0" smtClean="0">
              <a:solidFill>
                <a:schemeClr val="tx1"/>
              </a:solidFill>
            </a:endParaRPr>
          </a:p>
          <a:p>
            <a:pPr algn="ctr"/>
            <a:r>
              <a:rPr lang="en-US" sz="2400" dirty="0" smtClean="0">
                <a:solidFill>
                  <a:schemeClr val="tx1"/>
                </a:solidFill>
              </a:rPr>
              <a:t> c)	He said              	  he would come here in time.</a:t>
            </a:r>
          </a:p>
          <a:p>
            <a:pPr algn="ctr"/>
            <a:r>
              <a:rPr lang="en-US" sz="2400" dirty="0" smtClean="0">
                <a:solidFill>
                  <a:schemeClr val="tx1"/>
                </a:solidFill>
              </a:rPr>
              <a:t>		  </a:t>
            </a:r>
          </a:p>
          <a:p>
            <a:pPr algn="ctr"/>
            <a:r>
              <a:rPr lang="en-US" sz="2400" dirty="0">
                <a:solidFill>
                  <a:schemeClr val="tx1"/>
                </a:solidFill>
              </a:rPr>
              <a:t>	</a:t>
            </a:r>
            <a:r>
              <a:rPr lang="en-US" sz="2400" dirty="0" smtClean="0">
                <a:solidFill>
                  <a:schemeClr val="tx1"/>
                </a:solidFill>
              </a:rPr>
              <a:t>	    d) They cut down trees recklessly.			 									, forest lands are shrinking.</a:t>
            </a:r>
          </a:p>
          <a:p>
            <a:pPr algn="ctr"/>
            <a:endParaRPr lang="en-US" sz="2400" dirty="0" smtClean="0">
              <a:solidFill>
                <a:schemeClr val="tx1"/>
              </a:solidFill>
            </a:endParaRPr>
          </a:p>
          <a:p>
            <a:pPr algn="ctr"/>
            <a:r>
              <a:rPr lang="en-US" sz="2400" dirty="0">
                <a:solidFill>
                  <a:schemeClr val="tx1"/>
                </a:solidFill>
              </a:rPr>
              <a:t>	 </a:t>
            </a:r>
            <a:r>
              <a:rPr lang="en-US" sz="2400" dirty="0" smtClean="0">
                <a:solidFill>
                  <a:schemeClr val="tx1"/>
                </a:solidFill>
              </a:rPr>
              <a:t>   e) He gave me                     	 food                	</a:t>
            </a:r>
            <a:r>
              <a:rPr lang="en-US" sz="2400" dirty="0">
                <a:solidFill>
                  <a:schemeClr val="tx1"/>
                </a:solidFill>
              </a:rPr>
              <a:t>	</a:t>
            </a:r>
            <a:r>
              <a:rPr lang="en-US" sz="2400" dirty="0" smtClean="0">
                <a:solidFill>
                  <a:schemeClr val="tx1"/>
                </a:solidFill>
              </a:rPr>
              <a:t>shelter. </a:t>
            </a:r>
          </a:p>
          <a:p>
            <a:pPr marL="514350" indent="-514350" algn="ctr">
              <a:buAutoNum type="alphaLcParenR"/>
            </a:pPr>
            <a:endParaRPr lang="en-US" sz="2400" dirty="0" smtClean="0">
              <a:solidFill>
                <a:schemeClr val="tx1"/>
              </a:solidFill>
            </a:endParaRPr>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2" name="Rectangle 1"/>
          <p:cNvSpPr/>
          <p:nvPr/>
        </p:nvSpPr>
        <p:spPr>
          <a:xfrm>
            <a:off x="1404406" y="1087821"/>
            <a:ext cx="6677276" cy="561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Use appropriate linking </a:t>
            </a:r>
            <a:r>
              <a:rPr lang="en-US" sz="2800" dirty="0" smtClean="0">
                <a:solidFill>
                  <a:schemeClr val="tx1"/>
                </a:solidFill>
              </a:rPr>
              <a:t>words in  </a:t>
            </a:r>
            <a:r>
              <a:rPr lang="en-US" sz="2800" dirty="0">
                <a:solidFill>
                  <a:schemeClr val="tx1"/>
                </a:solidFill>
              </a:rPr>
              <a:t>the blanks.</a:t>
            </a:r>
            <a:endParaRPr lang="en-US" sz="2800" dirty="0"/>
          </a:p>
        </p:txBody>
      </p:sp>
      <p:sp>
        <p:nvSpPr>
          <p:cNvPr id="3" name="Rectangle 2"/>
          <p:cNvSpPr/>
          <p:nvPr/>
        </p:nvSpPr>
        <p:spPr>
          <a:xfrm>
            <a:off x="4120552" y="2221681"/>
            <a:ext cx="1748117" cy="309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otherwise</a:t>
            </a:r>
            <a:endParaRPr lang="en-US" sz="2400" dirty="0">
              <a:solidFill>
                <a:schemeClr val="tx1"/>
              </a:solidFill>
            </a:endParaRPr>
          </a:p>
        </p:txBody>
      </p:sp>
      <p:sp>
        <p:nvSpPr>
          <p:cNvPr id="8" name="Rectangle 7"/>
          <p:cNvSpPr/>
          <p:nvPr/>
        </p:nvSpPr>
        <p:spPr>
          <a:xfrm>
            <a:off x="2242808" y="2893168"/>
            <a:ext cx="1748117" cy="309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In spite of</a:t>
            </a:r>
            <a:endParaRPr lang="en-US" sz="2400" dirty="0">
              <a:solidFill>
                <a:schemeClr val="tx1"/>
              </a:solidFill>
            </a:endParaRPr>
          </a:p>
        </p:txBody>
      </p:sp>
      <p:sp>
        <p:nvSpPr>
          <p:cNvPr id="11" name="Rectangle 10"/>
          <p:cNvSpPr/>
          <p:nvPr/>
        </p:nvSpPr>
        <p:spPr>
          <a:xfrm>
            <a:off x="2917658" y="3661429"/>
            <a:ext cx="1002618" cy="309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that</a:t>
            </a:r>
            <a:endParaRPr lang="en-US" sz="2400" dirty="0">
              <a:solidFill>
                <a:schemeClr val="tx1"/>
              </a:solidFill>
            </a:endParaRPr>
          </a:p>
        </p:txBody>
      </p:sp>
      <p:sp>
        <p:nvSpPr>
          <p:cNvPr id="12" name="Rectangle 11"/>
          <p:cNvSpPr/>
          <p:nvPr/>
        </p:nvSpPr>
        <p:spPr>
          <a:xfrm>
            <a:off x="2006376" y="4696816"/>
            <a:ext cx="1614297" cy="366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As a result</a:t>
            </a:r>
            <a:endParaRPr lang="en-US" sz="2400" dirty="0">
              <a:solidFill>
                <a:schemeClr val="tx1"/>
              </a:solidFill>
            </a:endParaRPr>
          </a:p>
        </p:txBody>
      </p:sp>
      <p:sp>
        <p:nvSpPr>
          <p:cNvPr id="13" name="Rectangle 12"/>
          <p:cNvSpPr/>
          <p:nvPr/>
        </p:nvSpPr>
        <p:spPr>
          <a:xfrm>
            <a:off x="5815820" y="5465077"/>
            <a:ext cx="1403171" cy="366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r>
              <a:rPr lang="en-US" sz="2400" dirty="0" smtClean="0">
                <a:solidFill>
                  <a:schemeClr val="tx1"/>
                </a:solidFill>
              </a:rPr>
              <a:t>ut also</a:t>
            </a:r>
            <a:endParaRPr lang="en-US" sz="2400" dirty="0">
              <a:solidFill>
                <a:schemeClr val="tx1"/>
              </a:solidFill>
            </a:endParaRPr>
          </a:p>
        </p:txBody>
      </p:sp>
      <p:sp>
        <p:nvSpPr>
          <p:cNvPr id="14" name="Rectangle 13"/>
          <p:cNvSpPr/>
          <p:nvPr/>
        </p:nvSpPr>
        <p:spPr>
          <a:xfrm>
            <a:off x="3418967" y="5465077"/>
            <a:ext cx="1403170" cy="366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a:t>
            </a:r>
            <a:r>
              <a:rPr lang="en-US" sz="2400" dirty="0" smtClean="0">
                <a:solidFill>
                  <a:schemeClr val="tx1"/>
                </a:solidFill>
              </a:rPr>
              <a:t>ot only</a:t>
            </a:r>
            <a:endParaRPr lang="en-US" sz="2400" dirty="0">
              <a:solidFill>
                <a:schemeClr val="tx1"/>
              </a:solidFill>
            </a:endParaRPr>
          </a:p>
        </p:txBody>
      </p:sp>
      <p:sp>
        <p:nvSpPr>
          <p:cNvPr id="4" name="Rectangle 3"/>
          <p:cNvSpPr/>
          <p:nvPr/>
        </p:nvSpPr>
        <p:spPr>
          <a:xfrm>
            <a:off x="3276603" y="335943"/>
            <a:ext cx="3240803" cy="487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Individual Work</a:t>
            </a:r>
            <a:endParaRPr lang="en-US" sz="3200" b="1" dirty="0">
              <a:solidFill>
                <a:schemeClr val="tx1"/>
              </a:solidFill>
            </a:endParaRPr>
          </a:p>
        </p:txBody>
      </p:sp>
    </p:spTree>
    <p:extLst>
      <p:ext uri="{BB962C8B-B14F-4D97-AF65-F5344CB8AC3E}">
        <p14:creationId xmlns:p14="http://schemas.microsoft.com/office/powerpoint/2010/main" val="3580740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edg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edg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065" y="247143"/>
            <a:ext cx="8711513" cy="6363730"/>
          </a:xfrm>
          <a:prstGeom prst="rect">
            <a:avLst/>
          </a:prstGeom>
          <a:solidFill>
            <a:schemeClr val="bg1"/>
          </a:solidFill>
          <a:ln w="4762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endParaRPr lang="en-US" sz="2800" dirty="0" smtClean="0">
              <a:solidFill>
                <a:schemeClr val="tx1"/>
              </a:solidFill>
            </a:endParaRPr>
          </a:p>
          <a:p>
            <a:pPr marL="514350" indent="-514350" algn="ctr">
              <a:buAutoNum type="alphaLcParenR"/>
            </a:pPr>
            <a:endParaRPr lang="en-US" sz="2800" dirty="0" smtClean="0">
              <a:solidFill>
                <a:schemeClr val="tx1"/>
              </a:solidFill>
            </a:endParaRPr>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2" name="Rectangle 1"/>
          <p:cNvSpPr/>
          <p:nvPr/>
        </p:nvSpPr>
        <p:spPr>
          <a:xfrm>
            <a:off x="1166531" y="1925434"/>
            <a:ext cx="6795865" cy="62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Use appropriate linking </a:t>
            </a:r>
            <a:r>
              <a:rPr lang="en-US" sz="2800" b="1" dirty="0" smtClean="0">
                <a:solidFill>
                  <a:schemeClr val="tx1"/>
                </a:solidFill>
              </a:rPr>
              <a:t>words in </a:t>
            </a:r>
            <a:r>
              <a:rPr lang="en-US" sz="2800" b="1" dirty="0">
                <a:solidFill>
                  <a:schemeClr val="tx1"/>
                </a:solidFill>
              </a:rPr>
              <a:t>the blanks.</a:t>
            </a:r>
            <a:endParaRPr lang="en-US" sz="2800" b="1" dirty="0"/>
          </a:p>
        </p:txBody>
      </p:sp>
      <p:sp>
        <p:nvSpPr>
          <p:cNvPr id="8" name="Rectangle 7"/>
          <p:cNvSpPr/>
          <p:nvPr/>
        </p:nvSpPr>
        <p:spPr>
          <a:xfrm>
            <a:off x="630621" y="2988566"/>
            <a:ext cx="7788165" cy="2996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Yesterday I went to the house of one of my friends. I wanted to meet him. (a) 				I did not find him there (b) 				he had already gone out. (c)				 I was talking to his mother (d) 			 left	a  note with her. (e) , 			I left the house .</a:t>
            </a:r>
          </a:p>
        </p:txBody>
      </p:sp>
      <p:sp>
        <p:nvSpPr>
          <p:cNvPr id="11" name="Rectangle 10"/>
          <p:cNvSpPr/>
          <p:nvPr/>
        </p:nvSpPr>
        <p:spPr>
          <a:xfrm>
            <a:off x="4594022" y="3897715"/>
            <a:ext cx="729909" cy="355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but</a:t>
            </a:r>
            <a:endParaRPr lang="en-US" sz="2800" dirty="0">
              <a:solidFill>
                <a:schemeClr val="tx1"/>
              </a:solidFill>
            </a:endParaRPr>
          </a:p>
        </p:txBody>
      </p:sp>
      <p:sp>
        <p:nvSpPr>
          <p:cNvPr id="15" name="Rectangle 14"/>
          <p:cNvSpPr/>
          <p:nvPr/>
        </p:nvSpPr>
        <p:spPr>
          <a:xfrm>
            <a:off x="4298578" y="5171091"/>
            <a:ext cx="967106" cy="346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Then</a:t>
            </a:r>
            <a:endParaRPr lang="en-US" sz="2800" dirty="0">
              <a:solidFill>
                <a:schemeClr val="tx1"/>
              </a:solidFill>
            </a:endParaRPr>
          </a:p>
        </p:txBody>
      </p:sp>
      <p:sp>
        <p:nvSpPr>
          <p:cNvPr id="16" name="Rectangle 15"/>
          <p:cNvSpPr/>
          <p:nvPr/>
        </p:nvSpPr>
        <p:spPr>
          <a:xfrm>
            <a:off x="856348" y="4784885"/>
            <a:ext cx="620365" cy="35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r>
              <a:rPr lang="en-US" sz="2800" dirty="0" smtClean="0">
                <a:solidFill>
                  <a:schemeClr val="tx1"/>
                </a:solidFill>
              </a:rPr>
              <a:t>o</a:t>
            </a:r>
            <a:endParaRPr lang="en-US" sz="2800" dirty="0">
              <a:solidFill>
                <a:schemeClr val="tx1"/>
              </a:solidFill>
            </a:endParaRPr>
          </a:p>
        </p:txBody>
      </p:sp>
      <p:sp>
        <p:nvSpPr>
          <p:cNvPr id="17" name="Rectangle 16"/>
          <p:cNvSpPr/>
          <p:nvPr/>
        </p:nvSpPr>
        <p:spPr>
          <a:xfrm>
            <a:off x="6258911" y="4796684"/>
            <a:ext cx="804042" cy="35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and</a:t>
            </a:r>
            <a:endParaRPr lang="en-US" sz="2800" dirty="0">
              <a:solidFill>
                <a:schemeClr val="tx1"/>
              </a:solidFill>
            </a:endParaRPr>
          </a:p>
        </p:txBody>
      </p:sp>
      <p:sp>
        <p:nvSpPr>
          <p:cNvPr id="18" name="Rectangle 17"/>
          <p:cNvSpPr/>
          <p:nvPr/>
        </p:nvSpPr>
        <p:spPr>
          <a:xfrm>
            <a:off x="2224474" y="4319751"/>
            <a:ext cx="890607" cy="338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as</a:t>
            </a:r>
            <a:endParaRPr lang="en-US" sz="2800" dirty="0">
              <a:solidFill>
                <a:schemeClr val="tx1"/>
              </a:solidFill>
            </a:endParaRPr>
          </a:p>
        </p:txBody>
      </p:sp>
      <p:sp>
        <p:nvSpPr>
          <p:cNvPr id="3" name="Rectangle 2"/>
          <p:cNvSpPr/>
          <p:nvPr/>
        </p:nvSpPr>
        <p:spPr>
          <a:xfrm>
            <a:off x="3408017" y="520299"/>
            <a:ext cx="2312894" cy="698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Evaluation</a:t>
            </a:r>
            <a:endParaRPr lang="en-US" sz="3600" b="1" dirty="0">
              <a:solidFill>
                <a:schemeClr val="tx1"/>
              </a:solidFill>
            </a:endParaRPr>
          </a:p>
        </p:txBody>
      </p:sp>
    </p:spTree>
    <p:extLst>
      <p:ext uri="{BB962C8B-B14F-4D97-AF65-F5344CB8AC3E}">
        <p14:creationId xmlns:p14="http://schemas.microsoft.com/office/powerpoint/2010/main" val="2336221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065" y="247143"/>
            <a:ext cx="8711513" cy="6363730"/>
          </a:xfrm>
          <a:prstGeom prst="rect">
            <a:avLst/>
          </a:prstGeom>
          <a:solidFill>
            <a:schemeClr val="bg1"/>
          </a:solidFill>
          <a:ln w="4762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endParaRPr lang="en-US" sz="2800" dirty="0" smtClean="0">
              <a:solidFill>
                <a:schemeClr val="tx1"/>
              </a:solidFill>
            </a:endParaRPr>
          </a:p>
          <a:p>
            <a:pPr marL="514350" indent="-514350" algn="ctr">
              <a:buAutoNum type="alphaLcParenR"/>
            </a:pPr>
            <a:endParaRPr lang="en-US" sz="2800" dirty="0" smtClean="0">
              <a:solidFill>
                <a:schemeClr val="tx1"/>
              </a:solidFill>
            </a:endParaRPr>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2" name="Rectangle 1"/>
          <p:cNvSpPr/>
          <p:nvPr/>
        </p:nvSpPr>
        <p:spPr>
          <a:xfrm>
            <a:off x="1041333" y="2016060"/>
            <a:ext cx="7046259" cy="62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Use appropriate linking words </a:t>
            </a:r>
            <a:r>
              <a:rPr lang="en-US" sz="2800" b="1" dirty="0" smtClean="0">
                <a:solidFill>
                  <a:schemeClr val="tx1"/>
                </a:solidFill>
              </a:rPr>
              <a:t>in the </a:t>
            </a:r>
            <a:r>
              <a:rPr lang="en-US" sz="2800" b="1" dirty="0">
                <a:solidFill>
                  <a:schemeClr val="tx1"/>
                </a:solidFill>
              </a:rPr>
              <a:t>blanks.</a:t>
            </a:r>
            <a:endParaRPr lang="en-US" sz="2800" b="1" dirty="0"/>
          </a:p>
        </p:txBody>
      </p:sp>
      <p:sp>
        <p:nvSpPr>
          <p:cNvPr id="8" name="Rectangle 7"/>
          <p:cNvSpPr/>
          <p:nvPr/>
        </p:nvSpPr>
        <p:spPr>
          <a:xfrm>
            <a:off x="918426" y="3165744"/>
            <a:ext cx="7292074" cy="281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lphaLcParenR"/>
            </a:pPr>
            <a:r>
              <a:rPr lang="en-US" sz="2800" dirty="0" smtClean="0">
                <a:solidFill>
                  <a:schemeClr val="tx1"/>
                </a:solidFill>
              </a:rPr>
              <a:t>Samia works……..she may earn her living.</a:t>
            </a:r>
          </a:p>
          <a:p>
            <a:pPr marL="514350" indent="-514350" algn="ctr">
              <a:buAutoNum type="alphaLcParenR"/>
            </a:pPr>
            <a:r>
              <a:rPr lang="en-US" sz="2800" dirty="0" smtClean="0">
                <a:solidFill>
                  <a:schemeClr val="tx1"/>
                </a:solidFill>
              </a:rPr>
              <a:t>Morning walk costs nothing……..gives more.</a:t>
            </a:r>
          </a:p>
          <a:p>
            <a:pPr marL="514350" indent="-514350" algn="ctr">
              <a:buAutoNum type="alphaLcParenR"/>
            </a:pPr>
            <a:r>
              <a:rPr lang="en-US" sz="2800" dirty="0" smtClean="0">
                <a:solidFill>
                  <a:schemeClr val="tx1"/>
                </a:solidFill>
              </a:rPr>
              <a:t>He is…….gentle……..polite.</a:t>
            </a:r>
          </a:p>
          <a:p>
            <a:pPr marL="514350" indent="-514350" algn="ctr">
              <a:buAutoNum type="alphaLcParenR"/>
            </a:pPr>
            <a:r>
              <a:rPr lang="en-US" sz="2800" dirty="0" smtClean="0">
                <a:solidFill>
                  <a:schemeClr val="tx1"/>
                </a:solidFill>
              </a:rPr>
              <a:t>………….his illness, he came to school.</a:t>
            </a:r>
          </a:p>
          <a:p>
            <a:pPr marL="514350" indent="-514350" algn="ctr">
              <a:buAutoNum type="alphaLcParenR"/>
            </a:pPr>
            <a:r>
              <a:rPr lang="en-US" sz="2800" dirty="0" smtClean="0">
                <a:solidFill>
                  <a:schemeClr val="tx1"/>
                </a:solidFill>
              </a:rPr>
              <a:t>Wait here………..you can.</a:t>
            </a:r>
          </a:p>
          <a:p>
            <a:pPr algn="ctr"/>
            <a:endParaRPr lang="en-US" sz="2800" dirty="0" smtClean="0">
              <a:solidFill>
                <a:schemeClr val="tx1"/>
              </a:solidFill>
            </a:endParaRPr>
          </a:p>
        </p:txBody>
      </p:sp>
      <p:sp>
        <p:nvSpPr>
          <p:cNvPr id="3" name="Rectangle 2"/>
          <p:cNvSpPr/>
          <p:nvPr/>
        </p:nvSpPr>
        <p:spPr>
          <a:xfrm>
            <a:off x="3229437" y="520299"/>
            <a:ext cx="2670054" cy="669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Home Work</a:t>
            </a:r>
            <a:endParaRPr lang="en-US" sz="3600"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56" y="332869"/>
            <a:ext cx="1790715" cy="1439735"/>
          </a:xfrm>
          <a:prstGeom prst="rect">
            <a:avLst/>
          </a:prstGeom>
        </p:spPr>
      </p:pic>
    </p:spTree>
    <p:extLst>
      <p:ext uri="{BB962C8B-B14F-4D97-AF65-F5344CB8AC3E}">
        <p14:creationId xmlns:p14="http://schemas.microsoft.com/office/powerpoint/2010/main" val="3052695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065" y="247143"/>
            <a:ext cx="8711513" cy="6363730"/>
          </a:xfrm>
          <a:prstGeom prst="rect">
            <a:avLst/>
          </a:prstGeom>
          <a:solidFill>
            <a:schemeClr val="bg1"/>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endParaRPr lang="en-US" sz="2800" dirty="0" smtClean="0">
              <a:solidFill>
                <a:schemeClr val="tx1"/>
              </a:solidFill>
            </a:endParaRPr>
          </a:p>
          <a:p>
            <a:pPr marL="514350" indent="-514350" algn="ctr">
              <a:buAutoNum type="alphaLcParenR"/>
            </a:pPr>
            <a:endParaRPr lang="en-US" sz="2800" dirty="0" smtClean="0">
              <a:solidFill>
                <a:schemeClr val="tx1"/>
              </a:solidFill>
            </a:endParaRPr>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10" name="Rectangle 9"/>
          <p:cNvSpPr/>
          <p:nvPr/>
        </p:nvSpPr>
        <p:spPr>
          <a:xfrm>
            <a:off x="1004369" y="560127"/>
            <a:ext cx="7120190" cy="625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bg1"/>
                </a:solidFill>
              </a:rPr>
              <a:t>Welcome everybody </a:t>
            </a:r>
            <a:endParaRPr lang="en-US" sz="40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65" y="248718"/>
            <a:ext cx="8711514" cy="6363729"/>
          </a:xfrm>
          <a:prstGeom prst="rect">
            <a:avLst/>
          </a:prstGeom>
          <a:ln w="44450">
            <a:solidFill>
              <a:srgbClr val="003300"/>
            </a:solidFill>
          </a:ln>
        </p:spPr>
      </p:pic>
      <p:sp>
        <p:nvSpPr>
          <p:cNvPr id="3" name="Rectangle 2"/>
          <p:cNvSpPr/>
          <p:nvPr/>
        </p:nvSpPr>
        <p:spPr>
          <a:xfrm>
            <a:off x="1004368" y="420927"/>
            <a:ext cx="3753369" cy="902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003300"/>
                </a:solidFill>
              </a:rPr>
              <a:t>Thank you.</a:t>
            </a:r>
            <a:endParaRPr lang="en-US" sz="6000" b="1" dirty="0">
              <a:solidFill>
                <a:srgbClr val="003300"/>
              </a:solidFill>
            </a:endParaRPr>
          </a:p>
        </p:txBody>
      </p:sp>
    </p:spTree>
    <p:extLst>
      <p:ext uri="{BB962C8B-B14F-4D97-AF65-F5344CB8AC3E}">
        <p14:creationId xmlns:p14="http://schemas.microsoft.com/office/powerpoint/2010/main" val="3262444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993" y="216251"/>
            <a:ext cx="8760941" cy="6425514"/>
          </a:xfrm>
          <a:prstGeom prst="rect">
            <a:avLst/>
          </a:prstGeom>
          <a:solidFill>
            <a:schemeClr val="bg1"/>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3" name="TextBox 2"/>
          <p:cNvSpPr txBox="1"/>
          <p:nvPr/>
        </p:nvSpPr>
        <p:spPr>
          <a:xfrm>
            <a:off x="1843914" y="690742"/>
            <a:ext cx="544109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What does </a:t>
            </a:r>
            <a:r>
              <a:rPr lang="en-US" sz="3600" b="1" dirty="0">
                <a:latin typeface="Times New Roman" panose="02020603050405020304" pitchFamily="18" charset="0"/>
                <a:cs typeface="Times New Roman" panose="02020603050405020304" pitchFamily="18" charset="0"/>
              </a:rPr>
              <a:t>a </a:t>
            </a:r>
            <a:r>
              <a:rPr lang="en-US" sz="3600" b="1" dirty="0" smtClean="0">
                <a:latin typeface="Times New Roman" panose="02020603050405020304" pitchFamily="18" charset="0"/>
                <a:cs typeface="Times New Roman" panose="02020603050405020304" pitchFamily="18" charset="0"/>
              </a:rPr>
              <a:t>bridge do?</a:t>
            </a:r>
            <a:endParaRPr lang="en-US"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819847" y="2263486"/>
            <a:ext cx="2813166" cy="331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2" b="1" dirty="0" smtClean="0">
                <a:solidFill>
                  <a:schemeClr val="tx1"/>
                </a:solidFill>
                <a:latin typeface="Times New Roman" panose="02020603050405020304" pitchFamily="18" charset="0"/>
                <a:cs typeface="Times New Roman" panose="02020603050405020304" pitchFamily="18" charset="0"/>
              </a:rPr>
              <a:t>A bridge connects </a:t>
            </a:r>
            <a:r>
              <a:rPr lang="en-US" sz="2852" b="1" dirty="0">
                <a:solidFill>
                  <a:schemeClr val="tx1"/>
                </a:solidFill>
                <a:latin typeface="Times New Roman" panose="02020603050405020304" pitchFamily="18" charset="0"/>
                <a:cs typeface="Times New Roman" panose="02020603050405020304" pitchFamily="18" charset="0"/>
              </a:rPr>
              <a:t>people from both the sides of a river / for easy communication.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50" y="2447365"/>
            <a:ext cx="4502922" cy="2937371"/>
          </a:xfrm>
          <a:prstGeom prst="rect">
            <a:avLst/>
          </a:prstGeom>
        </p:spPr>
      </p:pic>
    </p:spTree>
    <p:extLst>
      <p:ext uri="{BB962C8B-B14F-4D97-AF65-F5344CB8AC3E}">
        <p14:creationId xmlns:p14="http://schemas.microsoft.com/office/powerpoint/2010/main" val="32119164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9598" y="228608"/>
            <a:ext cx="8649731" cy="6400800"/>
          </a:xfrm>
          <a:prstGeom prst="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3" name="TextBox 2"/>
          <p:cNvSpPr txBox="1"/>
          <p:nvPr/>
        </p:nvSpPr>
        <p:spPr>
          <a:xfrm>
            <a:off x="442536" y="715482"/>
            <a:ext cx="8243854" cy="1384995"/>
          </a:xfrm>
          <a:prstGeom prst="rect">
            <a:avLst/>
          </a:prstGeom>
          <a:solidFill>
            <a:schemeClr val="bg1"/>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Similarly, </a:t>
            </a:r>
            <a:r>
              <a:rPr lang="en-US" sz="2800" dirty="0">
                <a:latin typeface="Times New Roman" panose="02020603050405020304" pitchFamily="18" charset="0"/>
                <a:cs typeface="Times New Roman" panose="02020603050405020304" pitchFamily="18" charset="0"/>
              </a:rPr>
              <a:t>when we want </a:t>
            </a:r>
            <a:r>
              <a:rPr lang="en-US" sz="2800" dirty="0">
                <a:solidFill>
                  <a:srgbClr val="0F13C1"/>
                </a:solidFill>
                <a:latin typeface="Times New Roman" panose="02020603050405020304" pitchFamily="18" charset="0"/>
                <a:cs typeface="Times New Roman" panose="02020603050405020304" pitchFamily="18" charset="0"/>
              </a:rPr>
              <a:t>to connect</a:t>
            </a:r>
            <a:r>
              <a:rPr lang="en-US" sz="2800" dirty="0">
                <a:latin typeface="Times New Roman" panose="02020603050405020304" pitchFamily="18" charset="0"/>
                <a:cs typeface="Times New Roman" panose="02020603050405020304" pitchFamily="18" charset="0"/>
              </a:rPr>
              <a:t> words, sentences or clauses, we need such a bridge of words or phrase. For </a:t>
            </a:r>
            <a:r>
              <a:rPr lang="en-US" sz="2800" dirty="0" smtClean="0">
                <a:latin typeface="Times New Roman" panose="02020603050405020304" pitchFamily="18" charset="0"/>
                <a:cs typeface="Times New Roman" panose="02020603050405020304" pitchFamily="18" charset="0"/>
              </a:rPr>
              <a:t>example…notice the function of the underlined words.</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3899237" y="4974394"/>
            <a:ext cx="4787153" cy="523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Karim </a:t>
            </a:r>
            <a:r>
              <a:rPr lang="en-US" sz="2800" b="1" u="sng" dirty="0">
                <a:solidFill>
                  <a:schemeClr val="tx1"/>
                </a:solidFill>
              </a:rPr>
              <a:t>and</a:t>
            </a:r>
            <a:r>
              <a:rPr lang="en-US" sz="2800" u="sng" dirty="0">
                <a:solidFill>
                  <a:schemeClr val="tx1"/>
                </a:solidFill>
              </a:rPr>
              <a:t> </a:t>
            </a:r>
            <a:r>
              <a:rPr lang="en-US" sz="2800" dirty="0">
                <a:solidFill>
                  <a:schemeClr val="tx1"/>
                </a:solidFill>
              </a:rPr>
              <a:t>Rahim are students</a:t>
            </a:r>
            <a:r>
              <a:rPr lang="en-US" sz="2800" dirty="0" smtClean="0">
                <a:solidFill>
                  <a:schemeClr val="tx1"/>
                </a:solidFill>
              </a:rPr>
              <a:t>.</a:t>
            </a:r>
            <a:endParaRPr lang="en-US" sz="2800" dirty="0">
              <a:solidFill>
                <a:schemeClr val="tx1"/>
              </a:solidFill>
            </a:endParaRPr>
          </a:p>
        </p:txBody>
      </p:sp>
      <p:sp>
        <p:nvSpPr>
          <p:cNvPr id="18" name="Rectangle 17"/>
          <p:cNvSpPr/>
          <p:nvPr/>
        </p:nvSpPr>
        <p:spPr>
          <a:xfrm>
            <a:off x="767378" y="4263408"/>
            <a:ext cx="5068646" cy="51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I went there </a:t>
            </a:r>
            <a:r>
              <a:rPr lang="en-US" sz="2800" b="1" u="sng" dirty="0">
                <a:solidFill>
                  <a:schemeClr val="tx1"/>
                </a:solidFill>
              </a:rPr>
              <a:t>but</a:t>
            </a:r>
            <a:r>
              <a:rPr lang="en-US" sz="2800" dirty="0">
                <a:solidFill>
                  <a:schemeClr val="tx1"/>
                </a:solidFill>
              </a:rPr>
              <a:t> did not see him</a:t>
            </a:r>
            <a:r>
              <a:rPr lang="en-US" sz="2800" dirty="0"/>
              <a:t>.</a:t>
            </a:r>
          </a:p>
        </p:txBody>
      </p:sp>
      <p:sp>
        <p:nvSpPr>
          <p:cNvPr id="19" name="Rectangle 18"/>
          <p:cNvSpPr/>
          <p:nvPr/>
        </p:nvSpPr>
        <p:spPr>
          <a:xfrm>
            <a:off x="767378" y="5717656"/>
            <a:ext cx="5068646" cy="51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smtClean="0">
                <a:solidFill>
                  <a:schemeClr val="tx1"/>
                </a:solidFill>
              </a:rPr>
              <a:t>Though </a:t>
            </a:r>
            <a:r>
              <a:rPr lang="en-US" sz="2800" dirty="0" smtClean="0">
                <a:solidFill>
                  <a:schemeClr val="tx1"/>
                </a:solidFill>
              </a:rPr>
              <a:t>he is poor</a:t>
            </a:r>
            <a:r>
              <a:rPr lang="en-US" sz="2800" dirty="0" smtClean="0">
                <a:solidFill>
                  <a:schemeClr val="tx1"/>
                </a:solidFill>
              </a:rPr>
              <a:t>, he is honest.</a:t>
            </a:r>
            <a:endParaRPr lang="en-US" sz="2800" dirty="0">
              <a:solidFill>
                <a:schemeClr val="tx1"/>
              </a:solidFill>
            </a:endParaRPr>
          </a:p>
        </p:txBody>
      </p:sp>
      <p:sp>
        <p:nvSpPr>
          <p:cNvPr id="20" name="Rectangle 19"/>
          <p:cNvSpPr/>
          <p:nvPr/>
        </p:nvSpPr>
        <p:spPr>
          <a:xfrm>
            <a:off x="1377368" y="3342513"/>
            <a:ext cx="7309022" cy="51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a:solidFill>
                  <a:schemeClr val="tx1"/>
                </a:solidFill>
              </a:rPr>
              <a:t>Since </a:t>
            </a:r>
            <a:r>
              <a:rPr lang="en-US" sz="2800" dirty="0">
                <a:solidFill>
                  <a:schemeClr val="tx1"/>
                </a:solidFill>
              </a:rPr>
              <a:t>it rained all day long, they could not go out.</a:t>
            </a:r>
          </a:p>
        </p:txBody>
      </p:sp>
      <p:sp>
        <p:nvSpPr>
          <p:cNvPr id="22" name="Rectangle 21"/>
          <p:cNvSpPr/>
          <p:nvPr/>
        </p:nvSpPr>
        <p:spPr>
          <a:xfrm>
            <a:off x="767378" y="2461388"/>
            <a:ext cx="4597998" cy="51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Let him do</a:t>
            </a:r>
            <a:r>
              <a:rPr lang="en-US" sz="2800" b="1" dirty="0">
                <a:solidFill>
                  <a:schemeClr val="tx1"/>
                </a:solidFill>
              </a:rPr>
              <a:t> </a:t>
            </a:r>
            <a:r>
              <a:rPr lang="en-US" sz="2800" b="1" u="sng" dirty="0">
                <a:solidFill>
                  <a:schemeClr val="tx1"/>
                </a:solidFill>
              </a:rPr>
              <a:t>whatever</a:t>
            </a:r>
            <a:r>
              <a:rPr lang="en-US" sz="2800" b="1" dirty="0">
                <a:solidFill>
                  <a:schemeClr val="tx1"/>
                </a:solidFill>
              </a:rPr>
              <a:t> </a:t>
            </a:r>
            <a:r>
              <a:rPr lang="en-US" sz="2800" dirty="0">
                <a:solidFill>
                  <a:schemeClr val="tx1"/>
                </a:solidFill>
              </a:rPr>
              <a:t>he likes</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1358822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707" y="188267"/>
            <a:ext cx="8727140" cy="6454580"/>
          </a:xfrm>
          <a:prstGeom prst="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14" name="Rectangle 13"/>
          <p:cNvSpPr/>
          <p:nvPr/>
        </p:nvSpPr>
        <p:spPr>
          <a:xfrm>
            <a:off x="927847" y="1358152"/>
            <a:ext cx="7516906" cy="3297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Do you find any similarity of bridge with the words  ‘</a:t>
            </a:r>
            <a:r>
              <a:rPr lang="en-US" sz="3200" b="1" u="sng" dirty="0">
                <a:solidFill>
                  <a:srgbClr val="FF0000"/>
                </a:solidFill>
              </a:rPr>
              <a:t>And</a:t>
            </a:r>
            <a:r>
              <a:rPr lang="en-US" sz="3200" b="1" dirty="0">
                <a:solidFill>
                  <a:schemeClr val="tx1"/>
                </a:solidFill>
              </a:rPr>
              <a:t>’  and ‘</a:t>
            </a:r>
            <a:r>
              <a:rPr lang="en-US" sz="3200" b="1" u="sng" dirty="0">
                <a:solidFill>
                  <a:srgbClr val="FF0000"/>
                </a:solidFill>
              </a:rPr>
              <a:t>but</a:t>
            </a:r>
            <a:r>
              <a:rPr lang="en-US" sz="3200" b="1" dirty="0" smtClean="0">
                <a:solidFill>
                  <a:schemeClr val="tx1"/>
                </a:solidFill>
              </a:rPr>
              <a:t>’ ‘</a:t>
            </a:r>
            <a:r>
              <a:rPr lang="en-US" sz="3200" b="1" dirty="0" smtClean="0">
                <a:solidFill>
                  <a:srgbClr val="0000CC"/>
                </a:solidFill>
              </a:rPr>
              <a:t>Since</a:t>
            </a:r>
            <a:r>
              <a:rPr lang="en-US" sz="3200" b="1" dirty="0" smtClean="0">
                <a:solidFill>
                  <a:schemeClr val="tx1"/>
                </a:solidFill>
              </a:rPr>
              <a:t>’ ‘</a:t>
            </a:r>
            <a:r>
              <a:rPr lang="en-US" sz="3200" b="1" dirty="0" smtClean="0">
                <a:solidFill>
                  <a:srgbClr val="990033"/>
                </a:solidFill>
              </a:rPr>
              <a:t>Whatever</a:t>
            </a:r>
            <a:r>
              <a:rPr lang="en-US" sz="3200" b="1" dirty="0" smtClean="0">
                <a:solidFill>
                  <a:schemeClr val="tx1"/>
                </a:solidFill>
              </a:rPr>
              <a:t>’ above ? </a:t>
            </a:r>
          </a:p>
          <a:p>
            <a:pPr algn="ctr"/>
            <a:endParaRPr lang="en-US" sz="3200" b="1" dirty="0">
              <a:solidFill>
                <a:schemeClr val="tx1"/>
              </a:solidFill>
            </a:endParaRPr>
          </a:p>
          <a:p>
            <a:pPr algn="ctr"/>
            <a:r>
              <a:rPr lang="en-US" sz="3200" b="1" dirty="0" smtClean="0">
                <a:solidFill>
                  <a:schemeClr val="tx1"/>
                </a:solidFill>
              </a:rPr>
              <a:t>If </a:t>
            </a:r>
            <a:r>
              <a:rPr lang="en-US" sz="3200" b="1" dirty="0">
                <a:solidFill>
                  <a:schemeClr val="tx1"/>
                </a:solidFill>
              </a:rPr>
              <a:t>yes, what can you call them? </a:t>
            </a:r>
          </a:p>
        </p:txBody>
      </p:sp>
      <p:sp>
        <p:nvSpPr>
          <p:cNvPr id="15" name="TextBox 14"/>
          <p:cNvSpPr txBox="1"/>
          <p:nvPr/>
        </p:nvSpPr>
        <p:spPr>
          <a:xfrm>
            <a:off x="3051663" y="5215463"/>
            <a:ext cx="3025589" cy="769441"/>
          </a:xfrm>
          <a:prstGeom prst="rect">
            <a:avLst/>
          </a:prstGeom>
          <a:noFill/>
          <a:ln w="25400">
            <a:noFill/>
          </a:ln>
        </p:spPr>
        <p:txBody>
          <a:bodyPr wrap="square" rtlCol="0">
            <a:spAutoFit/>
          </a:bodyPr>
          <a:lstStyle/>
          <a:p>
            <a:r>
              <a:rPr lang="en-US" sz="2852" b="1" dirty="0" smtClean="0">
                <a:solidFill>
                  <a:srgbClr val="0F13C1"/>
                </a:solidFill>
              </a:rPr>
              <a:t> </a:t>
            </a:r>
            <a:r>
              <a:rPr lang="en-US" sz="4400" b="1" dirty="0">
                <a:solidFill>
                  <a:srgbClr val="0F13C1"/>
                </a:solidFill>
              </a:rPr>
              <a:t>Connectors </a:t>
            </a:r>
          </a:p>
        </p:txBody>
      </p:sp>
    </p:spTree>
    <p:extLst>
      <p:ext uri="{BB962C8B-B14F-4D97-AF65-F5344CB8AC3E}">
        <p14:creationId xmlns:p14="http://schemas.microsoft.com/office/powerpoint/2010/main" val="3528360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063" y="240964"/>
            <a:ext cx="8686801" cy="6376087"/>
          </a:xfrm>
          <a:prstGeom prst="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3" name="Rectangle 2"/>
          <p:cNvSpPr/>
          <p:nvPr/>
        </p:nvSpPr>
        <p:spPr>
          <a:xfrm>
            <a:off x="1457784" y="2817984"/>
            <a:ext cx="6213353" cy="3186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95000"/>
                    <a:lumOff val="5000"/>
                  </a:schemeClr>
                </a:solidFill>
              </a:rPr>
              <a:t>Our today’s lesson is Connectors or Linkers</a:t>
            </a:r>
          </a:p>
          <a:p>
            <a:pPr algn="ctr"/>
            <a:r>
              <a:rPr lang="en-US" sz="4000" dirty="0">
                <a:solidFill>
                  <a:schemeClr val="tx1">
                    <a:lumMod val="95000"/>
                    <a:lumOff val="5000"/>
                  </a:schemeClr>
                </a:solidFill>
              </a:rPr>
              <a:t>Class : IX</a:t>
            </a:r>
          </a:p>
          <a:p>
            <a:pPr algn="ctr"/>
            <a:r>
              <a:rPr lang="en-US" sz="4000" dirty="0">
                <a:solidFill>
                  <a:schemeClr val="tx1">
                    <a:lumMod val="95000"/>
                    <a:lumOff val="5000"/>
                  </a:schemeClr>
                </a:solidFill>
              </a:rPr>
              <a:t>Unit : </a:t>
            </a:r>
            <a:r>
              <a:rPr lang="en-US" sz="4000" dirty="0" smtClean="0">
                <a:solidFill>
                  <a:schemeClr val="tx1">
                    <a:lumMod val="95000"/>
                    <a:lumOff val="5000"/>
                  </a:schemeClr>
                </a:solidFill>
              </a:rPr>
              <a:t>09/07</a:t>
            </a:r>
            <a:endParaRPr lang="en-US" sz="4000" dirty="0">
              <a:solidFill>
                <a:schemeClr val="tx1">
                  <a:lumMod val="95000"/>
                  <a:lumOff val="5000"/>
                </a:schemeClr>
              </a:solidFill>
            </a:endParaRPr>
          </a:p>
          <a:p>
            <a:pPr algn="ctr"/>
            <a:r>
              <a:rPr lang="en-US" sz="4000" dirty="0">
                <a:solidFill>
                  <a:schemeClr val="tx1">
                    <a:lumMod val="95000"/>
                    <a:lumOff val="5000"/>
                  </a:schemeClr>
                </a:solidFill>
              </a:rPr>
              <a:t>Page : </a:t>
            </a:r>
            <a:r>
              <a:rPr lang="en-US" sz="4000" dirty="0" smtClean="0">
                <a:solidFill>
                  <a:schemeClr val="tx1">
                    <a:lumMod val="95000"/>
                    <a:lumOff val="5000"/>
                  </a:schemeClr>
                </a:solidFill>
              </a:rPr>
              <a:t>153</a:t>
            </a:r>
            <a:endParaRPr lang="en-US" sz="4000" dirty="0">
              <a:solidFill>
                <a:schemeClr val="tx1">
                  <a:lumMod val="95000"/>
                  <a:lumOff val="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360" y="570572"/>
            <a:ext cx="4300200" cy="1727106"/>
          </a:xfrm>
          <a:prstGeom prst="rect">
            <a:avLst/>
          </a:prstGeom>
        </p:spPr>
      </p:pic>
    </p:spTree>
    <p:extLst>
      <p:ext uri="{BB962C8B-B14F-4D97-AF65-F5344CB8AC3E}">
        <p14:creationId xmlns:p14="http://schemas.microsoft.com/office/powerpoint/2010/main" val="28353298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8974" y="221331"/>
            <a:ext cx="8699157" cy="6400800"/>
          </a:xfrm>
          <a:prstGeom prst="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p>
        </p:txBody>
      </p:sp>
      <p:sp>
        <p:nvSpPr>
          <p:cNvPr id="3" name="Rectangle 2"/>
          <p:cNvSpPr/>
          <p:nvPr/>
        </p:nvSpPr>
        <p:spPr>
          <a:xfrm>
            <a:off x="2709581" y="458946"/>
            <a:ext cx="3697941" cy="962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Learning outcomes</a:t>
            </a:r>
          </a:p>
        </p:txBody>
      </p:sp>
      <p:sp>
        <p:nvSpPr>
          <p:cNvPr id="4" name="Rectangle 3"/>
          <p:cNvSpPr/>
          <p:nvPr/>
        </p:nvSpPr>
        <p:spPr>
          <a:xfrm>
            <a:off x="900953" y="1658572"/>
            <a:ext cx="7315200" cy="4500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After the end of the </a:t>
            </a:r>
            <a:r>
              <a:rPr lang="en-US" sz="3200" b="1" dirty="0" smtClean="0">
                <a:solidFill>
                  <a:schemeClr val="tx1"/>
                </a:solidFill>
                <a:latin typeface="Times New Roman" panose="02020603050405020304" pitchFamily="18" charset="0"/>
                <a:cs typeface="Times New Roman" panose="02020603050405020304" pitchFamily="18" charset="0"/>
              </a:rPr>
              <a:t>lesson students will be able </a:t>
            </a:r>
            <a:r>
              <a:rPr lang="en-US" sz="3200" b="1" smtClean="0">
                <a:solidFill>
                  <a:schemeClr val="tx1"/>
                </a:solidFill>
                <a:latin typeface="Times New Roman" panose="02020603050405020304" pitchFamily="18" charset="0"/>
                <a:cs typeface="Times New Roman" panose="02020603050405020304" pitchFamily="18" charset="0"/>
              </a:rPr>
              <a:t>to know…</a:t>
            </a:r>
            <a:endParaRPr lang="en-US" sz="3200" b="1"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endParaRPr>
          </a:p>
          <a:p>
            <a:pPr marL="457200" indent="-457200" algn="ctr">
              <a:buFont typeface="Wingdings" panose="05000000000000000000" pitchFamily="2" charset="2"/>
              <a:buChar char="Ø"/>
            </a:pPr>
            <a:r>
              <a:rPr lang="en-US" sz="3200" dirty="0">
                <a:solidFill>
                  <a:schemeClr val="tx1"/>
                </a:solidFill>
              </a:rPr>
              <a:t>Say about linkers</a:t>
            </a:r>
          </a:p>
          <a:p>
            <a:pPr marL="457200" indent="-457200" algn="ctr">
              <a:buFont typeface="Wingdings" panose="05000000000000000000" pitchFamily="2" charset="2"/>
              <a:buChar char="Ø"/>
            </a:pPr>
            <a:r>
              <a:rPr lang="en-US" sz="3200" dirty="0">
                <a:solidFill>
                  <a:schemeClr val="tx1"/>
                </a:solidFill>
              </a:rPr>
              <a:t>Boast vocabulary stock</a:t>
            </a:r>
          </a:p>
          <a:p>
            <a:pPr marL="457200" indent="-457200" algn="ctr">
              <a:buFont typeface="Wingdings" panose="05000000000000000000" pitchFamily="2" charset="2"/>
              <a:buChar char="Ø"/>
            </a:pPr>
            <a:r>
              <a:rPr lang="en-US" sz="3200" dirty="0">
                <a:solidFill>
                  <a:schemeClr val="tx1"/>
                </a:solidFill>
              </a:rPr>
              <a:t>Identify linkers in a sentence</a:t>
            </a:r>
          </a:p>
          <a:p>
            <a:pPr marL="457200" indent="-457200" algn="ctr">
              <a:buFont typeface="Wingdings" panose="05000000000000000000" pitchFamily="2" charset="2"/>
              <a:buChar char="Ø"/>
            </a:pPr>
            <a:r>
              <a:rPr lang="en-US" sz="3200" dirty="0">
                <a:solidFill>
                  <a:schemeClr val="tx1"/>
                </a:solidFill>
              </a:rPr>
              <a:t>Apply linkers </a:t>
            </a:r>
            <a:r>
              <a:rPr lang="en-US" sz="3200" dirty="0" smtClean="0">
                <a:solidFill>
                  <a:schemeClr val="tx1"/>
                </a:solidFill>
              </a:rPr>
              <a:t>appropriately </a:t>
            </a:r>
            <a:endParaRPr lang="en-US" sz="3200" dirty="0">
              <a:solidFill>
                <a:schemeClr val="tx1"/>
              </a:solidFill>
            </a:endParaRPr>
          </a:p>
        </p:txBody>
      </p:sp>
    </p:spTree>
    <p:extLst>
      <p:ext uri="{BB962C8B-B14F-4D97-AF65-F5344CB8AC3E}">
        <p14:creationId xmlns:p14="http://schemas.microsoft.com/office/powerpoint/2010/main" val="3442674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2422" y="234778"/>
            <a:ext cx="8711514" cy="6400800"/>
          </a:xfrm>
          <a:prstGeom prst="rect">
            <a:avLst/>
          </a:prstGeom>
          <a:solidFill>
            <a:schemeClr val="bg1"/>
          </a:solidFill>
          <a:ln w="381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p>
        </p:txBody>
      </p:sp>
      <p:sp>
        <p:nvSpPr>
          <p:cNvPr id="9" name="Rectangle 8"/>
          <p:cNvSpPr/>
          <p:nvPr/>
        </p:nvSpPr>
        <p:spPr>
          <a:xfrm>
            <a:off x="-96651" y="873112"/>
            <a:ext cx="9322230" cy="511179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solidFill>
                <a:schemeClr val="tx1"/>
              </a:solidFill>
            </a:endParaRPr>
          </a:p>
        </p:txBody>
      </p:sp>
      <p:sp>
        <p:nvSpPr>
          <p:cNvPr id="7" name="TextBox 6"/>
          <p:cNvSpPr txBox="1"/>
          <p:nvPr/>
        </p:nvSpPr>
        <p:spPr>
          <a:xfrm>
            <a:off x="948213" y="1413148"/>
            <a:ext cx="7232501" cy="4421980"/>
          </a:xfrm>
          <a:prstGeom prst="rect">
            <a:avLst/>
          </a:prstGeom>
          <a:solidFill>
            <a:schemeClr val="bg1"/>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What is linking word?</a:t>
            </a:r>
          </a:p>
          <a:p>
            <a:endParaRPr lang="en-US" sz="2535"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Linking words are words that join clauses into sentences.</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There are three main types of Linking words</a:t>
            </a:r>
          </a:p>
          <a:p>
            <a:endParaRPr lang="en-US" sz="2800" dirty="0">
              <a:latin typeface="Times New Roman" panose="02020603050405020304" pitchFamily="18" charset="0"/>
              <a:cs typeface="Times New Roman" panose="02020603050405020304" pitchFamily="18" charset="0"/>
            </a:endParaRPr>
          </a:p>
          <a:p>
            <a:pPr marL="226335" indent="-226335">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Conjunctions</a:t>
            </a:r>
          </a:p>
          <a:p>
            <a:pPr marL="226335" indent="-226335">
              <a:buFont typeface="Arial" panose="020B0604020202020204" pitchFamily="34" charset="0"/>
              <a:buChar char="•"/>
            </a:pPr>
            <a:r>
              <a:rPr lang="en-US" sz="2800" b="1" dirty="0">
                <a:solidFill>
                  <a:srgbClr val="990033"/>
                </a:solidFill>
                <a:latin typeface="Times New Roman" panose="02020603050405020304" pitchFamily="18" charset="0"/>
                <a:cs typeface="Times New Roman" panose="02020603050405020304" pitchFamily="18" charset="0"/>
              </a:rPr>
              <a:t>Sentence connectors </a:t>
            </a:r>
          </a:p>
          <a:p>
            <a:pPr marL="226335" indent="-226335">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Subordinators</a:t>
            </a:r>
          </a:p>
        </p:txBody>
      </p:sp>
    </p:spTree>
    <p:extLst>
      <p:ext uri="{BB962C8B-B14F-4D97-AF65-F5344CB8AC3E}">
        <p14:creationId xmlns:p14="http://schemas.microsoft.com/office/powerpoint/2010/main" val="3151837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707" y="234778"/>
            <a:ext cx="8711515" cy="6400800"/>
          </a:xfrm>
          <a:prstGeom prst="rect">
            <a:avLst/>
          </a:prstGeom>
          <a:solidFill>
            <a:schemeClr val="bg1"/>
          </a:solidFill>
          <a:ln w="381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2" dirty="0"/>
          </a:p>
        </p:txBody>
      </p:sp>
      <p:sp>
        <p:nvSpPr>
          <p:cNvPr id="10" name="Rectangle 9"/>
          <p:cNvSpPr/>
          <p:nvPr/>
        </p:nvSpPr>
        <p:spPr>
          <a:xfrm>
            <a:off x="5056093" y="5150079"/>
            <a:ext cx="3192863" cy="443897"/>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rgbClr val="003300"/>
                </a:solidFill>
              </a:rPr>
              <a:t>Independent Clause</a:t>
            </a:r>
          </a:p>
        </p:txBody>
      </p:sp>
      <p:sp>
        <p:nvSpPr>
          <p:cNvPr id="2" name="Rectangle 1"/>
          <p:cNvSpPr/>
          <p:nvPr/>
        </p:nvSpPr>
        <p:spPr>
          <a:xfrm>
            <a:off x="546240" y="1586753"/>
            <a:ext cx="8014447" cy="4195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Conjunctions </a:t>
            </a:r>
            <a:r>
              <a:rPr lang="en-US" sz="2800" b="1" dirty="0">
                <a:solidFill>
                  <a:schemeClr val="tx1"/>
                </a:solidFill>
              </a:rPr>
              <a:t>are most common form of linking words</a:t>
            </a:r>
            <a:r>
              <a:rPr lang="en-US" sz="2800" b="1" dirty="0" smtClean="0">
                <a:solidFill>
                  <a:schemeClr val="tx1"/>
                </a:solidFill>
              </a:rPr>
              <a:t>.</a:t>
            </a:r>
            <a:endParaRPr lang="en-US" sz="2800" b="1" dirty="0">
              <a:solidFill>
                <a:schemeClr val="tx1"/>
              </a:solidFill>
            </a:endParaRPr>
          </a:p>
          <a:p>
            <a:pPr algn="ctr"/>
            <a:r>
              <a:rPr lang="en-US" sz="2800" b="1" dirty="0">
                <a:solidFill>
                  <a:schemeClr val="tx1"/>
                </a:solidFill>
              </a:rPr>
              <a:t>For, And , Nor, But, </a:t>
            </a:r>
            <a:r>
              <a:rPr lang="en-US" sz="2800" b="1" dirty="0" smtClean="0">
                <a:solidFill>
                  <a:schemeClr val="tx1"/>
                </a:solidFill>
              </a:rPr>
              <a:t>Or , Yet, So (FANBOYS)</a:t>
            </a:r>
            <a:endParaRPr lang="en-US" sz="2800" dirty="0">
              <a:solidFill>
                <a:schemeClr val="tx1"/>
              </a:solidFill>
            </a:endParaRPr>
          </a:p>
          <a:p>
            <a:endParaRPr lang="en-US" sz="2800" dirty="0" smtClean="0">
              <a:solidFill>
                <a:schemeClr val="tx1"/>
              </a:solidFill>
            </a:endParaRPr>
          </a:p>
          <a:p>
            <a:r>
              <a:rPr lang="en-US" sz="2800" dirty="0" smtClean="0">
                <a:solidFill>
                  <a:schemeClr val="tx1"/>
                </a:solidFill>
              </a:rPr>
              <a:t>Example</a:t>
            </a:r>
            <a:r>
              <a:rPr lang="en-US" sz="2800" dirty="0">
                <a:solidFill>
                  <a:schemeClr val="tx1"/>
                </a:solidFill>
              </a:rPr>
              <a:t>:</a:t>
            </a:r>
          </a:p>
          <a:p>
            <a:r>
              <a:rPr lang="en-US" sz="2400" dirty="0">
                <a:solidFill>
                  <a:schemeClr val="tx1"/>
                </a:solidFill>
              </a:rPr>
              <a:t>Successful students work hard </a:t>
            </a:r>
            <a:r>
              <a:rPr lang="en-US" sz="2400" u="sng" dirty="0">
                <a:solidFill>
                  <a:schemeClr val="tx1"/>
                </a:solidFill>
              </a:rPr>
              <a:t>and </a:t>
            </a:r>
            <a:r>
              <a:rPr lang="en-US" sz="2400" dirty="0">
                <a:solidFill>
                  <a:schemeClr val="tx1"/>
                </a:solidFill>
              </a:rPr>
              <a:t>they organize their time effectively.</a:t>
            </a:r>
          </a:p>
          <a:p>
            <a:r>
              <a:rPr lang="en-US" sz="2800" dirty="0">
                <a:solidFill>
                  <a:schemeClr val="tx1"/>
                </a:solidFill>
              </a:rPr>
              <a:t>	</a:t>
            </a:r>
            <a:r>
              <a:rPr lang="en-US" sz="1800" dirty="0">
                <a:solidFill>
                  <a:schemeClr val="tx1"/>
                </a:solidFill>
              </a:rPr>
              <a:t>			</a:t>
            </a:r>
          </a:p>
        </p:txBody>
      </p:sp>
      <p:sp>
        <p:nvSpPr>
          <p:cNvPr id="11" name="Rectangle 10"/>
          <p:cNvSpPr/>
          <p:nvPr/>
        </p:nvSpPr>
        <p:spPr>
          <a:xfrm>
            <a:off x="706514" y="5150079"/>
            <a:ext cx="2783542" cy="330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rPr>
              <a:t>Independent Clause</a:t>
            </a:r>
          </a:p>
        </p:txBody>
      </p:sp>
      <p:sp>
        <p:nvSpPr>
          <p:cNvPr id="3" name="Rectangle 2"/>
          <p:cNvSpPr/>
          <p:nvPr/>
        </p:nvSpPr>
        <p:spPr>
          <a:xfrm>
            <a:off x="2825516" y="653258"/>
            <a:ext cx="3160059" cy="63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CC"/>
                </a:solidFill>
              </a:rPr>
              <a:t>Conjunction</a:t>
            </a:r>
            <a:endParaRPr lang="en-US" sz="3600" b="1" dirty="0">
              <a:solidFill>
                <a:srgbClr val="0000CC"/>
              </a:solidFill>
            </a:endParaRPr>
          </a:p>
        </p:txBody>
      </p:sp>
      <p:sp>
        <p:nvSpPr>
          <p:cNvPr id="7" name="Rectangle 6"/>
          <p:cNvSpPr/>
          <p:nvPr/>
        </p:nvSpPr>
        <p:spPr>
          <a:xfrm>
            <a:off x="5168393" y="5192096"/>
            <a:ext cx="2783542" cy="330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rPr>
              <a:t>Independent Clause</a:t>
            </a:r>
          </a:p>
        </p:txBody>
      </p:sp>
    </p:spTree>
    <p:extLst>
      <p:ext uri="{BB962C8B-B14F-4D97-AF65-F5344CB8AC3E}">
        <p14:creationId xmlns:p14="http://schemas.microsoft.com/office/powerpoint/2010/main" val="434489395"/>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11213</TotalTime>
  <Words>718</Words>
  <Application>Microsoft Office PowerPoint</Application>
  <PresentationFormat>On-screen Show (4:3)</PresentationFormat>
  <Paragraphs>228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2866</cp:revision>
  <dcterms:created xsi:type="dcterms:W3CDTF">2019-02-24T18:18:27Z</dcterms:created>
  <dcterms:modified xsi:type="dcterms:W3CDTF">2020-03-01T11:54:23Z</dcterms:modified>
</cp:coreProperties>
</file>