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69" r:id="rId2"/>
    <p:sldId id="275" r:id="rId3"/>
    <p:sldId id="276" r:id="rId4"/>
    <p:sldId id="278" r:id="rId5"/>
    <p:sldId id="277" r:id="rId6"/>
    <p:sldId id="272" r:id="rId7"/>
    <p:sldId id="258" r:id="rId8"/>
    <p:sldId id="285" r:id="rId9"/>
    <p:sldId id="259" r:id="rId10"/>
    <p:sldId id="260" r:id="rId11"/>
    <p:sldId id="261" r:id="rId12"/>
    <p:sldId id="262" r:id="rId13"/>
    <p:sldId id="274" r:id="rId14"/>
    <p:sldId id="263" r:id="rId15"/>
    <p:sldId id="264" r:id="rId16"/>
    <p:sldId id="279" r:id="rId17"/>
    <p:sldId id="265" r:id="rId18"/>
    <p:sldId id="266" r:id="rId19"/>
    <p:sldId id="282" r:id="rId20"/>
    <p:sldId id="284" r:id="rId21"/>
    <p:sldId id="268" r:id="rId22"/>
    <p:sldId id="280" r:id="rId23"/>
    <p:sldId id="281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A627-A326-4791-BD41-C85FF1D629F4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CD070-9B83-4E38-B035-506849C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9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5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2ECED93-A898-4C75-9EC5-7A75E51E8208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91B0B89-A324-4FFA-BD84-15D893E95A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85553AD-8E72-4E40-8912-53BB63759A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gradFill>
            <a:gsLst>
              <a:gs pos="0">
                <a:schemeClr val="bg2">
                  <a:lumMod val="75000"/>
                </a:schemeClr>
              </a:gs>
              <a:gs pos="59000">
                <a:schemeClr val="tx1"/>
              </a:gs>
              <a:gs pos="100000">
                <a:schemeClr val="tx2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70A7E6-1E80-4826-8256-CA55FAECE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2880"/>
            <a:ext cx="11873131" cy="64504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0ADB0F-6027-472F-AD84-E1E5EBE2F637}"/>
              </a:ext>
            </a:extLst>
          </p:cNvPr>
          <p:cNvSpPr/>
          <p:nvPr/>
        </p:nvSpPr>
        <p:spPr>
          <a:xfrm>
            <a:off x="3287683" y="1659554"/>
            <a:ext cx="52790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cap="none" spc="0" dirty="0">
              <a:ln w="222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FC494B-CECB-4702-8050-88EE624B1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95" y="342632"/>
            <a:ext cx="3179299" cy="40420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6C37C-D1B3-4D0A-B32E-98792953429E}"/>
              </a:ext>
            </a:extLst>
          </p:cNvPr>
          <p:cNvSpPr txBox="1"/>
          <p:nvPr/>
        </p:nvSpPr>
        <p:spPr>
          <a:xfrm>
            <a:off x="4812995" y="4538761"/>
            <a:ext cx="315116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আবদুস সালাম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F4392-D9F8-4641-A27F-E12A3BE544F9}"/>
              </a:ext>
            </a:extLst>
          </p:cNvPr>
          <p:cNvSpPr txBox="1"/>
          <p:nvPr/>
        </p:nvSpPr>
        <p:spPr>
          <a:xfrm>
            <a:off x="506438" y="5322329"/>
            <a:ext cx="109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ফেনী জেলায় তাঁর বাড়ি । তিনি ঢাকায় চাকরি করতেন । ভাষার টানে তিনিও গেলেন মছিলে । একসময় পুলিশের গুলি এসে লাগল তাঁর শরীরে । দেড় মাসেরও বেশি সময় ধরে চিকিৎসা চলল । তাঁকেও বাঁচানো গেল না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DA10F-DF85-4ECB-AFF7-D01FD727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39" y="1014684"/>
            <a:ext cx="5156597" cy="34314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A853F9-1C7E-4D8B-9BB4-C3BD19F704F6}"/>
              </a:ext>
            </a:extLst>
          </p:cNvPr>
          <p:cNvSpPr txBox="1"/>
          <p:nvPr/>
        </p:nvSpPr>
        <p:spPr>
          <a:xfrm>
            <a:off x="3531631" y="4709115"/>
            <a:ext cx="569741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5AE3B-B2B3-4DDA-B4A2-AE297B47209B}"/>
              </a:ext>
            </a:extLst>
          </p:cNvPr>
          <p:cNvSpPr txBox="1"/>
          <p:nvPr/>
        </p:nvSpPr>
        <p:spPr>
          <a:xfrm>
            <a:off x="2652401" y="4717538"/>
            <a:ext cx="745587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বাংলাকে রাষ্ট্রভাষা করার দাবি ছাত্রদের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05BBFC-3E27-48B0-8DEC-1D5D2D0BE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90" y="1199517"/>
            <a:ext cx="5229935" cy="34802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EB70E1-86CD-4C2A-A686-42758420008C}"/>
              </a:ext>
            </a:extLst>
          </p:cNvPr>
          <p:cNvSpPr txBox="1"/>
          <p:nvPr/>
        </p:nvSpPr>
        <p:spPr>
          <a:xfrm>
            <a:off x="3672090" y="5273074"/>
            <a:ext cx="569741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50C02-13A4-453B-AB10-15EF70D7153A}"/>
              </a:ext>
            </a:extLst>
          </p:cNvPr>
          <p:cNvSpPr txBox="1"/>
          <p:nvPr/>
        </p:nvSpPr>
        <p:spPr>
          <a:xfrm>
            <a:off x="271975" y="5119187"/>
            <a:ext cx="11648049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 মুখের ভাষাকে কেড়ে নিতে চায় । কিন্তু ছাত্র-জনতা তা মানবে না । তারা মিছিল করবে । টগবগে তরুণরা বেপরোয়া । প্রয়োজনে তারা জীবন দেবে । মায়ের ভাষার দাবি ছাড়বে না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A2FCB0-A197-4283-BF4A-53F84E65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74" y="1180941"/>
            <a:ext cx="3845238" cy="37005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22C06-5561-4DEF-8638-87D440BA8919}"/>
              </a:ext>
            </a:extLst>
          </p:cNvPr>
          <p:cNvSpPr txBox="1"/>
          <p:nvPr/>
        </p:nvSpPr>
        <p:spPr>
          <a:xfrm>
            <a:off x="3434860" y="408556"/>
            <a:ext cx="569741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17F24-D57F-431E-A998-29856EA76F9C}"/>
              </a:ext>
            </a:extLst>
          </p:cNvPr>
          <p:cNvSpPr txBox="1"/>
          <p:nvPr/>
        </p:nvSpPr>
        <p:spPr>
          <a:xfrm>
            <a:off x="468923" y="5166155"/>
            <a:ext cx="11254153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শহীদদের আত্মত্যাগের ফলে বাংলা রাষ্ট্রভাষা হয়েছে । তাঁদের ত্যাগের কথা ভুলে যাওয়ার নয়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386274-FDD4-4FE1-90F8-905CF60DAAEA}"/>
              </a:ext>
            </a:extLst>
          </p:cNvPr>
          <p:cNvSpPr/>
          <p:nvPr/>
        </p:nvSpPr>
        <p:spPr>
          <a:xfrm>
            <a:off x="703385" y="5935779"/>
            <a:ext cx="10888393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তাঁরা অমর । আমরা কখনো তাঁদের ভুলব না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76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46858-674F-45FE-8155-44EA642A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11" y="1430446"/>
            <a:ext cx="4589025" cy="30959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0BF856-CBC5-4B59-8A24-DE71B89B3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89" y="1430445"/>
            <a:ext cx="4589025" cy="30959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F6ED1-9A7A-4D15-9B1E-57F5B1EFF718}"/>
              </a:ext>
            </a:extLst>
          </p:cNvPr>
          <p:cNvSpPr txBox="1"/>
          <p:nvPr/>
        </p:nvSpPr>
        <p:spPr>
          <a:xfrm>
            <a:off x="3247292" y="476229"/>
            <a:ext cx="569741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CB046-2CE5-4AE0-93F2-9FFB11AACE1D}"/>
              </a:ext>
            </a:extLst>
          </p:cNvPr>
          <p:cNvSpPr txBox="1"/>
          <p:nvPr/>
        </p:nvSpPr>
        <p:spPr>
          <a:xfrm>
            <a:off x="4528622" y="4963995"/>
            <a:ext cx="313475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প্রভাত ফেরি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525F78-0CB7-4F89-A1B8-E5C1AF7D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26" y="1342066"/>
            <a:ext cx="5062942" cy="3369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E70EB-1387-48D9-A5B1-A8C5F9B41D17}"/>
              </a:ext>
            </a:extLst>
          </p:cNvPr>
          <p:cNvSpPr txBox="1"/>
          <p:nvPr/>
        </p:nvSpPr>
        <p:spPr>
          <a:xfrm>
            <a:off x="3440264" y="506576"/>
            <a:ext cx="569741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6A840-3E11-4A9E-8182-4563D175C342}"/>
              </a:ext>
            </a:extLst>
          </p:cNvPr>
          <p:cNvSpPr txBox="1"/>
          <p:nvPr/>
        </p:nvSpPr>
        <p:spPr>
          <a:xfrm>
            <a:off x="447819" y="5223546"/>
            <a:ext cx="11296357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ভাষা শহীদদের স্মরণে  ২১ শে ফেব্রুয়ারি  শহীদ মিনারে ফুল দিয়ে শ্রদ্ধা জানাই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A6D06C-7479-4EB4-BCF8-19087BB3167E}"/>
              </a:ext>
            </a:extLst>
          </p:cNvPr>
          <p:cNvSpPr/>
          <p:nvPr/>
        </p:nvSpPr>
        <p:spPr>
          <a:xfrm>
            <a:off x="4635319" y="279183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68A7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68A7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6F3C5-7FC5-426A-A478-AEF3AAAE1F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549" y="514710"/>
            <a:ext cx="1768252" cy="1271077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CE464F-C49B-4681-BA39-E391489F106D}"/>
              </a:ext>
            </a:extLst>
          </p:cNvPr>
          <p:cNvSpPr/>
          <p:nvPr/>
        </p:nvSpPr>
        <p:spPr>
          <a:xfrm>
            <a:off x="603071" y="565473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410DD-FBC3-43C3-BCE6-207E23BD5D17}"/>
              </a:ext>
            </a:extLst>
          </p:cNvPr>
          <p:cNvSpPr txBox="1"/>
          <p:nvPr/>
        </p:nvSpPr>
        <p:spPr>
          <a:xfrm>
            <a:off x="457199" y="1958135"/>
            <a:ext cx="668828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5টি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AA7A8-84F1-4F62-825F-80D4597AA589}"/>
              </a:ext>
            </a:extLst>
          </p:cNvPr>
          <p:cNvSpPr txBox="1"/>
          <p:nvPr/>
        </p:nvSpPr>
        <p:spPr>
          <a:xfrm>
            <a:off x="457199" y="3065649"/>
            <a:ext cx="10220180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ছাত্র-জনতা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দাবি জানিয়েছিল ?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আবদুল জব্বারের বাড়ি কোথায় ?  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পাকিস্তানিরা কী চেয়েছিল ?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১৯৫২ সালের ২১ এ ফেব্রুয়ারি কে কে শহিদ হয়েছিলেন ?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ভাষার জন্য যাঁরা প্রাণ দিয়েছেন তাঁদের আমরা কী নামে ডাকি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5D8E4-086D-4E74-B037-03E84CEBD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12" y="843408"/>
            <a:ext cx="5910798" cy="3617756"/>
          </a:xfrm>
          <a:prstGeom prst="rect">
            <a:avLst/>
          </a:prstGeom>
          <a:ln w="76200">
            <a:solidFill>
              <a:srgbClr val="FF3E5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99536-4976-461F-A669-62632346E15F}"/>
              </a:ext>
            </a:extLst>
          </p:cNvPr>
          <p:cNvSpPr txBox="1"/>
          <p:nvPr/>
        </p:nvSpPr>
        <p:spPr>
          <a:xfrm>
            <a:off x="1399310" y="4952485"/>
            <a:ext cx="9144000" cy="13234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১৬ এবং ১৭ পৃষ্ঠা খোল এবং মনযোগ সহকারে শোন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FA4F9-73DF-4D04-9C01-3EF12D190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0" y="843408"/>
            <a:ext cx="2708455" cy="36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B3306-C57C-44C5-8C7E-CC572568D79D}"/>
              </a:ext>
            </a:extLst>
          </p:cNvPr>
          <p:cNvSpPr txBox="1"/>
          <p:nvPr/>
        </p:nvSpPr>
        <p:spPr>
          <a:xfrm>
            <a:off x="2045256" y="4874462"/>
            <a:ext cx="8802853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 মনযোগ সহকারে সরবে পড়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E036E-BAA0-42DF-92AD-B52B48C11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937" y="648254"/>
            <a:ext cx="5846171" cy="3623117"/>
          </a:xfrm>
          <a:prstGeom prst="rect">
            <a:avLst/>
          </a:prstGeom>
          <a:ln w="76200">
            <a:solidFill>
              <a:srgbClr val="EF264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09786-7969-4567-B804-99E6365E8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56" y="653615"/>
            <a:ext cx="2708455" cy="36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1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F09FFE-633C-48BF-A612-3FA4E9339263}"/>
              </a:ext>
            </a:extLst>
          </p:cNvPr>
          <p:cNvSpPr txBox="1"/>
          <p:nvPr/>
        </p:nvSpPr>
        <p:spPr>
          <a:xfrm>
            <a:off x="746759" y="3009378"/>
            <a:ext cx="10220180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মাসের ২১ তারিখ ১৯৫২সাল ফাল্গুন মাস কোনো কোনো গাছ থেকে পাতা ঝরে পড়ছে কিছু কিছু গাছে নতুন পাতা গজিয়েছে পলাশ ফুল ফুটেছে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C8F2E-6DFE-4C83-963A-DF8379B744A4}"/>
              </a:ext>
            </a:extLst>
          </p:cNvPr>
          <p:cNvSpPr txBox="1"/>
          <p:nvPr/>
        </p:nvSpPr>
        <p:spPr>
          <a:xfrm>
            <a:off x="746760" y="1831526"/>
            <a:ext cx="295304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বসাওঃ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42A333-A754-4E9D-9774-31D71D8EA136}"/>
              </a:ext>
            </a:extLst>
          </p:cNvPr>
          <p:cNvSpPr/>
          <p:nvPr/>
        </p:nvSpPr>
        <p:spPr>
          <a:xfrm>
            <a:off x="4832674" y="662477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EC334-B5E2-4FA0-BEEF-C72B1D948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9" y="437679"/>
            <a:ext cx="1953490" cy="1700212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6977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83B4F2-2BAF-47D9-B4F4-D66E605EDA53}"/>
              </a:ext>
            </a:extLst>
          </p:cNvPr>
          <p:cNvGrpSpPr/>
          <p:nvPr/>
        </p:nvGrpSpPr>
        <p:grpSpPr>
          <a:xfrm>
            <a:off x="4613561" y="290945"/>
            <a:ext cx="2964873" cy="1454728"/>
            <a:chOff x="4668980" y="360218"/>
            <a:chExt cx="2964873" cy="1454728"/>
          </a:xfrm>
        </p:grpSpPr>
        <p:sp>
          <p:nvSpPr>
            <p:cNvPr id="3" name="12-Point Star 2">
              <a:extLst>
                <a:ext uri="{FF2B5EF4-FFF2-40B4-BE49-F238E27FC236}">
                  <a16:creationId xmlns:a16="http://schemas.microsoft.com/office/drawing/2014/main" id="{9AC6B8E7-2FDE-4C7E-81ED-6FDEEA7F8252}"/>
                </a:ext>
              </a:extLst>
            </p:cNvPr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2D0C6C-DAE4-4255-B60C-D2DB4D8B0167}"/>
                </a:ext>
              </a:extLst>
            </p:cNvPr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7715DC7-CC4A-4C75-B93A-80BE1162399C}"/>
              </a:ext>
            </a:extLst>
          </p:cNvPr>
          <p:cNvSpPr txBox="1"/>
          <p:nvPr/>
        </p:nvSpPr>
        <p:spPr>
          <a:xfrm>
            <a:off x="1339590" y="1952013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926AC4-0267-4FF2-B06A-D77518F0CACF}"/>
              </a:ext>
            </a:extLst>
          </p:cNvPr>
          <p:cNvGrpSpPr/>
          <p:nvPr/>
        </p:nvGrpSpPr>
        <p:grpSpPr>
          <a:xfrm>
            <a:off x="324846" y="2646104"/>
            <a:ext cx="4544283" cy="3639413"/>
            <a:chOff x="318655" y="2757055"/>
            <a:chExt cx="4508177" cy="3639413"/>
          </a:xfrm>
        </p:grpSpPr>
        <p:sp>
          <p:nvSpPr>
            <p:cNvPr id="7" name="Vertical Scroll 7">
              <a:extLst>
                <a:ext uri="{FF2B5EF4-FFF2-40B4-BE49-F238E27FC236}">
                  <a16:creationId xmlns:a16="http://schemas.microsoft.com/office/drawing/2014/main" id="{638A2558-F229-4265-BF46-2E27D4FBDB1F}"/>
                </a:ext>
              </a:extLst>
            </p:cNvPr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43654A4F-C845-4066-A69F-6BACCBE1389F}"/>
                </a:ext>
              </a:extLst>
            </p:cNvPr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F900C9-CD60-4E11-9DB3-22845B00AFC8}"/>
              </a:ext>
            </a:extLst>
          </p:cNvPr>
          <p:cNvSpPr txBox="1"/>
          <p:nvPr/>
        </p:nvSpPr>
        <p:spPr>
          <a:xfrm>
            <a:off x="8090610" y="1938158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9E1D33-4CE7-4666-A746-3979907A0E9F}"/>
              </a:ext>
            </a:extLst>
          </p:cNvPr>
          <p:cNvGrpSpPr/>
          <p:nvPr/>
        </p:nvGrpSpPr>
        <p:grpSpPr>
          <a:xfrm>
            <a:off x="7322865" y="2584566"/>
            <a:ext cx="4240777" cy="3700951"/>
            <a:chOff x="7322865" y="2695517"/>
            <a:chExt cx="4240777" cy="3700951"/>
          </a:xfrm>
          <a:scene3d>
            <a:camera prst="orthographicFront"/>
            <a:lightRig rig="threePt" dir="t"/>
          </a:scene3d>
        </p:grpSpPr>
        <p:sp>
          <p:nvSpPr>
            <p:cNvPr id="11" name="Vertical Scroll 11">
              <a:extLst>
                <a:ext uri="{FF2B5EF4-FFF2-40B4-BE49-F238E27FC236}">
                  <a16:creationId xmlns:a16="http://schemas.microsoft.com/office/drawing/2014/main" id="{E2FABD72-BA59-4CCA-B13C-4BD13938303A}"/>
                </a:ext>
              </a:extLst>
            </p:cNvPr>
            <p:cNvSpPr/>
            <p:nvPr/>
          </p:nvSpPr>
          <p:spPr>
            <a:xfrm>
              <a:off x="7322865" y="2695517"/>
              <a:ext cx="4240777" cy="3700951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6ED3814-22F2-40AD-B238-72A3D62AA742}"/>
                </a:ext>
              </a:extLst>
            </p:cNvPr>
            <p:cNvSpPr txBox="1"/>
            <p:nvPr/>
          </p:nvSpPr>
          <p:spPr>
            <a:xfrm>
              <a:off x="7951119" y="3478103"/>
              <a:ext cx="3340336" cy="2677656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৩য়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ভাষাশহিদদের কথা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পাঠ্যাংশঃফেব্রুয়ারি......ভুলব না ।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9DB420-910F-4CBB-81CC-8417B8DDF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44C438-633B-492A-97AB-CA018C747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13" y="328627"/>
            <a:ext cx="1556260" cy="152308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2088B2-5845-474F-B858-1E704C163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74" y="368392"/>
            <a:ext cx="1103226" cy="144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1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18F6D-D82F-41AE-85F2-D92572D96F83}"/>
              </a:ext>
            </a:extLst>
          </p:cNvPr>
          <p:cNvSpPr txBox="1"/>
          <p:nvPr/>
        </p:nvSpPr>
        <p:spPr>
          <a:xfrm>
            <a:off x="807590" y="769165"/>
            <a:ext cx="8987575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ভেঙ্গে লিখি ও নতুন শব্দ তৈরি করি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49DE6-6777-4DB2-BFC5-667DCFE68420}"/>
              </a:ext>
            </a:extLst>
          </p:cNvPr>
          <p:cNvSpPr txBox="1"/>
          <p:nvPr/>
        </p:nvSpPr>
        <p:spPr>
          <a:xfrm>
            <a:off x="784962" y="2516738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68AE1-5952-4EDB-95FC-0AC32E6185A7}"/>
              </a:ext>
            </a:extLst>
          </p:cNvPr>
          <p:cNvSpPr txBox="1"/>
          <p:nvPr/>
        </p:nvSpPr>
        <p:spPr>
          <a:xfrm>
            <a:off x="784962" y="3776402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D92CC-DE0E-4F79-8088-89EE76CFD68E}"/>
              </a:ext>
            </a:extLst>
          </p:cNvPr>
          <p:cNvSpPr txBox="1"/>
          <p:nvPr/>
        </p:nvSpPr>
        <p:spPr>
          <a:xfrm>
            <a:off x="784962" y="5115952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6E0BC-AC51-409A-86EF-F6B1F7FD02C5}"/>
              </a:ext>
            </a:extLst>
          </p:cNvPr>
          <p:cNvSpPr txBox="1"/>
          <p:nvPr/>
        </p:nvSpPr>
        <p:spPr>
          <a:xfrm>
            <a:off x="1546075" y="2507913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41CB2-B488-4850-9292-DAA37D441F93}"/>
              </a:ext>
            </a:extLst>
          </p:cNvPr>
          <p:cNvSpPr txBox="1"/>
          <p:nvPr/>
        </p:nvSpPr>
        <p:spPr>
          <a:xfrm>
            <a:off x="3157914" y="3913559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3FA2B-8333-49CD-9D70-B131184419CB}"/>
              </a:ext>
            </a:extLst>
          </p:cNvPr>
          <p:cNvSpPr txBox="1"/>
          <p:nvPr/>
        </p:nvSpPr>
        <p:spPr>
          <a:xfrm>
            <a:off x="4933375" y="3763542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96735-813A-4BDF-AB58-513F152AD9A2}"/>
              </a:ext>
            </a:extLst>
          </p:cNvPr>
          <p:cNvSpPr txBox="1"/>
          <p:nvPr/>
        </p:nvSpPr>
        <p:spPr>
          <a:xfrm>
            <a:off x="3201075" y="5200927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8481C9-58A7-41C8-8641-903123B08B31}"/>
              </a:ext>
            </a:extLst>
          </p:cNvPr>
          <p:cNvSpPr txBox="1"/>
          <p:nvPr/>
        </p:nvSpPr>
        <p:spPr>
          <a:xfrm>
            <a:off x="3210105" y="5122535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4EE06-62DC-4B70-8717-FE891263C705}"/>
              </a:ext>
            </a:extLst>
          </p:cNvPr>
          <p:cNvSpPr txBox="1"/>
          <p:nvPr/>
        </p:nvSpPr>
        <p:spPr>
          <a:xfrm>
            <a:off x="1262944" y="3776402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4DB88-1CFD-4C96-8B22-4BD86717D95B}"/>
              </a:ext>
            </a:extLst>
          </p:cNvPr>
          <p:cNvSpPr txBox="1"/>
          <p:nvPr/>
        </p:nvSpPr>
        <p:spPr>
          <a:xfrm>
            <a:off x="1372678" y="5139372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ল্গ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ADC398-527B-422A-97FC-8792291ECA98}"/>
              </a:ext>
            </a:extLst>
          </p:cNvPr>
          <p:cNvSpPr txBox="1"/>
          <p:nvPr/>
        </p:nvSpPr>
        <p:spPr>
          <a:xfrm>
            <a:off x="3261938" y="2610189"/>
            <a:ext cx="64713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EEC4E-A616-4F84-848D-9DD786DE0275}"/>
              </a:ext>
            </a:extLst>
          </p:cNvPr>
          <p:cNvSpPr txBox="1"/>
          <p:nvPr/>
        </p:nvSpPr>
        <p:spPr>
          <a:xfrm>
            <a:off x="8081226" y="5139372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বল্গা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E0F31-705D-4E8B-B4FD-0D8CB5B3F26D}"/>
              </a:ext>
            </a:extLst>
          </p:cNvPr>
          <p:cNvSpPr txBox="1"/>
          <p:nvPr/>
        </p:nvSpPr>
        <p:spPr>
          <a:xfrm>
            <a:off x="8081226" y="3781959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8F178-8D0A-4D4E-B8D3-E5AD6E72B692}"/>
              </a:ext>
            </a:extLst>
          </p:cNvPr>
          <p:cNvSpPr txBox="1"/>
          <p:nvPr/>
        </p:nvSpPr>
        <p:spPr>
          <a:xfrm>
            <a:off x="8081226" y="2512448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8D7086-1321-4EC1-937C-0AF7E3A64D17}"/>
              </a:ext>
            </a:extLst>
          </p:cNvPr>
          <p:cNvSpPr/>
          <p:nvPr/>
        </p:nvSpPr>
        <p:spPr>
          <a:xfrm>
            <a:off x="3257054" y="3794319"/>
            <a:ext cx="461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1021D9-BA0A-4DBF-934D-EBF59855F68F}"/>
              </a:ext>
            </a:extLst>
          </p:cNvPr>
          <p:cNvSpPr txBox="1"/>
          <p:nvPr/>
        </p:nvSpPr>
        <p:spPr>
          <a:xfrm>
            <a:off x="3192818" y="3763541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243DFA-E3A8-42A9-AA63-681461CC06B4}"/>
              </a:ext>
            </a:extLst>
          </p:cNvPr>
          <p:cNvSpPr txBox="1"/>
          <p:nvPr/>
        </p:nvSpPr>
        <p:spPr>
          <a:xfrm>
            <a:off x="3158271" y="2587413"/>
            <a:ext cx="647138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3AB03F-5B32-40C6-8625-4CB768D39CF9}"/>
              </a:ext>
            </a:extLst>
          </p:cNvPr>
          <p:cNvSpPr txBox="1"/>
          <p:nvPr/>
        </p:nvSpPr>
        <p:spPr>
          <a:xfrm>
            <a:off x="3210105" y="2530891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78C7F-9F3B-42EC-A561-1B72FF837DF8}"/>
              </a:ext>
            </a:extLst>
          </p:cNvPr>
          <p:cNvSpPr txBox="1"/>
          <p:nvPr/>
        </p:nvSpPr>
        <p:spPr>
          <a:xfrm>
            <a:off x="4943212" y="2490273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BC7BA1-A063-4237-A62F-80235763CE36}"/>
              </a:ext>
            </a:extLst>
          </p:cNvPr>
          <p:cNvSpPr txBox="1"/>
          <p:nvPr/>
        </p:nvSpPr>
        <p:spPr>
          <a:xfrm>
            <a:off x="5891484" y="2499588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DF52D8-5F14-4D4A-82D2-B62192539EDE}"/>
              </a:ext>
            </a:extLst>
          </p:cNvPr>
          <p:cNvSpPr txBox="1"/>
          <p:nvPr/>
        </p:nvSpPr>
        <p:spPr>
          <a:xfrm>
            <a:off x="5870475" y="3763542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5DD671-E6DA-40C4-9886-A8F88699CC0C}"/>
              </a:ext>
            </a:extLst>
          </p:cNvPr>
          <p:cNvSpPr txBox="1"/>
          <p:nvPr/>
        </p:nvSpPr>
        <p:spPr>
          <a:xfrm>
            <a:off x="5891484" y="5129151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6B4BB-C9CF-4D6A-9EA8-3D214636B276}"/>
              </a:ext>
            </a:extLst>
          </p:cNvPr>
          <p:cNvSpPr txBox="1"/>
          <p:nvPr/>
        </p:nvSpPr>
        <p:spPr>
          <a:xfrm>
            <a:off x="4933375" y="5129151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1AD49-AE4E-47D3-8EE2-54F2510A115D}"/>
              </a:ext>
            </a:extLst>
          </p:cNvPr>
          <p:cNvSpPr txBox="1"/>
          <p:nvPr/>
        </p:nvSpPr>
        <p:spPr>
          <a:xfrm>
            <a:off x="3219135" y="5134631"/>
            <a:ext cx="647138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13217 0.011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15742 0.009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0463 L 0.21393 0.007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6093 -0.0020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-1.48148E-6 L 0.147 0.0053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-0.01342 L 0.22461 -0.00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023 L 0.14284 0.002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14922 0.0018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1319 L 0.22005 -0.0192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6" grpId="1"/>
      <p:bldP spid="7" grpId="0"/>
      <p:bldP spid="7" grpId="1"/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5" grpId="0" animBg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B31894-A2C2-4060-A6CC-FF7B9A522130}"/>
              </a:ext>
            </a:extLst>
          </p:cNvPr>
          <p:cNvSpPr/>
          <p:nvPr/>
        </p:nvSpPr>
        <p:spPr>
          <a:xfrm>
            <a:off x="4233837" y="91731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66AC9-D169-4C4A-81DB-AA794F3D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36" y="573680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022DDF-B6CA-4D90-A695-1FB66FC49FA8}"/>
              </a:ext>
            </a:extLst>
          </p:cNvPr>
          <p:cNvSpPr/>
          <p:nvPr/>
        </p:nvSpPr>
        <p:spPr>
          <a:xfrm>
            <a:off x="579803" y="1589651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29069-8E6D-4867-946C-6FDE6903AF83}"/>
              </a:ext>
            </a:extLst>
          </p:cNvPr>
          <p:cNvSpPr txBox="1"/>
          <p:nvPr/>
        </p:nvSpPr>
        <p:spPr>
          <a:xfrm>
            <a:off x="309489" y="2903583"/>
            <a:ext cx="11493305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ভেঙ্গে লিখ এবং ১টি করে নতুন শব্দ তৈরি করে বাক্য গঠন করঃ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CDEE9-8C4E-467D-8D33-F5ECCB183A95}"/>
              </a:ext>
            </a:extLst>
          </p:cNvPr>
          <p:cNvSpPr txBox="1"/>
          <p:nvPr/>
        </p:nvSpPr>
        <p:spPr>
          <a:xfrm>
            <a:off x="2515934" y="4108325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D959F-4815-494B-8742-27F992E38CB4}"/>
              </a:ext>
            </a:extLst>
          </p:cNvPr>
          <p:cNvSpPr txBox="1"/>
          <p:nvPr/>
        </p:nvSpPr>
        <p:spPr>
          <a:xfrm>
            <a:off x="7941634" y="4103449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99B0F-0E01-4ED7-95F0-571433D16867}"/>
              </a:ext>
            </a:extLst>
          </p:cNvPr>
          <p:cNvSpPr txBox="1"/>
          <p:nvPr/>
        </p:nvSpPr>
        <p:spPr>
          <a:xfrm>
            <a:off x="5228784" y="4103449"/>
            <a:ext cx="1603102" cy="707886"/>
          </a:xfrm>
          <a:prstGeom prst="rect">
            <a:avLst/>
          </a:prstGeom>
          <a:noFill/>
          <a:ln w="38100">
            <a:solidFill>
              <a:srgbClr val="FF3E5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B6F2E2-5AA2-4D2F-90A1-09645804D11E}"/>
              </a:ext>
            </a:extLst>
          </p:cNvPr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F0E59B-EBCD-471D-B5F2-7F53B1D50FA1}"/>
              </a:ext>
            </a:extLst>
          </p:cNvPr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32659-D6B8-41B3-829E-E960D12EAA53}"/>
              </a:ext>
            </a:extLst>
          </p:cNvPr>
          <p:cNvGrpSpPr/>
          <p:nvPr/>
        </p:nvGrpSpPr>
        <p:grpSpPr>
          <a:xfrm>
            <a:off x="705465" y="2937077"/>
            <a:ext cx="10751573" cy="1200329"/>
            <a:chOff x="1017639" y="3064557"/>
            <a:chExt cx="10751573" cy="1200329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2EBF4220-BC11-45AF-B14C-4C67CD99EE38}"/>
                </a:ext>
              </a:extLst>
            </p:cNvPr>
            <p:cNvSpPr txBox="1"/>
            <p:nvPr/>
          </p:nvSpPr>
          <p:spPr>
            <a:xfrm>
              <a:off x="1017639" y="3064557"/>
              <a:ext cx="10751573" cy="1200329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ভাষা শহিদ কারা ? 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ভাষা শহিদেরা কেন অমর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id="{B31CBCB3-214B-4207-A974-3416E06A4847}"/>
                </a:ext>
              </a:extLst>
            </p:cNvPr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:a16="http://schemas.microsoft.com/office/drawing/2014/main" id="{8C105CE7-36CC-4D09-8FEE-0BD773CE5163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EABBB-7EA4-427E-9D6C-FCE62520C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150609" y="745622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4D578-AA85-43AA-9C58-34ECB3F3A4BC}"/>
              </a:ext>
            </a:extLst>
          </p:cNvPr>
          <p:cNvSpPr/>
          <p:nvPr/>
        </p:nvSpPr>
        <p:spPr>
          <a:xfrm>
            <a:off x="4023736" y="745622"/>
            <a:ext cx="2462534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ABE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ABE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030930-E706-4D92-91A3-7A98D89C8EFF}"/>
              </a:ext>
            </a:extLst>
          </p:cNvPr>
          <p:cNvGrpSpPr/>
          <p:nvPr/>
        </p:nvGrpSpPr>
        <p:grpSpPr>
          <a:xfrm>
            <a:off x="751836" y="3559227"/>
            <a:ext cx="10751573" cy="1200329"/>
            <a:chOff x="1032387" y="3049808"/>
            <a:chExt cx="10751573" cy="1200329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67629118-A588-4377-A72E-F4B5A1D7A9E4}"/>
                </a:ext>
              </a:extLst>
            </p:cNvPr>
            <p:cNvSpPr txBox="1"/>
            <p:nvPr/>
          </p:nvSpPr>
          <p:spPr>
            <a:xfrm>
              <a:off x="1032387" y="3049808"/>
              <a:ext cx="10751573" cy="1200329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ভাষাশহিদেরা কিসের জন্য জীবন দিয়েছিলেন লিখে আনবে ।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আমরা কখনো তাঁদের  ভুলব না কেন ২ টি বাক্যে লিখে আনবে ।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id="{B776BFC2-E5BD-4D15-8D16-2AE2ECC23B6B}"/>
                </a:ext>
              </a:extLst>
            </p:cNvPr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:a16="http://schemas.microsoft.com/office/drawing/2014/main" id="{6ACBAD6F-3809-4A4D-92B0-B90D7201175F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9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228D7A-0BB9-4274-B863-14686A0CC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8" y="186396"/>
            <a:ext cx="11929404" cy="64852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9EA1A6-371E-4A07-AF20-6C3E8C49C3B9}"/>
              </a:ext>
            </a:extLst>
          </p:cNvPr>
          <p:cNvSpPr/>
          <p:nvPr/>
        </p:nvSpPr>
        <p:spPr>
          <a:xfrm>
            <a:off x="2641453" y="323123"/>
            <a:ext cx="5883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cap="none" spc="0" dirty="0">
              <a:ln w="222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741E-931D-40BE-9DAC-D527A5EB5EA1}"/>
              </a:ext>
            </a:extLst>
          </p:cNvPr>
          <p:cNvSpPr txBox="1"/>
          <p:nvPr/>
        </p:nvSpPr>
        <p:spPr>
          <a:xfrm>
            <a:off x="3066758" y="5079735"/>
            <a:ext cx="644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ছবিগুলো 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22D14-81E1-48EF-8680-32104EBDF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12" y="789089"/>
            <a:ext cx="8806375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90ECE-7D6D-4E35-A85F-0A7F83322604}"/>
              </a:ext>
            </a:extLst>
          </p:cNvPr>
          <p:cNvSpPr/>
          <p:nvPr/>
        </p:nvSpPr>
        <p:spPr>
          <a:xfrm>
            <a:off x="3764615" y="1488710"/>
            <a:ext cx="4413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3B10E-75AC-4A2C-9163-5851A5576976}"/>
              </a:ext>
            </a:extLst>
          </p:cNvPr>
          <p:cNvSpPr txBox="1"/>
          <p:nvPr/>
        </p:nvSpPr>
        <p:spPr>
          <a:xfrm>
            <a:off x="3813463" y="3406866"/>
            <a:ext cx="51757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ভাষাশহিদদের কথা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21521-7ADA-4AFC-AF90-5702E3CFFD11}"/>
              </a:ext>
            </a:extLst>
          </p:cNvPr>
          <p:cNvSpPr txBox="1"/>
          <p:nvPr/>
        </p:nvSpPr>
        <p:spPr>
          <a:xfrm>
            <a:off x="457200" y="2155374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71A92F-6926-4988-AEBA-C6234DFEFD3E}"/>
              </a:ext>
            </a:extLst>
          </p:cNvPr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A3273-2219-40A8-B091-CA4126AF6761}"/>
              </a:ext>
            </a:extLst>
          </p:cNvPr>
          <p:cNvSpPr txBox="1"/>
          <p:nvPr/>
        </p:nvSpPr>
        <p:spPr>
          <a:xfrm>
            <a:off x="457200" y="3024746"/>
            <a:ext cx="10778835" cy="28623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 মূল বিষয় বুঝতে পারবে ।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৩.২: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করতে ও উত্তর দি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১.৫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বিরামচিহ্ন ( দাঁড়ি, কমা, প্রশ্নচিহ্ন ) চিনে সাবলীলভাবে বাক্য ও চরণ পড়তে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৪.৩: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যুক্তব্যঞ্জনসহযোগে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0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331558-B32B-4002-8DBC-39BD938E4E8B}"/>
              </a:ext>
            </a:extLst>
          </p:cNvPr>
          <p:cNvSpPr txBox="1"/>
          <p:nvPr/>
        </p:nvSpPr>
        <p:spPr>
          <a:xfrm>
            <a:off x="801858" y="745588"/>
            <a:ext cx="1038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Untitled 5_720p">
            <a:hlinkClick r:id="" action="ppaction://media"/>
            <a:extLst>
              <a:ext uri="{FF2B5EF4-FFF2-40B4-BE49-F238E27FC236}">
                <a16:creationId xmlns:a16="http://schemas.microsoft.com/office/drawing/2014/main" id="{FA0DD46C-F230-4555-867C-C213C2AF7B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1619" y="1969428"/>
            <a:ext cx="40576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A5870F-437B-4686-B91C-DF4B72A4D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48" y="1230905"/>
            <a:ext cx="2714452" cy="34646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09AB1F-79ED-4508-87BF-34CE3B5BB089}"/>
              </a:ext>
            </a:extLst>
          </p:cNvPr>
          <p:cNvSpPr txBox="1"/>
          <p:nvPr/>
        </p:nvSpPr>
        <p:spPr>
          <a:xfrm>
            <a:off x="4797389" y="478302"/>
            <a:ext cx="232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785FE-FDBE-4D62-AE24-7909106916C7}"/>
              </a:ext>
            </a:extLst>
          </p:cNvPr>
          <p:cNvSpPr txBox="1"/>
          <p:nvPr/>
        </p:nvSpPr>
        <p:spPr>
          <a:xfrm>
            <a:off x="-10522633" y="5903268"/>
            <a:ext cx="1052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3EE17-BB41-4EAB-BF35-73F9D4DDA97F}"/>
              </a:ext>
            </a:extLst>
          </p:cNvPr>
          <p:cNvSpPr txBox="1"/>
          <p:nvPr/>
        </p:nvSpPr>
        <p:spPr>
          <a:xfrm>
            <a:off x="-10929746" y="5903267"/>
            <a:ext cx="1052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িছিলে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।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F586F-9F01-4CC9-AB90-209BA32E1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79" y="482877"/>
            <a:ext cx="2760262" cy="33857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A6BA00-C668-466A-8C36-A66A959122AA}"/>
              </a:ext>
            </a:extLst>
          </p:cNvPr>
          <p:cNvSpPr txBox="1"/>
          <p:nvPr/>
        </p:nvSpPr>
        <p:spPr>
          <a:xfrm>
            <a:off x="4515728" y="4068337"/>
            <a:ext cx="315116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রফিকউদ্দিন আহমদ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E2BC7-6CD1-4071-B4DD-116B7EF18FFA}"/>
              </a:ext>
            </a:extLst>
          </p:cNvPr>
          <p:cNvSpPr txBox="1"/>
          <p:nvPr/>
        </p:nvSpPr>
        <p:spPr>
          <a:xfrm>
            <a:off x="-12148371" y="5329454"/>
            <a:ext cx="1159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পুলিশের গুলি এসে তাঁর মাথায় লাগে । সঙ্গে সঙ্গে তিনি মারা 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514C2-07A1-4F6E-9AB7-A72A7F4431FB}"/>
              </a:ext>
            </a:extLst>
          </p:cNvPr>
          <p:cNvSpPr/>
          <p:nvPr/>
        </p:nvSpPr>
        <p:spPr>
          <a:xfrm>
            <a:off x="-11979558" y="5329454"/>
            <a:ext cx="11254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রফিকউদ্দিন আহমদ । বাড়ি মানিকগঞ্জে । তিনি ভাষার দাবিতে ছুটে এসেছিলেন মিছিলে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69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7FB7A-7575-41FB-956C-4A5B43D27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00" y="478895"/>
            <a:ext cx="3134622" cy="36861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D64095-3C8F-45C8-9051-73FA9372B706}"/>
              </a:ext>
            </a:extLst>
          </p:cNvPr>
          <p:cNvSpPr txBox="1"/>
          <p:nvPr/>
        </p:nvSpPr>
        <p:spPr>
          <a:xfrm>
            <a:off x="4663600" y="4348644"/>
            <a:ext cx="3151163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আবদুল জব্বার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2949F-37F8-44A4-AC98-21FA5EA31699}"/>
              </a:ext>
            </a:extLst>
          </p:cNvPr>
          <p:cNvSpPr txBox="1"/>
          <p:nvPr/>
        </p:nvSpPr>
        <p:spPr>
          <a:xfrm>
            <a:off x="-12963379" y="5965367"/>
            <a:ext cx="1159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পুলিশের গুলি এসে লেগেছিল তাঁর শরীরে । রাতেই তিনি মারা গেলেন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1C6996-AF94-4DBC-AE4A-36F4A3C57C6E}"/>
              </a:ext>
            </a:extLst>
          </p:cNvPr>
          <p:cNvSpPr/>
          <p:nvPr/>
        </p:nvSpPr>
        <p:spPr>
          <a:xfrm>
            <a:off x="-12908722" y="5965367"/>
            <a:ext cx="1148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ময়মনসিংহের গফরগাঁওয়ে তাঁর বাড়ি । বাংলাভাষার জন্য তিনিও মিছিলে যোগ দিয়েছিলেন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39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theme/theme1.xml><?xml version="1.0" encoding="utf-8"?>
<a:theme xmlns:a="http://schemas.openxmlformats.org/drawingml/2006/main" name="Theme3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B3F37461-7035-4B45-A69B-7D2E769DF38F}" vid="{A0138DEC-B36D-4A4A-992F-F34FD2A55D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585</TotalTime>
  <Words>591</Words>
  <Application>Microsoft Office PowerPoint</Application>
  <PresentationFormat>Widescreen</PresentationFormat>
  <Paragraphs>97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Corbel</vt:lpstr>
      <vt:lpstr>NikoshBAN</vt:lpstr>
      <vt:lpstr>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197</cp:revision>
  <dcterms:created xsi:type="dcterms:W3CDTF">2020-02-27T15:15:23Z</dcterms:created>
  <dcterms:modified xsi:type="dcterms:W3CDTF">2020-03-01T14:24:45Z</dcterms:modified>
</cp:coreProperties>
</file>