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8.jfif" ContentType="image/png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3" r:id="rId3"/>
    <p:sldId id="258" r:id="rId4"/>
    <p:sldId id="259" r:id="rId5"/>
    <p:sldId id="265" r:id="rId6"/>
    <p:sldId id="261" r:id="rId7"/>
    <p:sldId id="264" r:id="rId8"/>
    <p:sldId id="267" r:id="rId9"/>
    <p:sldId id="268" r:id="rId10"/>
    <p:sldId id="273" r:id="rId11"/>
    <p:sldId id="269" r:id="rId12"/>
    <p:sldId id="270" r:id="rId13"/>
    <p:sldId id="271" r:id="rId14"/>
    <p:sldId id="266" r:id="rId15"/>
    <p:sldId id="275" r:id="rId16"/>
    <p:sldId id="276" r:id="rId17"/>
    <p:sldId id="277" r:id="rId18"/>
    <p:sldId id="278" r:id="rId19"/>
    <p:sldId id="279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84C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>
      <p:cViewPr varScale="1">
        <p:scale>
          <a:sx n="90" d="100"/>
          <a:sy n="90" d="100"/>
        </p:scale>
        <p:origin x="1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96F01-4D62-4735-8610-B325646BF67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76D21-3C9B-4D6B-AF05-E239730B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8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C3C6-18CC-4ACA-BECB-3E38444477EE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8D3B8F-6ED1-4054-A2EF-A1378E8EAE94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Abdul Mazid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2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632-2E80-4493-BADD-622BCD28D89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A54-1435-4152-8B2D-5C9EF8EC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0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632-2E80-4493-BADD-622BCD28D89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A54-1435-4152-8B2D-5C9EF8EC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4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632-2E80-4493-BADD-622BCD28D89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A54-1435-4152-8B2D-5C9EF8EC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8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632-2E80-4493-BADD-622BCD28D89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A54-1435-4152-8B2D-5C9EF8EC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2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632-2E80-4493-BADD-622BCD28D89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A54-1435-4152-8B2D-5C9EF8EC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8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632-2E80-4493-BADD-622BCD28D89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A54-1435-4152-8B2D-5C9EF8EC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5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632-2E80-4493-BADD-622BCD28D89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A54-1435-4152-8B2D-5C9EF8EC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632-2E80-4493-BADD-622BCD28D89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A54-1435-4152-8B2D-5C9EF8EC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9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632-2E80-4493-BADD-622BCD28D89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A54-1435-4152-8B2D-5C9EF8EC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5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632-2E80-4493-BADD-622BCD28D89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A54-1435-4152-8B2D-5C9EF8EC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8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632-2E80-4493-BADD-622BCD28D89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3A54-1435-4152-8B2D-5C9EF8EC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B632-2E80-4493-BADD-622BCD28D89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F3A54-1435-4152-8B2D-5C9EF8EC4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3.png"/><Relationship Id="rId4" Type="http://schemas.openxmlformats.org/officeDocument/2006/relationships/image" Target="../media/image42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7" Type="http://schemas.openxmlformats.org/officeDocument/2006/relationships/image" Target="../media/image49.tmp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fif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7" Type="http://schemas.openxmlformats.org/officeDocument/2006/relationships/image" Target="../media/image33.jp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6769">
            <a:off x="5345305" y="3426776"/>
            <a:ext cx="1790700" cy="2552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32071"/>
            <a:ext cx="2095500" cy="2095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533400"/>
            <a:ext cx="8610600" cy="5092842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 ক্লাসে সবাইকে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0" y="2679755"/>
            <a:ext cx="41529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1500" dirty="0" smtClean="0">
                <a:ln w="57150">
                  <a:solidFill>
                    <a:srgbClr val="3333CC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স্বাগতম</a:t>
            </a:r>
            <a:endParaRPr lang="en-US" sz="11500" dirty="0">
              <a:ln w="57150">
                <a:solidFill>
                  <a:srgbClr val="3333CC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599755" y="621741"/>
            <a:ext cx="2271252" cy="523220"/>
          </a:xfrm>
          <a:prstGeom prst="rect">
            <a:avLst/>
          </a:pr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চিত্রে কি দেখছি?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11201"/>
            <a:ext cx="10985872" cy="827545"/>
          </a:xfrm>
          <a:prstGeom prst="rect">
            <a:avLst/>
          </a:prstGeom>
        </p:spPr>
      </p:pic>
      <p:sp>
        <p:nvSpPr>
          <p:cNvPr id="8" name="Flowchart: Stored Data 7"/>
          <p:cNvSpPr/>
          <p:nvPr/>
        </p:nvSpPr>
        <p:spPr>
          <a:xfrm rot="10800000">
            <a:off x="3139494" y="304800"/>
            <a:ext cx="2464025" cy="1143000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2372591" y="387923"/>
            <a:ext cx="2442300" cy="1003628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সার প্রয়োগঃ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2438400" y="304800"/>
            <a:ext cx="2743200" cy="114300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94688" y="628127"/>
            <a:ext cx="2044587" cy="523220"/>
          </a:xfrm>
          <a:prstGeom prst="rect">
            <a:avLst/>
          </a:pr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চিত্রে কি দেখছি?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32" y="1778167"/>
            <a:ext cx="3645819" cy="36458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1"/>
          <a:stretch/>
        </p:blipFill>
        <p:spPr>
          <a:xfrm>
            <a:off x="4182457" y="1866324"/>
            <a:ext cx="3246286" cy="3274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2305"/>
            <a:ext cx="2126759" cy="18350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r="20602"/>
          <a:stretch/>
        </p:blipFill>
        <p:spPr>
          <a:xfrm>
            <a:off x="3394282" y="1650053"/>
            <a:ext cx="2117425" cy="1835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2438400" y="606722"/>
            <a:ext cx="2347909" cy="523220"/>
          </a:xfrm>
          <a:prstGeom prst="rect">
            <a:avLst/>
          </a:pr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00FF"/>
                </a:solidFill>
              </a:rPr>
              <a:t>চিত্রগুলো লক্ষ্য করঃ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178" y="3601078"/>
            <a:ext cx="48123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গর্তের নিচের মাটির সাথে পঁচা গোবর ৫ কেজি, পাতা </a:t>
            </a:r>
          </a:p>
          <a:p>
            <a:r>
              <a:rPr lang="bn-IN" sz="3200" dirty="0" smtClean="0"/>
              <a:t>পঁচা সার ৫ কেজি ও ৫০০ গ্রাম ছাই মিশিয়ে দিতে হবে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r="9906"/>
          <a:stretch/>
        </p:blipFill>
        <p:spPr>
          <a:xfrm>
            <a:off x="6591362" y="1613787"/>
            <a:ext cx="2133600" cy="1821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13185"/>
          <a:stretch/>
        </p:blipFill>
        <p:spPr>
          <a:xfrm>
            <a:off x="9061910" y="1613787"/>
            <a:ext cx="2121818" cy="1821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6363704" y="3572323"/>
            <a:ext cx="5066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গর্তের উপরের মাটির সাথে টিএসপি  20 </a:t>
            </a:r>
            <a:r>
              <a:rPr lang="en-US" sz="3200" dirty="0" err="1" smtClean="0"/>
              <a:t>গ্রাম</a:t>
            </a:r>
            <a:r>
              <a:rPr lang="bn-IN" sz="3200" dirty="0" smtClean="0"/>
              <a:t>, এমপি সার </a:t>
            </a:r>
            <a:r>
              <a:rPr lang="en-US" sz="3200" dirty="0" smtClean="0"/>
              <a:t>২০ </a:t>
            </a:r>
            <a:r>
              <a:rPr lang="en-US" sz="3200" dirty="0" err="1" smtClean="0"/>
              <a:t>গ্রাম</a:t>
            </a:r>
            <a:r>
              <a:rPr lang="bn-IN" sz="3200" dirty="0" smtClean="0"/>
              <a:t> ও </a:t>
            </a:r>
            <a:r>
              <a:rPr lang="en-US" sz="3200" dirty="0" err="1" smtClean="0"/>
              <a:t>ইউরিয়া</a:t>
            </a:r>
            <a:r>
              <a:rPr lang="en-US" sz="3200" dirty="0" smtClean="0"/>
              <a:t> ২০</a:t>
            </a:r>
            <a:r>
              <a:rPr lang="bn-IN" sz="3200" dirty="0" smtClean="0"/>
              <a:t> গ্রাম</a:t>
            </a:r>
            <a:r>
              <a:rPr lang="en-US" sz="3200" dirty="0" smtClean="0"/>
              <a:t> ১০-১৫ </a:t>
            </a:r>
            <a:r>
              <a:rPr lang="en-US" sz="3200" dirty="0" err="1" smtClean="0"/>
              <a:t>সে</a:t>
            </a:r>
            <a:r>
              <a:rPr lang="bn-IN" sz="3200" dirty="0" smtClean="0"/>
              <a:t>.মি. দূরে মাটির সাথে মিশিয়ে দিতে হবে ।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35732" y="5539916"/>
            <a:ext cx="95250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বর্ষাকালে যাতে গাছের গোড়ায় পানি না জমে থাকে , সেজন্যে নালা তৈরী করতে হবে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547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5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25 3.7037E-7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3.7037E-6 L 0.25 -3.7037E-6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63" presetClass="path" presetSubtype="0" accel="10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66667E-6 3.7037E-7 L 0.25 3.7037E-7 " pathEditMode="relative" rAng="0" ptsTypes="AA">
                                          <p:cBhvr>
                                            <p:cTn id="3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8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49" presetClass="exit" presetSubtype="0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4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49" presetClass="exit" presetSubtype="0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49" presetClass="exit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49" presetClass="exit" presetSubtype="0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49" presetClass="exit" presetSubtype="0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49" presetClass="exit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5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4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8" grpId="0" animBg="1"/>
          <p:bldP spid="11" grpId="0" animBg="1"/>
          <p:bldP spid="11" grpId="1" animBg="1"/>
          <p:bldP spid="9" grpId="0" animBg="1"/>
          <p:bldP spid="16" grpId="0" animBg="1"/>
          <p:bldP spid="16" grpId="1" animBg="1"/>
          <p:bldP spid="16" grpId="2" animBg="1"/>
          <p:bldP spid="20" grpId="0" animBg="1"/>
          <p:bldP spid="2" grpId="0"/>
          <p:bldP spid="2" grpId="1"/>
          <p:bldP spid="21" grpId="0"/>
          <p:bldP spid="21" grpId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5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7037E-7 L -0.25 3.7037E-7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3.7037E-6 L 0.25 -3.7037E-6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63" presetClass="path" presetSubtype="0" accel="10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66667E-6 3.7037E-7 L 0.25 3.7037E-7 " pathEditMode="relative" rAng="0" ptsTypes="AA">
                                          <p:cBhvr>
                                            <p:cTn id="3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8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49" presetClass="exit" presetSubtype="0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4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49" presetClass="exit" presetSubtype="0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49" presetClass="exit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49" presetClass="exit" presetSubtype="0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49" presetClass="exit" presetSubtype="0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49" presetClass="exit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5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4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8" grpId="0" animBg="1"/>
          <p:bldP spid="11" grpId="0" animBg="1"/>
          <p:bldP spid="11" grpId="1" animBg="1"/>
          <p:bldP spid="9" grpId="0" animBg="1"/>
          <p:bldP spid="16" grpId="0" animBg="1"/>
          <p:bldP spid="16" grpId="1" animBg="1"/>
          <p:bldP spid="16" grpId="2" animBg="1"/>
          <p:bldP spid="20" grpId="0" animBg="1"/>
          <p:bldP spid="2" grpId="0"/>
          <p:bldP spid="2" grpId="1"/>
          <p:bldP spid="21" grpId="0"/>
          <p:bldP spid="21" grpId="1"/>
          <p:bldP spid="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29000" y="141285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618601"/>
            <a:ext cx="5676900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গোলাপের চারটি জাতের নাম লিখ 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গোলাপের কলম পদ্ধতির তিনটি নাম লিখ ?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গোলাপের জমিতে বেড ও গর্তের মাপ লিখ 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1700" y="2176450"/>
            <a:ext cx="1752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সময়ঃ ৫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4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49" y="662239"/>
            <a:ext cx="3246681" cy="277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2" b="17588"/>
          <a:stretch/>
        </p:blipFill>
        <p:spPr>
          <a:xfrm>
            <a:off x="7842163" y="3741778"/>
            <a:ext cx="3206065" cy="264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09" r="20186" b="1"/>
          <a:stretch/>
        </p:blipFill>
        <p:spPr>
          <a:xfrm>
            <a:off x="1581713" y="674301"/>
            <a:ext cx="6064311" cy="5429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lowchart: Stored Data 14"/>
          <p:cNvSpPr/>
          <p:nvPr/>
        </p:nvSpPr>
        <p:spPr>
          <a:xfrm flipH="1">
            <a:off x="1696276" y="2368904"/>
            <a:ext cx="9906331" cy="2288405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21"/>
              <a:gd name="connsiteY0" fmla="*/ 0 h 10000"/>
              <a:gd name="connsiteX1" fmla="*/ 10000 w 10021"/>
              <a:gd name="connsiteY1" fmla="*/ 0 h 10000"/>
              <a:gd name="connsiteX2" fmla="*/ 10021 w 10021"/>
              <a:gd name="connsiteY2" fmla="*/ 4850 h 10000"/>
              <a:gd name="connsiteX3" fmla="*/ 10000 w 10021"/>
              <a:gd name="connsiteY3" fmla="*/ 10000 h 10000"/>
              <a:gd name="connsiteX4" fmla="*/ 1667 w 10021"/>
              <a:gd name="connsiteY4" fmla="*/ 10000 h 10000"/>
              <a:gd name="connsiteX5" fmla="*/ 0 w 10021"/>
              <a:gd name="connsiteY5" fmla="*/ 5000 h 10000"/>
              <a:gd name="connsiteX6" fmla="*/ 1667 w 10021"/>
              <a:gd name="connsiteY6" fmla="*/ 0 h 10000"/>
              <a:gd name="connsiteX0" fmla="*/ 402 w 8756"/>
              <a:gd name="connsiteY0" fmla="*/ 0 h 10000"/>
              <a:gd name="connsiteX1" fmla="*/ 8735 w 8756"/>
              <a:gd name="connsiteY1" fmla="*/ 0 h 10000"/>
              <a:gd name="connsiteX2" fmla="*/ 8756 w 8756"/>
              <a:gd name="connsiteY2" fmla="*/ 4850 h 10000"/>
              <a:gd name="connsiteX3" fmla="*/ 8735 w 8756"/>
              <a:gd name="connsiteY3" fmla="*/ 10000 h 10000"/>
              <a:gd name="connsiteX4" fmla="*/ 402 w 8756"/>
              <a:gd name="connsiteY4" fmla="*/ 10000 h 10000"/>
              <a:gd name="connsiteX5" fmla="*/ 432 w 8756"/>
              <a:gd name="connsiteY5" fmla="*/ 5301 h 10000"/>
              <a:gd name="connsiteX6" fmla="*/ 402 w 8756"/>
              <a:gd name="connsiteY6" fmla="*/ 0 h 10000"/>
              <a:gd name="connsiteX0" fmla="*/ 1177 w 10718"/>
              <a:gd name="connsiteY0" fmla="*/ 0 h 10000"/>
              <a:gd name="connsiteX1" fmla="*/ 10694 w 10718"/>
              <a:gd name="connsiteY1" fmla="*/ 0 h 10000"/>
              <a:gd name="connsiteX2" fmla="*/ 10718 w 10718"/>
              <a:gd name="connsiteY2" fmla="*/ 4850 h 10000"/>
              <a:gd name="connsiteX3" fmla="*/ 10694 w 10718"/>
              <a:gd name="connsiteY3" fmla="*/ 10000 h 10000"/>
              <a:gd name="connsiteX4" fmla="*/ 1177 w 10718"/>
              <a:gd name="connsiteY4" fmla="*/ 10000 h 10000"/>
              <a:gd name="connsiteX5" fmla="*/ 0 w 10718"/>
              <a:gd name="connsiteY5" fmla="*/ 5101 h 10000"/>
              <a:gd name="connsiteX6" fmla="*/ 1177 w 10718"/>
              <a:gd name="connsiteY6" fmla="*/ 0 h 10000"/>
              <a:gd name="connsiteX0" fmla="*/ 1177 w 10718"/>
              <a:gd name="connsiteY0" fmla="*/ 0 h 10067"/>
              <a:gd name="connsiteX1" fmla="*/ 10694 w 10718"/>
              <a:gd name="connsiteY1" fmla="*/ 67 h 10067"/>
              <a:gd name="connsiteX2" fmla="*/ 10718 w 10718"/>
              <a:gd name="connsiteY2" fmla="*/ 4917 h 10067"/>
              <a:gd name="connsiteX3" fmla="*/ 10694 w 10718"/>
              <a:gd name="connsiteY3" fmla="*/ 10067 h 10067"/>
              <a:gd name="connsiteX4" fmla="*/ 1177 w 10718"/>
              <a:gd name="connsiteY4" fmla="*/ 10067 h 10067"/>
              <a:gd name="connsiteX5" fmla="*/ 0 w 10718"/>
              <a:gd name="connsiteY5" fmla="*/ 5168 h 10067"/>
              <a:gd name="connsiteX6" fmla="*/ 1177 w 10718"/>
              <a:gd name="connsiteY6" fmla="*/ 0 h 10067"/>
              <a:gd name="connsiteX0" fmla="*/ 1177 w 10718"/>
              <a:gd name="connsiteY0" fmla="*/ 0 h 10067"/>
              <a:gd name="connsiteX1" fmla="*/ 10694 w 10718"/>
              <a:gd name="connsiteY1" fmla="*/ 67 h 10067"/>
              <a:gd name="connsiteX2" fmla="*/ 10718 w 10718"/>
              <a:gd name="connsiteY2" fmla="*/ 4917 h 10067"/>
              <a:gd name="connsiteX3" fmla="*/ 10694 w 10718"/>
              <a:gd name="connsiteY3" fmla="*/ 10067 h 10067"/>
              <a:gd name="connsiteX4" fmla="*/ 1177 w 10718"/>
              <a:gd name="connsiteY4" fmla="*/ 10067 h 10067"/>
              <a:gd name="connsiteX5" fmla="*/ 0 w 10718"/>
              <a:gd name="connsiteY5" fmla="*/ 5168 h 10067"/>
              <a:gd name="connsiteX6" fmla="*/ 1177 w 10718"/>
              <a:gd name="connsiteY6" fmla="*/ 0 h 10067"/>
              <a:gd name="connsiteX0" fmla="*/ 1177 w 10718"/>
              <a:gd name="connsiteY0" fmla="*/ 0 h 10067"/>
              <a:gd name="connsiteX1" fmla="*/ 10694 w 10718"/>
              <a:gd name="connsiteY1" fmla="*/ 67 h 10067"/>
              <a:gd name="connsiteX2" fmla="*/ 10718 w 10718"/>
              <a:gd name="connsiteY2" fmla="*/ 4917 h 10067"/>
              <a:gd name="connsiteX3" fmla="*/ 10694 w 10718"/>
              <a:gd name="connsiteY3" fmla="*/ 10067 h 10067"/>
              <a:gd name="connsiteX4" fmla="*/ 1177 w 10718"/>
              <a:gd name="connsiteY4" fmla="*/ 10067 h 10067"/>
              <a:gd name="connsiteX5" fmla="*/ 0 w 10718"/>
              <a:gd name="connsiteY5" fmla="*/ 5168 h 10067"/>
              <a:gd name="connsiteX6" fmla="*/ 1177 w 10718"/>
              <a:gd name="connsiteY6" fmla="*/ 0 h 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8" h="10067">
                <a:moveTo>
                  <a:pt x="1177" y="0"/>
                </a:moveTo>
                <a:lnTo>
                  <a:pt x="10694" y="67"/>
                </a:lnTo>
                <a:cubicBezTo>
                  <a:pt x="9642" y="67"/>
                  <a:pt x="10718" y="2156"/>
                  <a:pt x="10718" y="4917"/>
                </a:cubicBezTo>
                <a:cubicBezTo>
                  <a:pt x="10718" y="7678"/>
                  <a:pt x="9642" y="10067"/>
                  <a:pt x="10694" y="10067"/>
                </a:cubicBezTo>
                <a:lnTo>
                  <a:pt x="1177" y="10067"/>
                </a:lnTo>
                <a:cubicBezTo>
                  <a:pt x="1592" y="8733"/>
                  <a:pt x="0" y="6846"/>
                  <a:pt x="0" y="5168"/>
                </a:cubicBezTo>
                <a:cubicBezTo>
                  <a:pt x="0" y="3490"/>
                  <a:pt x="1643" y="800"/>
                  <a:pt x="11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69000"/>
                </a:schemeClr>
              </a:gs>
              <a:gs pos="42000">
                <a:schemeClr val="accent1">
                  <a:lumMod val="45000"/>
                  <a:lumOff val="55000"/>
                  <a:alpha val="73000"/>
                </a:schemeClr>
              </a:gs>
              <a:gs pos="58000">
                <a:schemeClr val="accent1">
                  <a:lumMod val="45000"/>
                  <a:lumOff val="55000"/>
                  <a:alpha val="59000"/>
                </a:schemeClr>
              </a:gs>
              <a:gs pos="80000">
                <a:schemeClr val="accent1">
                  <a:lumMod val="30000"/>
                  <a:lumOff val="70000"/>
                  <a:alpha val="46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00FF"/>
                </a:solidFill>
              </a:rPr>
              <a:t>চারা লাগিয়ে গোড়ায় শক্তভাবে মাটি চেপে দিতে</a:t>
            </a:r>
          </a:p>
          <a:p>
            <a:pPr algn="ctr"/>
            <a:r>
              <a:rPr lang="bn-IN" sz="3600" b="1" dirty="0" smtClean="0">
                <a:solidFill>
                  <a:srgbClr val="0000FF"/>
                </a:solidFill>
              </a:rPr>
              <a:t> হবে। রোপণের পর চারা একটি খুঁটির সাথে বেধেঁ দিতে হবে এবং </a:t>
            </a:r>
          </a:p>
          <a:p>
            <a:pPr algn="ctr"/>
            <a:r>
              <a:rPr lang="bn-IN" sz="3600" b="1" dirty="0" smtClean="0">
                <a:solidFill>
                  <a:srgbClr val="0000FF"/>
                </a:solidFill>
              </a:rPr>
              <a:t>চারার গোড়ায় পানি দিতে হবে। ২-৩ দিন চারা ছায়ায় রাখার </a:t>
            </a:r>
          </a:p>
          <a:p>
            <a:pPr algn="ctr"/>
            <a:r>
              <a:rPr lang="bn-IN" sz="3600" b="1" dirty="0" smtClean="0">
                <a:solidFill>
                  <a:srgbClr val="0000FF"/>
                </a:solidFill>
              </a:rPr>
              <a:t>ব্যবস্হা করতে হবে ।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" name="Flowchart: Stored Data 14"/>
          <p:cNvSpPr/>
          <p:nvPr/>
        </p:nvSpPr>
        <p:spPr>
          <a:xfrm flipH="1">
            <a:off x="1698363" y="2368904"/>
            <a:ext cx="9904244" cy="2304275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21"/>
              <a:gd name="connsiteY0" fmla="*/ 0 h 10000"/>
              <a:gd name="connsiteX1" fmla="*/ 10000 w 10021"/>
              <a:gd name="connsiteY1" fmla="*/ 0 h 10000"/>
              <a:gd name="connsiteX2" fmla="*/ 10021 w 10021"/>
              <a:gd name="connsiteY2" fmla="*/ 4850 h 10000"/>
              <a:gd name="connsiteX3" fmla="*/ 10000 w 10021"/>
              <a:gd name="connsiteY3" fmla="*/ 10000 h 10000"/>
              <a:gd name="connsiteX4" fmla="*/ 1667 w 10021"/>
              <a:gd name="connsiteY4" fmla="*/ 10000 h 10000"/>
              <a:gd name="connsiteX5" fmla="*/ 0 w 10021"/>
              <a:gd name="connsiteY5" fmla="*/ 5000 h 10000"/>
              <a:gd name="connsiteX6" fmla="*/ 1667 w 10021"/>
              <a:gd name="connsiteY6" fmla="*/ 0 h 10000"/>
              <a:gd name="connsiteX0" fmla="*/ 402 w 8756"/>
              <a:gd name="connsiteY0" fmla="*/ 0 h 10000"/>
              <a:gd name="connsiteX1" fmla="*/ 8735 w 8756"/>
              <a:gd name="connsiteY1" fmla="*/ 0 h 10000"/>
              <a:gd name="connsiteX2" fmla="*/ 8756 w 8756"/>
              <a:gd name="connsiteY2" fmla="*/ 4850 h 10000"/>
              <a:gd name="connsiteX3" fmla="*/ 8735 w 8756"/>
              <a:gd name="connsiteY3" fmla="*/ 10000 h 10000"/>
              <a:gd name="connsiteX4" fmla="*/ 402 w 8756"/>
              <a:gd name="connsiteY4" fmla="*/ 10000 h 10000"/>
              <a:gd name="connsiteX5" fmla="*/ 432 w 8756"/>
              <a:gd name="connsiteY5" fmla="*/ 5301 h 10000"/>
              <a:gd name="connsiteX6" fmla="*/ 402 w 8756"/>
              <a:gd name="connsiteY6" fmla="*/ 0 h 10000"/>
              <a:gd name="connsiteX0" fmla="*/ 1177 w 10718"/>
              <a:gd name="connsiteY0" fmla="*/ 0 h 10000"/>
              <a:gd name="connsiteX1" fmla="*/ 10694 w 10718"/>
              <a:gd name="connsiteY1" fmla="*/ 0 h 10000"/>
              <a:gd name="connsiteX2" fmla="*/ 10718 w 10718"/>
              <a:gd name="connsiteY2" fmla="*/ 4850 h 10000"/>
              <a:gd name="connsiteX3" fmla="*/ 10694 w 10718"/>
              <a:gd name="connsiteY3" fmla="*/ 10000 h 10000"/>
              <a:gd name="connsiteX4" fmla="*/ 1177 w 10718"/>
              <a:gd name="connsiteY4" fmla="*/ 10000 h 10000"/>
              <a:gd name="connsiteX5" fmla="*/ 0 w 10718"/>
              <a:gd name="connsiteY5" fmla="*/ 5101 h 10000"/>
              <a:gd name="connsiteX6" fmla="*/ 1177 w 10718"/>
              <a:gd name="connsiteY6" fmla="*/ 0 h 10000"/>
              <a:gd name="connsiteX0" fmla="*/ 1177 w 10718"/>
              <a:gd name="connsiteY0" fmla="*/ 0 h 10067"/>
              <a:gd name="connsiteX1" fmla="*/ 10694 w 10718"/>
              <a:gd name="connsiteY1" fmla="*/ 67 h 10067"/>
              <a:gd name="connsiteX2" fmla="*/ 10718 w 10718"/>
              <a:gd name="connsiteY2" fmla="*/ 4917 h 10067"/>
              <a:gd name="connsiteX3" fmla="*/ 10694 w 10718"/>
              <a:gd name="connsiteY3" fmla="*/ 10067 h 10067"/>
              <a:gd name="connsiteX4" fmla="*/ 1177 w 10718"/>
              <a:gd name="connsiteY4" fmla="*/ 10067 h 10067"/>
              <a:gd name="connsiteX5" fmla="*/ 0 w 10718"/>
              <a:gd name="connsiteY5" fmla="*/ 5168 h 10067"/>
              <a:gd name="connsiteX6" fmla="*/ 1177 w 10718"/>
              <a:gd name="connsiteY6" fmla="*/ 0 h 10067"/>
              <a:gd name="connsiteX0" fmla="*/ 1177 w 10718"/>
              <a:gd name="connsiteY0" fmla="*/ 0 h 10067"/>
              <a:gd name="connsiteX1" fmla="*/ 10694 w 10718"/>
              <a:gd name="connsiteY1" fmla="*/ 67 h 10067"/>
              <a:gd name="connsiteX2" fmla="*/ 10718 w 10718"/>
              <a:gd name="connsiteY2" fmla="*/ 4917 h 10067"/>
              <a:gd name="connsiteX3" fmla="*/ 10694 w 10718"/>
              <a:gd name="connsiteY3" fmla="*/ 10067 h 10067"/>
              <a:gd name="connsiteX4" fmla="*/ 1177 w 10718"/>
              <a:gd name="connsiteY4" fmla="*/ 10067 h 10067"/>
              <a:gd name="connsiteX5" fmla="*/ 0 w 10718"/>
              <a:gd name="connsiteY5" fmla="*/ 5168 h 10067"/>
              <a:gd name="connsiteX6" fmla="*/ 1177 w 10718"/>
              <a:gd name="connsiteY6" fmla="*/ 0 h 10067"/>
              <a:gd name="connsiteX0" fmla="*/ 1177 w 10718"/>
              <a:gd name="connsiteY0" fmla="*/ 0 h 10067"/>
              <a:gd name="connsiteX1" fmla="*/ 10694 w 10718"/>
              <a:gd name="connsiteY1" fmla="*/ 67 h 10067"/>
              <a:gd name="connsiteX2" fmla="*/ 10718 w 10718"/>
              <a:gd name="connsiteY2" fmla="*/ 4917 h 10067"/>
              <a:gd name="connsiteX3" fmla="*/ 10694 w 10718"/>
              <a:gd name="connsiteY3" fmla="*/ 10067 h 10067"/>
              <a:gd name="connsiteX4" fmla="*/ 1177 w 10718"/>
              <a:gd name="connsiteY4" fmla="*/ 10067 h 10067"/>
              <a:gd name="connsiteX5" fmla="*/ 0 w 10718"/>
              <a:gd name="connsiteY5" fmla="*/ 5168 h 10067"/>
              <a:gd name="connsiteX6" fmla="*/ 1177 w 10718"/>
              <a:gd name="connsiteY6" fmla="*/ 0 h 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8" h="10067">
                <a:moveTo>
                  <a:pt x="1177" y="0"/>
                </a:moveTo>
                <a:lnTo>
                  <a:pt x="10694" y="67"/>
                </a:lnTo>
                <a:cubicBezTo>
                  <a:pt x="9642" y="67"/>
                  <a:pt x="10718" y="2156"/>
                  <a:pt x="10718" y="4917"/>
                </a:cubicBezTo>
                <a:cubicBezTo>
                  <a:pt x="10718" y="7678"/>
                  <a:pt x="9642" y="10067"/>
                  <a:pt x="10694" y="10067"/>
                </a:cubicBezTo>
                <a:lnTo>
                  <a:pt x="1177" y="10067"/>
                </a:lnTo>
                <a:cubicBezTo>
                  <a:pt x="1592" y="8733"/>
                  <a:pt x="0" y="6846"/>
                  <a:pt x="0" y="5168"/>
                </a:cubicBezTo>
                <a:cubicBezTo>
                  <a:pt x="0" y="3490"/>
                  <a:pt x="1643" y="800"/>
                  <a:pt x="11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69000"/>
                </a:schemeClr>
              </a:gs>
              <a:gs pos="42000">
                <a:schemeClr val="accent1">
                  <a:lumMod val="45000"/>
                  <a:lumOff val="55000"/>
                  <a:alpha val="73000"/>
                </a:schemeClr>
              </a:gs>
              <a:gs pos="58000">
                <a:schemeClr val="accent1">
                  <a:lumMod val="45000"/>
                  <a:lumOff val="55000"/>
                  <a:alpha val="59000"/>
                </a:schemeClr>
              </a:gs>
              <a:gs pos="80000">
                <a:schemeClr val="accent1">
                  <a:lumMod val="30000"/>
                  <a:lumOff val="70000"/>
                  <a:alpha val="46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00FF"/>
                </a:solidFill>
              </a:rPr>
              <a:t>আশ্বিন মাস চারা রোপণের উপযুক্ত সময়। তবে পৌষ মাসে চারা লাগালে বেডের গর্তের মাঝখানে ছোট গর্ত করে চারা লাগাতে হবে।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623" y="3187754"/>
            <a:ext cx="9683591" cy="707886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00FF">
                    <a:alpha val="92000"/>
                  </a:srgbClr>
                </a:solidFill>
              </a:rPr>
              <a:t>চিত্রে আমরা কি দেখতে পাচ্ছি ?</a:t>
            </a:r>
            <a:endParaRPr lang="en-US" sz="4000" b="1" dirty="0">
              <a:solidFill>
                <a:srgbClr val="0000FF">
                  <a:alpha val="92000"/>
                </a:srgb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30104" y="2282226"/>
            <a:ext cx="1515678" cy="2670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34704" y="2676029"/>
            <a:ext cx="1889759" cy="1674157"/>
            <a:chOff x="914400" y="476904"/>
            <a:chExt cx="2134013" cy="2017989"/>
          </a:xfrm>
        </p:grpSpPr>
        <p:sp>
          <p:nvSpPr>
            <p:cNvPr id="4" name="Flowchart: Connector 3"/>
            <p:cNvSpPr/>
            <p:nvPr/>
          </p:nvSpPr>
          <p:spPr>
            <a:xfrm>
              <a:off x="1320613" y="1085850"/>
              <a:ext cx="863974" cy="800100"/>
            </a:xfrm>
            <a:prstGeom prst="flowChartConnector">
              <a:avLst/>
            </a:prstGeom>
            <a:solidFill>
              <a:srgbClr val="4638F8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12277456">
              <a:off x="1018801" y="476904"/>
              <a:ext cx="2029612" cy="2017989"/>
            </a:xfrm>
            <a:prstGeom prst="chord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14400" y="685800"/>
              <a:ext cx="1676400" cy="1600200"/>
            </a:xfrm>
            <a:prstGeom prst="ellipse">
              <a:avLst/>
            </a:prstGeom>
            <a:noFill/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17226" y="876299"/>
              <a:ext cx="1270747" cy="12192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6600" y="353259"/>
            <a:ext cx="4538265" cy="76944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bn-IN" sz="4400" b="1" u="sng" dirty="0" smtClean="0">
                <a:solidFill>
                  <a:srgbClr val="0000FF"/>
                </a:solidFill>
              </a:rPr>
              <a:t>৩। </a:t>
            </a:r>
            <a:r>
              <a:rPr lang="en-US" sz="4400" b="1" u="sng" dirty="0" err="1" smtClean="0">
                <a:solidFill>
                  <a:srgbClr val="0000FF"/>
                </a:solidFill>
              </a:rPr>
              <a:t>চারা</a:t>
            </a:r>
            <a:r>
              <a:rPr lang="en-US" sz="4400" b="1" u="sng" dirty="0" smtClean="0">
                <a:solidFill>
                  <a:srgbClr val="0000FF"/>
                </a:solidFill>
              </a:rPr>
              <a:t>  </a:t>
            </a:r>
            <a:r>
              <a:rPr lang="en-US" sz="4400" b="1" u="sng" dirty="0" err="1" smtClean="0">
                <a:solidFill>
                  <a:srgbClr val="0000FF"/>
                </a:solidFill>
              </a:rPr>
              <a:t>রোপনঃ</a:t>
            </a:r>
            <a:endParaRPr lang="en-US" sz="44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6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2" presetID="2" presetClass="entr" presetSubtype="8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6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6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5" grpId="0" animBg="1"/>
          <p:bldP spid="15" grpId="1" animBg="1"/>
          <p:bldP spid="20" grpId="0" animBg="1"/>
          <p:bldP spid="20" grpId="1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6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5" grpId="0" animBg="1"/>
          <p:bldP spid="15" grpId="1" animBg="1"/>
          <p:bldP spid="20" grpId="0" animBg="1"/>
          <p:bldP spid="20" grpId="1" animBg="1"/>
          <p:bldP spid="1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6337950" y="4259515"/>
            <a:ext cx="2223574" cy="2421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25" y="1647227"/>
            <a:ext cx="4343400" cy="29139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-191476" y="1907558"/>
            <a:ext cx="1702709" cy="256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34947" y="5116432"/>
            <a:ext cx="8004453" cy="707886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>
                    <a:alpha val="92000"/>
                  </a:schemeClr>
                </a:solidFill>
              </a:rPr>
              <a:t>চিত্রে লোকটি কি করছে  ?</a:t>
            </a:r>
            <a:endParaRPr lang="en-US" sz="4000" dirty="0">
              <a:solidFill>
                <a:schemeClr val="tx1">
                  <a:alpha val="92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09583" y="4806183"/>
            <a:ext cx="1506667" cy="1345326"/>
            <a:chOff x="914400" y="476904"/>
            <a:chExt cx="2134013" cy="2017989"/>
          </a:xfrm>
        </p:grpSpPr>
        <p:sp>
          <p:nvSpPr>
            <p:cNvPr id="4" name="Flowchart: Connector 3"/>
            <p:cNvSpPr/>
            <p:nvPr/>
          </p:nvSpPr>
          <p:spPr>
            <a:xfrm>
              <a:off x="1320613" y="1085850"/>
              <a:ext cx="863974" cy="800100"/>
            </a:xfrm>
            <a:prstGeom prst="flowChartConnector">
              <a:avLst/>
            </a:prstGeom>
            <a:solidFill>
              <a:srgbClr val="4638F8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12277456">
              <a:off x="1018801" y="476904"/>
              <a:ext cx="2029612" cy="2017989"/>
            </a:xfrm>
            <a:prstGeom prst="chord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14400" y="685800"/>
              <a:ext cx="1676400" cy="1600200"/>
            </a:xfrm>
            <a:prstGeom prst="ellipse">
              <a:avLst/>
            </a:prstGeom>
            <a:noFill/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17226" y="876299"/>
              <a:ext cx="1270747" cy="12192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16" y="4667504"/>
            <a:ext cx="2263767" cy="1509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49" y="2591134"/>
            <a:ext cx="2082225" cy="20431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5000" b="6923"/>
          <a:stretch/>
        </p:blipFill>
        <p:spPr>
          <a:xfrm>
            <a:off x="8901917" y="1141117"/>
            <a:ext cx="2119266" cy="167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86200" y="211735"/>
            <a:ext cx="4572000" cy="9233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5400" dirty="0" smtClean="0">
                <a:solidFill>
                  <a:srgbClr val="0000FF"/>
                </a:solidFill>
              </a:rPr>
              <a:t>৪। পরিচর্যাঃ</a:t>
            </a:r>
            <a:endParaRPr lang="en-US" sz="5400" dirty="0">
              <a:solidFill>
                <a:srgbClr val="0000FF"/>
              </a:solidFill>
            </a:endParaRP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08" y="1647227"/>
            <a:ext cx="4090892" cy="29389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477333" y="1636905"/>
            <a:ext cx="73658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 গোলাপের কেয়ারিতে আগাছে হয় তা তুলে ফেলতে হবে ।</a:t>
            </a:r>
          </a:p>
          <a:p>
            <a:r>
              <a:rPr lang="bn-IN" sz="2800" dirty="0" smtClean="0"/>
              <a:t>২। মাটির আর্দ্রতা অনুযায়ী জমিতে সেচ দিতে হবে । লক্ষ্য রাখতে হবে যাতে গাছের গোড়ায় পানি জমে না থাকে ।</a:t>
            </a:r>
          </a:p>
          <a:p>
            <a:r>
              <a:rPr lang="bn-IN" sz="2800" dirty="0" smtClean="0"/>
              <a:t>৩। গোলাপের ডাল ছাঁটাই করতে হবে, কেননা ডালপালা ছাঁটাই করলে গাছের গঠন সুন্দর ও অধিক হারে বড় আকারের ফুল ফোঁটে ।</a:t>
            </a:r>
          </a:p>
          <a:p>
            <a:r>
              <a:rPr lang="bn-IN" sz="2800" dirty="0" smtClean="0"/>
              <a:t>৪। ফুলের কুঁড়ি ছাটাই করতে হবে, যাতে ফুলের আকার বড় হয়। অন্যথায় ফুল আকারে ছোট হবে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297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200"/>
            <a:ext cx="5845480" cy="3048000"/>
          </a:xfrm>
          <a:prstGeom prst="rect">
            <a:avLst/>
          </a:prstGeom>
        </p:spPr>
      </p:pic>
      <p:sp>
        <p:nvSpPr>
          <p:cNvPr id="32" name="Flowchart: Stored Data 14"/>
          <p:cNvSpPr/>
          <p:nvPr/>
        </p:nvSpPr>
        <p:spPr>
          <a:xfrm flipH="1">
            <a:off x="2267403" y="3547601"/>
            <a:ext cx="9379489" cy="1334166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21"/>
              <a:gd name="connsiteY0" fmla="*/ 0 h 10000"/>
              <a:gd name="connsiteX1" fmla="*/ 10000 w 10021"/>
              <a:gd name="connsiteY1" fmla="*/ 0 h 10000"/>
              <a:gd name="connsiteX2" fmla="*/ 10021 w 10021"/>
              <a:gd name="connsiteY2" fmla="*/ 4850 h 10000"/>
              <a:gd name="connsiteX3" fmla="*/ 10000 w 10021"/>
              <a:gd name="connsiteY3" fmla="*/ 10000 h 10000"/>
              <a:gd name="connsiteX4" fmla="*/ 1667 w 10021"/>
              <a:gd name="connsiteY4" fmla="*/ 10000 h 10000"/>
              <a:gd name="connsiteX5" fmla="*/ 0 w 10021"/>
              <a:gd name="connsiteY5" fmla="*/ 5000 h 10000"/>
              <a:gd name="connsiteX6" fmla="*/ 1667 w 10021"/>
              <a:gd name="connsiteY6" fmla="*/ 0 h 10000"/>
              <a:gd name="connsiteX0" fmla="*/ 402 w 8756"/>
              <a:gd name="connsiteY0" fmla="*/ 0 h 10000"/>
              <a:gd name="connsiteX1" fmla="*/ 8735 w 8756"/>
              <a:gd name="connsiteY1" fmla="*/ 0 h 10000"/>
              <a:gd name="connsiteX2" fmla="*/ 8756 w 8756"/>
              <a:gd name="connsiteY2" fmla="*/ 4850 h 10000"/>
              <a:gd name="connsiteX3" fmla="*/ 8735 w 8756"/>
              <a:gd name="connsiteY3" fmla="*/ 10000 h 10000"/>
              <a:gd name="connsiteX4" fmla="*/ 402 w 8756"/>
              <a:gd name="connsiteY4" fmla="*/ 10000 h 10000"/>
              <a:gd name="connsiteX5" fmla="*/ 432 w 8756"/>
              <a:gd name="connsiteY5" fmla="*/ 5301 h 10000"/>
              <a:gd name="connsiteX6" fmla="*/ 402 w 8756"/>
              <a:gd name="connsiteY6" fmla="*/ 0 h 10000"/>
              <a:gd name="connsiteX0" fmla="*/ 1177 w 10718"/>
              <a:gd name="connsiteY0" fmla="*/ 0 h 10000"/>
              <a:gd name="connsiteX1" fmla="*/ 10694 w 10718"/>
              <a:gd name="connsiteY1" fmla="*/ 0 h 10000"/>
              <a:gd name="connsiteX2" fmla="*/ 10718 w 10718"/>
              <a:gd name="connsiteY2" fmla="*/ 4850 h 10000"/>
              <a:gd name="connsiteX3" fmla="*/ 10694 w 10718"/>
              <a:gd name="connsiteY3" fmla="*/ 10000 h 10000"/>
              <a:gd name="connsiteX4" fmla="*/ 1177 w 10718"/>
              <a:gd name="connsiteY4" fmla="*/ 10000 h 10000"/>
              <a:gd name="connsiteX5" fmla="*/ 0 w 10718"/>
              <a:gd name="connsiteY5" fmla="*/ 5101 h 10000"/>
              <a:gd name="connsiteX6" fmla="*/ 1177 w 10718"/>
              <a:gd name="connsiteY6" fmla="*/ 0 h 10000"/>
              <a:gd name="connsiteX0" fmla="*/ 1177 w 10718"/>
              <a:gd name="connsiteY0" fmla="*/ 0 h 10067"/>
              <a:gd name="connsiteX1" fmla="*/ 10694 w 10718"/>
              <a:gd name="connsiteY1" fmla="*/ 67 h 10067"/>
              <a:gd name="connsiteX2" fmla="*/ 10718 w 10718"/>
              <a:gd name="connsiteY2" fmla="*/ 4917 h 10067"/>
              <a:gd name="connsiteX3" fmla="*/ 10694 w 10718"/>
              <a:gd name="connsiteY3" fmla="*/ 10067 h 10067"/>
              <a:gd name="connsiteX4" fmla="*/ 1177 w 10718"/>
              <a:gd name="connsiteY4" fmla="*/ 10067 h 10067"/>
              <a:gd name="connsiteX5" fmla="*/ 0 w 10718"/>
              <a:gd name="connsiteY5" fmla="*/ 5168 h 10067"/>
              <a:gd name="connsiteX6" fmla="*/ 1177 w 10718"/>
              <a:gd name="connsiteY6" fmla="*/ 0 h 10067"/>
              <a:gd name="connsiteX0" fmla="*/ 1177 w 10718"/>
              <a:gd name="connsiteY0" fmla="*/ 0 h 10067"/>
              <a:gd name="connsiteX1" fmla="*/ 10694 w 10718"/>
              <a:gd name="connsiteY1" fmla="*/ 67 h 10067"/>
              <a:gd name="connsiteX2" fmla="*/ 10718 w 10718"/>
              <a:gd name="connsiteY2" fmla="*/ 4917 h 10067"/>
              <a:gd name="connsiteX3" fmla="*/ 10694 w 10718"/>
              <a:gd name="connsiteY3" fmla="*/ 10067 h 10067"/>
              <a:gd name="connsiteX4" fmla="*/ 1177 w 10718"/>
              <a:gd name="connsiteY4" fmla="*/ 10067 h 10067"/>
              <a:gd name="connsiteX5" fmla="*/ 0 w 10718"/>
              <a:gd name="connsiteY5" fmla="*/ 5168 h 10067"/>
              <a:gd name="connsiteX6" fmla="*/ 1177 w 10718"/>
              <a:gd name="connsiteY6" fmla="*/ 0 h 10067"/>
              <a:gd name="connsiteX0" fmla="*/ 1177 w 10718"/>
              <a:gd name="connsiteY0" fmla="*/ 0 h 10067"/>
              <a:gd name="connsiteX1" fmla="*/ 10694 w 10718"/>
              <a:gd name="connsiteY1" fmla="*/ 67 h 10067"/>
              <a:gd name="connsiteX2" fmla="*/ 10718 w 10718"/>
              <a:gd name="connsiteY2" fmla="*/ 4917 h 10067"/>
              <a:gd name="connsiteX3" fmla="*/ 10694 w 10718"/>
              <a:gd name="connsiteY3" fmla="*/ 10067 h 10067"/>
              <a:gd name="connsiteX4" fmla="*/ 1177 w 10718"/>
              <a:gd name="connsiteY4" fmla="*/ 10067 h 10067"/>
              <a:gd name="connsiteX5" fmla="*/ 0 w 10718"/>
              <a:gd name="connsiteY5" fmla="*/ 5168 h 10067"/>
              <a:gd name="connsiteX6" fmla="*/ 1177 w 10718"/>
              <a:gd name="connsiteY6" fmla="*/ 0 h 1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8" h="10067">
                <a:moveTo>
                  <a:pt x="1177" y="0"/>
                </a:moveTo>
                <a:lnTo>
                  <a:pt x="10694" y="67"/>
                </a:lnTo>
                <a:cubicBezTo>
                  <a:pt x="9642" y="67"/>
                  <a:pt x="10718" y="2156"/>
                  <a:pt x="10718" y="4917"/>
                </a:cubicBezTo>
                <a:cubicBezTo>
                  <a:pt x="10718" y="7678"/>
                  <a:pt x="9642" y="10067"/>
                  <a:pt x="10694" y="10067"/>
                </a:cubicBezTo>
                <a:lnTo>
                  <a:pt x="1177" y="10067"/>
                </a:lnTo>
                <a:cubicBezTo>
                  <a:pt x="1592" y="8733"/>
                  <a:pt x="0" y="6846"/>
                  <a:pt x="0" y="5168"/>
                </a:cubicBezTo>
                <a:cubicBezTo>
                  <a:pt x="0" y="3490"/>
                  <a:pt x="1643" y="800"/>
                  <a:pt x="11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69000"/>
                </a:schemeClr>
              </a:gs>
              <a:gs pos="42000">
                <a:schemeClr val="accent1">
                  <a:lumMod val="45000"/>
                  <a:lumOff val="55000"/>
                  <a:alpha val="73000"/>
                </a:schemeClr>
              </a:gs>
              <a:gs pos="58000">
                <a:schemeClr val="accent1">
                  <a:lumMod val="45000"/>
                  <a:lumOff val="55000"/>
                  <a:alpha val="59000"/>
                </a:schemeClr>
              </a:gs>
              <a:gs pos="80000">
                <a:schemeClr val="accent1">
                  <a:lumMod val="30000"/>
                  <a:lumOff val="70000"/>
                  <a:alpha val="46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00FF"/>
                </a:solidFill>
              </a:rPr>
              <a:t>ফুল ফোটার পূর্বেই গাছ হতে ফুল সংগ্রহ করতে হবে,</a:t>
            </a:r>
          </a:p>
          <a:p>
            <a:pPr algn="ctr"/>
            <a:r>
              <a:rPr lang="bn-IN" sz="3200" b="1" dirty="0" smtClean="0">
                <a:solidFill>
                  <a:srgbClr val="0000FF"/>
                </a:solidFill>
              </a:rPr>
              <a:t> সংগ্রহের পর ডাটার নিচের অংশ পরিষ্কার পানিতে ডুবিয়ে রাখতে হবে । মাঝে মাঝে ফুলে পানি ছিটা দেওয়া ভালো।।  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7770" y="3901096"/>
            <a:ext cx="7610741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চিত্রে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আমরা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কি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দেখতে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পাচ্ছি</a:t>
            </a:r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 ?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95127" y="1766127"/>
            <a:ext cx="1903942" cy="378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14876" y="3542021"/>
            <a:ext cx="1432559" cy="1345326"/>
            <a:chOff x="914400" y="476904"/>
            <a:chExt cx="2134013" cy="2017989"/>
          </a:xfrm>
        </p:grpSpPr>
        <p:sp>
          <p:nvSpPr>
            <p:cNvPr id="25" name="Flowchart: Connector 24"/>
            <p:cNvSpPr/>
            <p:nvPr/>
          </p:nvSpPr>
          <p:spPr>
            <a:xfrm>
              <a:off x="1320613" y="1085850"/>
              <a:ext cx="863974" cy="800100"/>
            </a:xfrm>
            <a:prstGeom prst="flowChartConnector">
              <a:avLst/>
            </a:prstGeom>
            <a:solidFill>
              <a:srgbClr val="4638F8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hord 25"/>
            <p:cNvSpPr/>
            <p:nvPr/>
          </p:nvSpPr>
          <p:spPr>
            <a:xfrm rot="12277456">
              <a:off x="1018801" y="476904"/>
              <a:ext cx="2029612" cy="2017989"/>
            </a:xfrm>
            <a:prstGeom prst="chord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14400" y="685800"/>
              <a:ext cx="1676400" cy="1600200"/>
            </a:xfrm>
            <a:prstGeom prst="ellipse">
              <a:avLst/>
            </a:prstGeom>
            <a:noFill/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17226" y="876299"/>
              <a:ext cx="1270747" cy="12192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58563" y="200045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ফুল সংগ্রহঃ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14876" y="3547856"/>
            <a:ext cx="1432559" cy="1345326"/>
            <a:chOff x="914400" y="476904"/>
            <a:chExt cx="2134013" cy="2017989"/>
          </a:xfrm>
        </p:grpSpPr>
        <p:sp>
          <p:nvSpPr>
            <p:cNvPr id="35" name="Flowchart: Connector 34"/>
            <p:cNvSpPr/>
            <p:nvPr/>
          </p:nvSpPr>
          <p:spPr>
            <a:xfrm>
              <a:off x="1320613" y="1085850"/>
              <a:ext cx="863974" cy="800100"/>
            </a:xfrm>
            <a:prstGeom prst="flowChartConnector">
              <a:avLst/>
            </a:prstGeom>
            <a:solidFill>
              <a:srgbClr val="4638F8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hord 35"/>
            <p:cNvSpPr/>
            <p:nvPr/>
          </p:nvSpPr>
          <p:spPr>
            <a:xfrm rot="12277456">
              <a:off x="1018801" y="476904"/>
              <a:ext cx="2029612" cy="2017989"/>
            </a:xfrm>
            <a:prstGeom prst="chord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914400" y="685800"/>
              <a:ext cx="1676400" cy="1600200"/>
            </a:xfrm>
            <a:prstGeom prst="ellipse">
              <a:avLst/>
            </a:prstGeom>
            <a:noFill/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17226" y="876299"/>
              <a:ext cx="1270747" cy="12192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844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6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139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15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15" tmFilter="0, 0; 0.125,0.2665; 0.25,0.4; 0.375,0.465; 0.5,0.5;  0.625,0.535; 0.75,0.6; 0.875,0.7335; 1,1">
                                              <p:stCondLst>
                                                <p:cond delay="415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7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3" tmFilter="0, 0; 0.125,0.2665; 0.25,0.4; 0.375,0.465; 0.5,0.5;  0.625,0.535; 0.75,0.6; 0.875,0.7335; 1,1">
                                              <p:stCondLst>
                                                <p:cond delay="1035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16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04" decel="50000">
                                              <p:stCondLst>
                                                <p:cond delay="423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16">
                                              <p:stCondLst>
                                                <p:cond delay="82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04" decel="50000">
                                              <p:stCondLst>
                                                <p:cond delay="83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16">
                                              <p:stCondLst>
                                                <p:cond delay="102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04" decel="50000">
                                              <p:stCondLst>
                                                <p:cond delay="104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16">
                                              <p:stCondLst>
                                                <p:cond delay="113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04" decel="50000">
                                              <p:stCondLst>
                                                <p:cond delay="114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9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6000">
                                          <p:cBhvr additive="base"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6000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6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23" grpId="0" animBg="1"/>
          <p:bldP spid="23" grpId="1" animBg="1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6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139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15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15" tmFilter="0, 0; 0.125,0.2665; 0.25,0.4; 0.375,0.465; 0.5,0.5;  0.625,0.535; 0.75,0.6; 0.875,0.7335; 1,1">
                                              <p:stCondLst>
                                                <p:cond delay="415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7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3" tmFilter="0, 0; 0.125,0.2665; 0.25,0.4; 0.375,0.465; 0.5,0.5;  0.625,0.535; 0.75,0.6; 0.875,0.7335; 1,1">
                                              <p:stCondLst>
                                                <p:cond delay="1035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" dur="16">
                                              <p:stCondLst>
                                                <p:cond delay="40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4" dur="104" decel="50000">
                                              <p:stCondLst>
                                                <p:cond delay="423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5" dur="16">
                                              <p:stCondLst>
                                                <p:cond delay="82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6" dur="104" decel="50000">
                                              <p:stCondLst>
                                                <p:cond delay="83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7" dur="16">
                                              <p:stCondLst>
                                                <p:cond delay="102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" dur="104" decel="50000">
                                              <p:stCondLst>
                                                <p:cond delay="104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9" dur="16">
                                              <p:stCondLst>
                                                <p:cond delay="113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0" dur="104" decel="50000">
                                              <p:stCondLst>
                                                <p:cond delay="114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23" grpId="0" animBg="1"/>
          <p:bldP spid="23" grpId="1" animBg="1"/>
          <p:bldP spid="2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91510"/>
            <a:ext cx="11277600" cy="36854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0" y="457200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5376" y="1833728"/>
            <a:ext cx="7158223" cy="181588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গোলাপের চারা রোপণ করা হয় কখন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গোলাপের ডালপালা ও কুড়ি ছাঁটাই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প্রুনিং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করা হয় কেন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গোলাপের জমি তৈরী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বর্ণনা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5377" y="1372063"/>
            <a:ext cx="7158221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IN" sz="2400" dirty="0" smtClean="0"/>
              <a:t>সময়ঃ ১০ মিনিট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818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0" y="381000"/>
            <a:ext cx="251460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60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মূল্যায়ন </a:t>
            </a:r>
            <a:endParaRPr lang="en-US" sz="6000" u="sng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143000" y="1905000"/>
            <a:ext cx="922020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রোপণের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 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		খ) 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 ১৫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ঘ) 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 startAt="2"/>
            </a:pP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রোপণের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0" indent="0"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আশ্বিন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	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কার্তিক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অগ্রহায়ন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85521" y="4186286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045643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Callout 7"/>
          <p:cNvSpPr/>
          <p:nvPr/>
        </p:nvSpPr>
        <p:spPr>
          <a:xfrm>
            <a:off x="8382000" y="2357486"/>
            <a:ext cx="2971800" cy="2057400"/>
          </a:xfrm>
          <a:prstGeom prst="quad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2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143000" y="1905000"/>
            <a:ext cx="1013460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লাল গোলাপের জাতের নাম ? 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আইক্যাচার 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রানি এলজাবেথ 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ইরানি ।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ঘ)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মিরিন্ডা 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eriod" startAt="2"/>
            </a:pP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কেয়ারি কী ?  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গোলাপের জন্য তৈরীকৃত বেড।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বাগান ।    </a:t>
            </a:r>
          </a:p>
          <a:p>
            <a:pPr marL="0" indent="0"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গ)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জন্য পানি দেওয়া স্থান।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সেচের মেশিন 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FF0000"/>
              </a:buClr>
              <a:buFont typeface="+mj-lt"/>
              <a:buAutoNum type="romanUcPeriod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381000"/>
            <a:ext cx="251460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60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মূল্যায়ন </a:t>
            </a:r>
            <a:endParaRPr lang="en-US" sz="6000" u="sng" dirty="0"/>
          </a:p>
        </p:txBody>
      </p:sp>
      <p:sp>
        <p:nvSpPr>
          <p:cNvPr id="6" name="Quad Arrow Callout 5"/>
          <p:cNvSpPr/>
          <p:nvPr/>
        </p:nvSpPr>
        <p:spPr>
          <a:xfrm>
            <a:off x="7772400" y="1219200"/>
            <a:ext cx="2971800" cy="2057400"/>
          </a:xfrm>
          <a:prstGeom prst="quad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724400" y="30480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41910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23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" y="114300"/>
            <a:ext cx="12001500" cy="6629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2286000" cy="3276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62400" y="304800"/>
            <a:ext cx="449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 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786946"/>
            <a:ext cx="488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45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02639"/>
            <a:ext cx="11472333" cy="626963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11895" y="443379"/>
            <a:ext cx="3168203" cy="654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0624" y="2362200"/>
            <a:ext cx="997074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ফুল চাষের ধাপগুলো একটি পোষ্টারে লিখে শ্রেণিতে উপস্থাপন করবে।।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39D-F039-488F-9584-39D09925D401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3/10/2020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Abdul Mazid 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58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96" y="533400"/>
            <a:ext cx="9350804" cy="6035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4117498"/>
            <a:ext cx="3135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</a:p>
          <a:p>
            <a:pPr algn="ctr">
              <a:defRPr/>
            </a:pPr>
            <a:r>
              <a:rPr lang="en-US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1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en-US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.com</a:t>
            </a: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01727779725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382381"/>
            <a:ext cx="3276600" cy="715581"/>
          </a:xfrm>
          <a:prstGeom prst="rect">
            <a:avLst/>
          </a:prstGeom>
          <a:ln>
            <a:noFill/>
          </a:ln>
          <a:effectLst>
            <a:glow rad="127000">
              <a:schemeClr val="accent5">
                <a:lumMod val="75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In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50" b="1" u="sng" dirty="0">
                <a:ln/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b="1" u="sng" dirty="0">
              <a:ln/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5954" y="3551347"/>
            <a:ext cx="3102803" cy="224714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কৃষিজ উৎপাদন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b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25" y="1776925"/>
            <a:ext cx="2187950" cy="226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55" y="1776925"/>
            <a:ext cx="1828800" cy="200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2983-F65B-4BA0-B0B3-E74B98FC833F}" type="datetime1">
              <a:rPr lang="en-GB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আব্দুল মজিদ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78" y="1594570"/>
            <a:ext cx="1402443" cy="3700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7098" y="1582280"/>
            <a:ext cx="1563316" cy="370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94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876800" cy="6006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2" t="20848" r="5933" b="60932"/>
          <a:stretch/>
        </p:blipFill>
        <p:spPr>
          <a:xfrm rot="7376228">
            <a:off x="3888159" y="2392875"/>
            <a:ext cx="2143843" cy="2622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 rot="20435574">
            <a:off x="3666007" y="2370824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81" y="1351184"/>
            <a:ext cx="1583388" cy="1793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701141"/>
            <a:ext cx="3962400" cy="60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2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7456">
            <a:off x="4026541" y="433533"/>
            <a:ext cx="3929063" cy="57767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4999" y="503761"/>
            <a:ext cx="6788058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চিত্রের ফুলগলোকে লক্ষ্য কর। 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5470" y="260440"/>
            <a:ext cx="1549470" cy="116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1086027" y="529448"/>
            <a:ext cx="579984" cy="533400"/>
          </a:xfrm>
          <a:prstGeom prst="flowChartConnector">
            <a:avLst/>
          </a:prstGeom>
          <a:solidFill>
            <a:srgbClr val="4638F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057" y="484253"/>
            <a:ext cx="2722426" cy="15313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1" y="1122169"/>
            <a:ext cx="2624349" cy="4276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80" y="1141619"/>
            <a:ext cx="1955954" cy="1866120"/>
          </a:xfrm>
          <a:prstGeom prst="rect">
            <a:avLst/>
          </a:prstGeom>
        </p:spPr>
      </p:pic>
      <p:sp>
        <p:nvSpPr>
          <p:cNvPr id="18" name="Chord 17"/>
          <p:cNvSpPr/>
          <p:nvPr/>
        </p:nvSpPr>
        <p:spPr>
          <a:xfrm rot="12277456">
            <a:off x="1024335" y="187625"/>
            <a:ext cx="1362475" cy="1345326"/>
          </a:xfrm>
          <a:prstGeom prst="chord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41" y="3625204"/>
            <a:ext cx="1848208" cy="1540173"/>
          </a:xfrm>
          <a:prstGeom prst="rect">
            <a:avLst/>
          </a:prstGeom>
        </p:spPr>
      </p:pic>
      <p:sp>
        <p:nvSpPr>
          <p:cNvPr id="8" name="Rounded Rectangle 10">
            <a:extLst>
              <a:ext uri="{FF2B5EF4-FFF2-40B4-BE49-F238E27FC236}">
                <a16:creationId xmlns="" xmlns:a16="http://schemas.microsoft.com/office/drawing/2014/main" id="{0A779EF3-BBF3-495A-BE9F-D8FA5036E83C}"/>
              </a:ext>
            </a:extLst>
          </p:cNvPr>
          <p:cNvSpPr/>
          <p:nvPr/>
        </p:nvSpPr>
        <p:spPr>
          <a:xfrm>
            <a:off x="1295400" y="5334000"/>
            <a:ext cx="8247234" cy="1001531"/>
          </a:xfrm>
          <a:prstGeom prst="roundRect">
            <a:avLst>
              <a:gd name="adj" fmla="val 0"/>
            </a:avLst>
          </a:prstGeom>
          <a:gradFill>
            <a:gsLst>
              <a:gs pos="69000">
                <a:srgbClr val="2E96FF">
                  <a:alpha val="60000"/>
                </a:srgbClr>
              </a:gs>
              <a:gs pos="46000">
                <a:srgbClr val="007FFF">
                  <a:lumMod val="79000"/>
                  <a:lumOff val="21000"/>
                  <a:alpha val="60000"/>
                </a:srgbClr>
              </a:gs>
              <a:gs pos="4000">
                <a:schemeClr val="bg1"/>
              </a:gs>
              <a:gs pos="92000">
                <a:schemeClr val="bg1">
                  <a:lumMod val="0"/>
                  <a:lumOff val="100000"/>
                </a:schemeClr>
              </a:gs>
            </a:gsLst>
            <a:path path="circle">
              <a:fillToRect l="100000" b="100000"/>
            </a:path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1893" y="5570677"/>
            <a:ext cx="7610741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চিত্রের কোন ফুলকে ফুলের রানি বলা হয় ?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2742" y="5141653"/>
            <a:ext cx="1432559" cy="1345326"/>
            <a:chOff x="914400" y="476904"/>
            <a:chExt cx="2134013" cy="2017989"/>
          </a:xfrm>
        </p:grpSpPr>
        <p:sp>
          <p:nvSpPr>
            <p:cNvPr id="4" name="Flowchart: Connector 3"/>
            <p:cNvSpPr/>
            <p:nvPr/>
          </p:nvSpPr>
          <p:spPr>
            <a:xfrm>
              <a:off x="1320613" y="1085850"/>
              <a:ext cx="863974" cy="800100"/>
            </a:xfrm>
            <a:prstGeom prst="flowChartConnector">
              <a:avLst/>
            </a:prstGeom>
            <a:solidFill>
              <a:srgbClr val="4638F8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12277456">
              <a:off x="1018801" y="476904"/>
              <a:ext cx="2029612" cy="2017989"/>
            </a:xfrm>
            <a:prstGeom prst="chord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14400" y="685800"/>
              <a:ext cx="1676400" cy="1600200"/>
            </a:xfrm>
            <a:prstGeom prst="ellipse">
              <a:avLst/>
            </a:prstGeom>
            <a:noFill/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17226" y="876299"/>
              <a:ext cx="1270747" cy="12192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18" y="2133378"/>
            <a:ext cx="2748215" cy="303199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52742" y="228601"/>
            <a:ext cx="1227014" cy="1121961"/>
          </a:xfrm>
          <a:prstGeom prst="ellipse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42882" y="389749"/>
            <a:ext cx="853050" cy="812800"/>
          </a:xfrm>
          <a:prstGeom prst="ellipse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7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7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4" dur="2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0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3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2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2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2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17" grpId="0" animBg="1"/>
          <p:bldP spid="17" grpId="1" animBg="1"/>
          <p:bldP spid="18" grpId="0" animBg="1"/>
          <p:bldP spid="18" grpId="1" animBg="1"/>
          <p:bldP spid="8" grpId="0" animBg="1"/>
          <p:bldP spid="8" grpId="1" animBg="1"/>
          <p:bldP spid="2" grpId="0" animBg="1"/>
          <p:bldP spid="2" grpId="1" animBg="1"/>
          <p:bldP spid="19" grpId="0" animBg="1"/>
          <p:bldP spid="19" grpId="1" animBg="1"/>
          <p:bldP spid="20" grpId="0" animBg="1"/>
          <p:bldP spid="2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5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7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7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4" dur="2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7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0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3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9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2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2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2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17" grpId="0" animBg="1"/>
          <p:bldP spid="17" grpId="1" animBg="1"/>
          <p:bldP spid="18" grpId="0" animBg="1"/>
          <p:bldP spid="18" grpId="1" animBg="1"/>
          <p:bldP spid="8" grpId="0" animBg="1"/>
          <p:bldP spid="8" grpId="1" animBg="1"/>
          <p:bldP spid="2" grpId="0" animBg="1"/>
          <p:bldP spid="2" grpId="1" animBg="1"/>
          <p:bldP spid="19" grpId="0" animBg="1"/>
          <p:bldP spid="19" grpId="1" animBg="1"/>
          <p:bldP spid="20" grpId="0" animBg="1"/>
          <p:bldP spid="20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11506" y="4697505"/>
            <a:ext cx="8455952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চলো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একটি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ভিডিও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দেখি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।।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506" y="4697506"/>
            <a:ext cx="8455952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চিত্রে কোন ফুলের চাষ করা</a:t>
            </a:r>
            <a:r>
              <a:rPr lang="en-US" sz="3200" dirty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হয়েছে</a:t>
            </a:r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 ?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86142" y="4342917"/>
            <a:ext cx="1432559" cy="1345326"/>
            <a:chOff x="914400" y="476904"/>
            <a:chExt cx="2134013" cy="2017989"/>
          </a:xfrm>
        </p:grpSpPr>
        <p:sp>
          <p:nvSpPr>
            <p:cNvPr id="4" name="Flowchart: Connector 3"/>
            <p:cNvSpPr/>
            <p:nvPr/>
          </p:nvSpPr>
          <p:spPr>
            <a:xfrm>
              <a:off x="1320613" y="1085850"/>
              <a:ext cx="863974" cy="800100"/>
            </a:xfrm>
            <a:prstGeom prst="flowChartConnector">
              <a:avLst/>
            </a:prstGeom>
            <a:solidFill>
              <a:srgbClr val="4638F8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12277456">
              <a:off x="1018801" y="476904"/>
              <a:ext cx="2029612" cy="2017989"/>
            </a:xfrm>
            <a:prstGeom prst="chord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14400" y="685800"/>
              <a:ext cx="1676400" cy="1600200"/>
            </a:xfrm>
            <a:prstGeom prst="ellipse">
              <a:avLst/>
            </a:prstGeom>
            <a:noFill/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17226" y="876299"/>
              <a:ext cx="1270747" cy="12192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06" y="1468683"/>
            <a:ext cx="3933825" cy="2686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68683"/>
            <a:ext cx="4085658" cy="2686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3988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288963"/>
            <a:ext cx="1981200" cy="2314575"/>
          </a:xfrm>
          <a:prstGeom prst="rect">
            <a:avLst/>
          </a:prstGeom>
        </p:spPr>
      </p:pic>
      <p:sp>
        <p:nvSpPr>
          <p:cNvPr id="8" name="Flowchart: Stored Data 7"/>
          <p:cNvSpPr/>
          <p:nvPr/>
        </p:nvSpPr>
        <p:spPr>
          <a:xfrm rot="10800000">
            <a:off x="2473845" y="764871"/>
            <a:ext cx="4384154" cy="1143000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B0F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2249050" y="834556"/>
            <a:ext cx="3409550" cy="1003628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গোলাপ চাষ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848600" y="904243"/>
            <a:ext cx="3581400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আজকের পাঠ...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1846006" y="764870"/>
            <a:ext cx="4419601" cy="114300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10985872" cy="29710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0" y="1068744"/>
            <a:ext cx="3581400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আজকের পাঠ...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9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44444E-6 L -0.30313 0.00092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56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96296E-6 L 0.30781 1.11111E-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547" y="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59259E-6 L 1.25E-6 0.00023 L 0.38346 0.00416 L 0.54922 0.11389 L 0.54427 0.18055 L 0.42461 0.17824 L 0.22851 0.17615 " pathEditMode="relative" rAng="0" ptsTypes="AAAAAAA" p14:bounceEnd="38000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9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2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44444E-6 L -0.30313 0.00092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56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2.96296E-6 L 0.30781 1.11111E-6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547" y="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59259E-6 L 1.25E-6 0.00023 L 0.38346 0.00416 L 0.54922 0.11389 L 0.54427 0.18055 L 0.42461 0.17824 L 0.22851 0.17615 " pathEditMode="relative" rAng="0" ptsTypes="AAAAAAA">
                                          <p:cBhvr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9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2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 animBg="1"/>
          <p:bldP spid="11" grpId="1" animBg="1"/>
          <p:bldP spid="14" grpId="0" animBg="1"/>
          <p:bldP spid="14" grpId="1" animBg="1"/>
          <p:bldP spid="9" grpId="0" animBg="1"/>
          <p:bldP spid="16" grpId="0" animBg="1"/>
          <p:bldP spid="16" grpId="1" animBg="1"/>
          <p:bldP spid="16" grpId="2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5552" y="3070845"/>
            <a:ext cx="7610741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গোলাপের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জাতসমূহ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বলতে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পারবো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।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1433" y="3818457"/>
            <a:ext cx="7610741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গোলাপ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চাষ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পদ্ধতির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ধাপগুলো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বলতে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পারবো</a:t>
            </a:r>
            <a:r>
              <a:rPr lang="en-US" sz="3200" dirty="0" smtClean="0">
                <a:solidFill>
                  <a:schemeClr val="tx1">
                    <a:alpha val="92000"/>
                  </a:schemeClr>
                </a:solidFill>
              </a:rPr>
              <a:t> ।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1434" y="4636201"/>
            <a:ext cx="7610741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  গোলাপ চাষ পদ্ধতির ধাপগুলো বর্ণনা করতে পার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বো</a:t>
            </a:r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।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19" y="2988960"/>
            <a:ext cx="3009256" cy="234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4114800" y="620241"/>
            <a:ext cx="4267200" cy="1120860"/>
          </a:xfrm>
          <a:prstGeom prst="flowChartTerminator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flood" dir="t"/>
          </a:scene3d>
          <a:sp3d prstMaterial="dkEdge"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শিখনফল</a:t>
            </a:r>
            <a:endParaRPr lang="en-US" sz="96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="" xmlns:a16="http://schemas.microsoft.com/office/drawing/2014/main" id="{0A779EF3-BBF3-495A-BE9F-D8FA5036E83C}"/>
              </a:ext>
            </a:extLst>
          </p:cNvPr>
          <p:cNvSpPr/>
          <p:nvPr/>
        </p:nvSpPr>
        <p:spPr>
          <a:xfrm>
            <a:off x="2772482" y="1999961"/>
            <a:ext cx="7869692" cy="793062"/>
          </a:xfrm>
          <a:prstGeom prst="roundRect">
            <a:avLst>
              <a:gd name="adj" fmla="val 0"/>
            </a:avLst>
          </a:prstGeom>
          <a:gradFill>
            <a:gsLst>
              <a:gs pos="69000">
                <a:srgbClr val="2E96FF">
                  <a:alpha val="60000"/>
                </a:srgbClr>
              </a:gs>
              <a:gs pos="46000">
                <a:srgbClr val="007FFF">
                  <a:lumMod val="79000"/>
                  <a:lumOff val="21000"/>
                  <a:alpha val="60000"/>
                </a:srgbClr>
              </a:gs>
              <a:gs pos="4000">
                <a:schemeClr val="bg1"/>
              </a:gs>
              <a:gs pos="92000">
                <a:schemeClr val="bg1">
                  <a:lumMod val="0"/>
                  <a:lumOff val="100000"/>
                </a:schemeClr>
              </a:gs>
            </a:gsLst>
            <a:path path="circle">
              <a:fillToRect l="100000" b="100000"/>
            </a:path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9800" y="1635704"/>
            <a:ext cx="1432559" cy="1345326"/>
            <a:chOff x="914400" y="476904"/>
            <a:chExt cx="2134013" cy="2017989"/>
          </a:xfrm>
        </p:grpSpPr>
        <p:sp>
          <p:nvSpPr>
            <p:cNvPr id="4" name="Flowchart: Connector 3"/>
            <p:cNvSpPr/>
            <p:nvPr/>
          </p:nvSpPr>
          <p:spPr>
            <a:xfrm>
              <a:off x="1320613" y="1085850"/>
              <a:ext cx="863974" cy="800100"/>
            </a:xfrm>
            <a:prstGeom prst="flowChartConnector">
              <a:avLst/>
            </a:prstGeom>
            <a:solidFill>
              <a:srgbClr val="4638F8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12277456">
              <a:off x="1018801" y="476904"/>
              <a:ext cx="2029612" cy="2017989"/>
            </a:xfrm>
            <a:prstGeom prst="chord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14400" y="685800"/>
              <a:ext cx="1676400" cy="1600200"/>
            </a:xfrm>
            <a:prstGeom prst="ellipse">
              <a:avLst/>
            </a:prstGeom>
            <a:noFill/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17226" y="876299"/>
              <a:ext cx="1270747" cy="12192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391935" y="3070845"/>
            <a:ext cx="639498" cy="5809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১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2391935" y="4632347"/>
            <a:ext cx="639498" cy="5809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3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369758" y="3818457"/>
            <a:ext cx="639498" cy="5809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7729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 animBg="1"/>
          <p:bldP spid="10" grpId="0" animBg="1"/>
          <p:bldP spid="8" grpId="0" animBg="1"/>
          <p:bldP spid="18" grpId="0" animBg="1"/>
          <p:bldP spid="12" grpId="0" animBg="1"/>
          <p:bldP spid="15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 animBg="1"/>
          <p:bldP spid="10" grpId="0" animBg="1"/>
          <p:bldP spid="8" grpId="0" animBg="1"/>
          <p:bldP spid="18" grpId="0" animBg="1"/>
          <p:bldP spid="12" grpId="0" animBg="1"/>
          <p:bldP spid="15" grpId="0" animBg="1"/>
          <p:bldP spid="1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14" y="1567577"/>
            <a:ext cx="5326313" cy="385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5947" y="937547"/>
            <a:ext cx="7610741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চিত্রে সব গোলাপের জাত একই</a:t>
            </a:r>
            <a:r>
              <a:rPr lang="en-GB" sz="3200" dirty="0" smtClean="0">
                <a:solidFill>
                  <a:schemeClr val="tx1">
                    <a:alpha val="92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alpha val="92000"/>
                  </a:schemeClr>
                </a:solidFill>
              </a:rPr>
              <a:t>রকম</a:t>
            </a:r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 কী ?   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05945" y="937547"/>
            <a:ext cx="7610741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চলো গোলাপের জাত গুলো জেনে নেই।    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76617" y="703056"/>
            <a:ext cx="2007777" cy="1172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9207" y="783643"/>
            <a:ext cx="853050" cy="812800"/>
          </a:xfrm>
          <a:prstGeom prst="ellipse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185740" y="923344"/>
            <a:ext cx="579984" cy="533400"/>
          </a:xfrm>
          <a:prstGeom prst="flowChartConnector">
            <a:avLst/>
          </a:prstGeom>
          <a:solidFill>
            <a:srgbClr val="4638F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/>
          <p:cNvSpPr/>
          <p:nvPr/>
        </p:nvSpPr>
        <p:spPr>
          <a:xfrm rot="12277456">
            <a:off x="1084486" y="559614"/>
            <a:ext cx="1362475" cy="1345326"/>
          </a:xfrm>
          <a:prstGeom prst="chord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643335" y="1704232"/>
            <a:ext cx="3484706" cy="3929895"/>
            <a:chOff x="3496751" y="1742695"/>
            <a:chExt cx="2552700" cy="37027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751" y="1742695"/>
              <a:ext cx="2552700" cy="297041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974835" y="4662490"/>
              <a:ext cx="1905000" cy="782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রানি এলিজাবেথ </a:t>
              </a:r>
            </a:p>
            <a:p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( গোলাপি )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31732" y="1530945"/>
            <a:ext cx="3484706" cy="3624800"/>
            <a:chOff x="8025578" y="1676864"/>
            <a:chExt cx="2552700" cy="345328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578" y="1676864"/>
              <a:ext cx="2552700" cy="297041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365417" y="4668487"/>
              <a:ext cx="1976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ব্ল্যাক প্রিন্স (কালো)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15465" y="1596443"/>
            <a:ext cx="3482790" cy="3722937"/>
            <a:chOff x="5575608" y="2362200"/>
            <a:chExt cx="2557317" cy="341892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3" t="2222" r="18334" b="15557"/>
            <a:stretch/>
          </p:blipFill>
          <p:spPr>
            <a:xfrm>
              <a:off x="5575608" y="2362200"/>
              <a:ext cx="2557317" cy="295725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083526" y="5319456"/>
              <a:ext cx="1814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ইরানি গোলাপি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20129" y="1577225"/>
            <a:ext cx="3473462" cy="3912129"/>
            <a:chOff x="5602482" y="2409274"/>
            <a:chExt cx="2557317" cy="358194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482" y="2409274"/>
              <a:ext cx="2557317" cy="299254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952580" y="5467997"/>
              <a:ext cx="2019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মিড়িন্ডা  (লাল)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12787" y="1567577"/>
            <a:ext cx="3467842" cy="4356652"/>
            <a:chOff x="1777931" y="2757528"/>
            <a:chExt cx="2726746" cy="405877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931" y="2757528"/>
              <a:ext cx="2726746" cy="311874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464152" y="5985307"/>
              <a:ext cx="16609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দুই রঙ্গা ফুল আইক্যাচার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Rounded Rectangle 10">
            <a:extLst>
              <a:ext uri="{FF2B5EF4-FFF2-40B4-BE49-F238E27FC236}">
                <a16:creationId xmlns="" xmlns:a16="http://schemas.microsoft.com/office/drawing/2014/main" id="{0A779EF3-BBF3-495A-BE9F-D8FA5036E83C}"/>
              </a:ext>
            </a:extLst>
          </p:cNvPr>
          <p:cNvSpPr/>
          <p:nvPr/>
        </p:nvSpPr>
        <p:spPr>
          <a:xfrm>
            <a:off x="30635" y="5759380"/>
            <a:ext cx="12161363" cy="793062"/>
          </a:xfrm>
          <a:prstGeom prst="roundRect">
            <a:avLst>
              <a:gd name="adj" fmla="val 0"/>
            </a:avLst>
          </a:prstGeom>
          <a:gradFill>
            <a:gsLst>
              <a:gs pos="69000">
                <a:srgbClr val="2E96FF">
                  <a:alpha val="60000"/>
                </a:srgbClr>
              </a:gs>
              <a:gs pos="46000">
                <a:srgbClr val="007FFF">
                  <a:lumMod val="79000"/>
                  <a:lumOff val="21000"/>
                  <a:alpha val="60000"/>
                </a:srgbClr>
              </a:gs>
              <a:gs pos="4000">
                <a:schemeClr val="bg1"/>
              </a:gs>
              <a:gs pos="92000">
                <a:schemeClr val="bg1">
                  <a:lumMod val="0"/>
                  <a:lumOff val="100000"/>
                </a:schemeClr>
              </a:gs>
            </a:gsLst>
            <a:path path="circle">
              <a:fillToRect l="100000" b="100000"/>
            </a:path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25755600" y="5863523"/>
            <a:ext cx="2636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পৃথিবী জুড়ে গোলাপের অসংখ্য জাত রয়েছে। জাতগুলোর কোনটির গাছ বড়, কোনোটি ঝোপালো, কোনোটি লতানো। জাত বৈশিষ্ট অনুযায়ী গোলাপ সাদা, লাল, হলুদ, কমলা, গোলাপি এবং মিশ্রিত রঙের হয়ে থাকে। 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913050" y="656644"/>
            <a:ext cx="1125364" cy="1066800"/>
          </a:xfrm>
          <a:prstGeom prst="ellipse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8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1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" presetClass="entr" presetSubtype="2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9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xit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9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9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xit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2" presetClass="exit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9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4" grpId="0" animBg="1"/>
          <p:bldP spid="7" grpId="0" animBg="1"/>
          <p:bldP spid="4" grpId="0" animBg="1"/>
          <p:bldP spid="5" grpId="0" animBg="1"/>
          <p:bldP spid="32" grpId="0" animBg="1"/>
          <p:bldP spid="33" grpId="0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1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" presetClass="entr" presetSubtype="2" repeatCount="indefinite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xit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xit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xit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2" presetClass="exit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4" grpId="0" animBg="1"/>
          <p:bldP spid="7" grpId="0" animBg="1"/>
          <p:bldP spid="4" grpId="0" animBg="1"/>
          <p:bldP spid="5" grpId="0" animBg="1"/>
          <p:bldP spid="32" grpId="0" animBg="1"/>
          <p:bldP spid="33" grpId="0"/>
          <p:bldP spid="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83523" y="852943"/>
            <a:ext cx="9085680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চলো জেনে নেই কলম বা চারা কিভাবে হয়।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6474" y="865271"/>
            <a:ext cx="9085680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গোলাপের বংশবিস্তার বৃদ্ধি করার জন্যে। 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5059" y="851502"/>
            <a:ext cx="9087442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বিভিন্ন প্রকার কলম করা হচ্ছে তাইনা , এগুলো কেন করা হয় ?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5059" y="852943"/>
            <a:ext cx="9063867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চিত্রে আমরা কি দেখতে পাচ্ছি ?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2277" y="433521"/>
            <a:ext cx="1432559" cy="1345326"/>
            <a:chOff x="914400" y="476904"/>
            <a:chExt cx="2134013" cy="2017989"/>
          </a:xfrm>
        </p:grpSpPr>
        <p:sp>
          <p:nvSpPr>
            <p:cNvPr id="4" name="Flowchart: Connector 3"/>
            <p:cNvSpPr/>
            <p:nvPr/>
          </p:nvSpPr>
          <p:spPr>
            <a:xfrm>
              <a:off x="1320613" y="1085850"/>
              <a:ext cx="863974" cy="800100"/>
            </a:xfrm>
            <a:prstGeom prst="flowChartConnector">
              <a:avLst/>
            </a:prstGeom>
            <a:solidFill>
              <a:srgbClr val="4638F8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12277456">
              <a:off x="1018801" y="476904"/>
              <a:ext cx="2029612" cy="2017989"/>
            </a:xfrm>
            <a:prstGeom prst="chord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14400" y="685800"/>
              <a:ext cx="1676400" cy="1600200"/>
            </a:xfrm>
            <a:prstGeom prst="ellipse">
              <a:avLst/>
            </a:prstGeom>
            <a:noFill/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17226" y="876299"/>
              <a:ext cx="1270747" cy="12192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75721" y="2643626"/>
            <a:ext cx="2057400" cy="2515437"/>
            <a:chOff x="2590800" y="2667000"/>
            <a:chExt cx="2541077" cy="271155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2667000"/>
              <a:ext cx="2541077" cy="213044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775541" y="4844457"/>
              <a:ext cx="2356336" cy="534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চোখ কলম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93438" y="2261804"/>
            <a:ext cx="2341820" cy="2941460"/>
            <a:chOff x="4547219" y="2109481"/>
            <a:chExt cx="4127958" cy="33263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38" r="26405"/>
            <a:stretch/>
          </p:blipFill>
          <p:spPr>
            <a:xfrm>
              <a:off x="7379777" y="2133291"/>
              <a:ext cx="1295400" cy="26193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219" y="2109481"/>
              <a:ext cx="2678352" cy="266699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162589" y="4779297"/>
              <a:ext cx="2934694" cy="65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জোড় কলম</a:t>
              </a:r>
              <a:endParaRPr lang="en-US" sz="28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4038" y="5304655"/>
            <a:ext cx="10538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00FF"/>
                </a:solidFill>
              </a:rPr>
              <a:t> শাখা কলম, চোখ কলম, জোড় কলম, দাবা কলম, গুটি কলম এর পদ্ধতি ব্যবহার করা হয়। নতুন জাত উদ্ভাবনের জন্যে বীজ উৎপাদন করে তা থেকে চারা করা হয় ।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9570" y="1718270"/>
            <a:ext cx="269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solidFill>
                  <a:srgbClr val="0000FF"/>
                </a:solidFill>
              </a:rPr>
              <a:t>১। বংশবিস্তারঃ</a:t>
            </a:r>
            <a:endParaRPr lang="en-US" sz="4000" u="sng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99852" y="2261804"/>
            <a:ext cx="2362201" cy="2897258"/>
            <a:chOff x="8827576" y="2161405"/>
            <a:chExt cx="2362201" cy="3059522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6" t="831" r="25774" b="-831"/>
            <a:stretch/>
          </p:blipFill>
          <p:spPr bwMode="auto">
            <a:xfrm>
              <a:off x="8827576" y="2161405"/>
              <a:ext cx="2362201" cy="2595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9490710" y="4697707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দাবা</a:t>
              </a:r>
              <a:r>
                <a:rPr lang="bn-IN" sz="2800" dirty="0" smtClean="0"/>
                <a:t> কলম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4735" y="2498195"/>
            <a:ext cx="1981200" cy="2751422"/>
            <a:chOff x="804868" y="2548696"/>
            <a:chExt cx="1981200" cy="2905518"/>
          </a:xfrm>
        </p:grpSpPr>
        <p:sp>
          <p:nvSpPr>
            <p:cNvPr id="21" name="TextBox 20"/>
            <p:cNvSpPr txBox="1"/>
            <p:nvPr/>
          </p:nvSpPr>
          <p:spPr>
            <a:xfrm>
              <a:off x="1065744" y="4930994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শাখা</a:t>
              </a:r>
              <a:r>
                <a:rPr lang="bn-IN" sz="2800" dirty="0" smtClean="0"/>
                <a:t> কলম</a:t>
              </a:r>
              <a:endParaRPr lang="en-US" sz="28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33" r="11506" b="17151"/>
            <a:stretch/>
          </p:blipFill>
          <p:spPr>
            <a:xfrm>
              <a:off x="804868" y="2548696"/>
              <a:ext cx="1981200" cy="2399177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594273" y="2261805"/>
            <a:ext cx="2046701" cy="3015331"/>
            <a:chOff x="9594273" y="2261805"/>
            <a:chExt cx="2046701" cy="301533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4273" y="2261805"/>
              <a:ext cx="2046701" cy="24298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0026320" y="4753916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/>
                <a:t>বীজ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315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4" grpId="1" animBg="1"/>
      <p:bldP spid="13" grpId="0" animBg="1"/>
      <p:bldP spid="13" grpId="1" animBg="1"/>
      <p:bldP spid="2" grpId="0" animBg="1"/>
      <p:bldP spid="2" grpId="1" animBg="1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07004" y="4604000"/>
            <a:ext cx="10067628" cy="646331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alpha val="92000"/>
                  </a:schemeClr>
                </a:solidFill>
              </a:rPr>
              <a:t>কিভাবে জমি তৈরী করে চারা রোপনের উপযোগী করা হয়, চলো দেখি । </a:t>
            </a:r>
            <a:endParaRPr lang="en-US" sz="36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4921" y="4625477"/>
            <a:ext cx="7610741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কোন মাটি গোলাপ চাষের জন্যে উত্তম? 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7379" y="4604000"/>
            <a:ext cx="7610741" cy="58477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93000">
                <a:schemeClr val="accent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>
                    <a:alpha val="92000"/>
                  </a:schemeClr>
                </a:solidFill>
              </a:rPr>
              <a:t>চিত্রে আমরা কি দেখতে পাচ্ছি ?</a:t>
            </a:r>
            <a:endParaRPr lang="en-US" sz="3200" dirty="0">
              <a:solidFill>
                <a:schemeClr val="tx1">
                  <a:alpha val="92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4184070"/>
            <a:ext cx="1432559" cy="1345326"/>
            <a:chOff x="914400" y="476904"/>
            <a:chExt cx="2134013" cy="2017989"/>
          </a:xfrm>
        </p:grpSpPr>
        <p:sp>
          <p:nvSpPr>
            <p:cNvPr id="4" name="Flowchart: Connector 3"/>
            <p:cNvSpPr/>
            <p:nvPr/>
          </p:nvSpPr>
          <p:spPr>
            <a:xfrm>
              <a:off x="1320613" y="1085850"/>
              <a:ext cx="863974" cy="800100"/>
            </a:xfrm>
            <a:prstGeom prst="flowChartConnector">
              <a:avLst/>
            </a:prstGeom>
            <a:solidFill>
              <a:srgbClr val="4638F8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12277456">
              <a:off x="1018801" y="476904"/>
              <a:ext cx="2029612" cy="2017989"/>
            </a:xfrm>
            <a:prstGeom prst="chord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14400" y="685800"/>
              <a:ext cx="1676400" cy="1600200"/>
            </a:xfrm>
            <a:prstGeom prst="ellipse">
              <a:avLst/>
            </a:prstGeom>
            <a:noFill/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17226" y="876299"/>
              <a:ext cx="1270747" cy="12192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86200" y="327366"/>
            <a:ext cx="478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rgbClr val="0000FF"/>
                </a:solidFill>
              </a:rPr>
              <a:t>২। জমি নির্বাচন ও তৈরীঃ</a:t>
            </a:r>
            <a:endParaRPr lang="en-US" sz="3600" b="1" u="sng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1247436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u="sng" dirty="0" smtClean="0">
                <a:solidFill>
                  <a:srgbClr val="0000FF"/>
                </a:solidFill>
              </a:rPr>
              <a:t>উর্বর দোআঁশ মাটি, ছায়াবিহীন উঁচু ও জলাবদ্ধ নয় এমন জায়গা । 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5120" y="1219362"/>
                <a:ext cx="8228926" cy="5016758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lumMod val="95000"/>
                    </a:schemeClr>
                  </a:gs>
                  <a:gs pos="93000">
                    <a:schemeClr val="accent2">
                      <a:lumMod val="20000"/>
                      <a:lumOff val="80000"/>
                    </a:schemeClr>
                  </a:gs>
                </a:gsLst>
              </a:gra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solidFill>
                      <a:schemeClr val="tx1">
                        <a:alpha val="92000"/>
                      </a:schemeClr>
                    </a:solidFill>
                  </a:rPr>
                  <a:t>নির্বাচিত জমিতে,</a:t>
                </a:r>
              </a:p>
              <a:p>
                <a:r>
                  <a:rPr lang="bn-IN" sz="3200" dirty="0" smtClean="0">
                    <a:solidFill>
                      <a:schemeClr val="tx1">
                        <a:alpha val="92000"/>
                      </a:schemeClr>
                    </a:solidFill>
                  </a:rPr>
                  <a:t>১। ৪/৫ টি আড়াআড়ি চাষ ও মই দিয়ে ঝুরঝুরা ও সমতল করতে হবে ।</a:t>
                </a:r>
              </a:p>
              <a:p>
                <a:r>
                  <a:rPr lang="bn-IN" sz="3200" dirty="0" smtClean="0">
                    <a:solidFill>
                      <a:schemeClr val="tx1">
                        <a:alpha val="92000"/>
                      </a:schemeClr>
                    </a:solidFill>
                  </a:rPr>
                  <a:t>২। মাটি কুপিয়ে ৫ সে.মি. উঁচু করে ৩মি.</a:t>
                </a:r>
                <a14:m>
                  <m:oMath xmlns:m="http://schemas.openxmlformats.org/officeDocument/2006/math">
                    <m:r>
                      <a:rPr lang="bn-IN" sz="3200" i="1" smtClean="0">
                        <a:solidFill>
                          <a:schemeClr val="tx1">
                            <a:alpha val="92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3200" dirty="0" smtClean="0">
                    <a:solidFill>
                      <a:schemeClr val="tx1">
                        <a:alpha val="92000"/>
                      </a:schemeClr>
                    </a:solidFill>
                  </a:rPr>
                  <a:t> ১ মি.আকারের বেড করা। </a:t>
                </a:r>
              </a:p>
              <a:p>
                <a:r>
                  <a:rPr lang="bn-IN" sz="3200" dirty="0" smtClean="0">
                    <a:solidFill>
                      <a:schemeClr val="tx1">
                        <a:alpha val="92000"/>
                      </a:schemeClr>
                    </a:solidFill>
                  </a:rPr>
                  <a:t>৩। বেড বা কেয়ারী তৈরী করার পর নির্দিষ্ট দূরত্বে (৬০</a:t>
                </a:r>
                <a14:m>
                  <m:oMath xmlns:m="http://schemas.openxmlformats.org/officeDocument/2006/math">
                    <m:r>
                      <a:rPr lang="bn-IN" sz="3200" i="1" smtClean="0">
                        <a:solidFill>
                          <a:schemeClr val="tx1">
                            <a:alpha val="92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3200" dirty="0" smtClean="0">
                    <a:solidFill>
                      <a:schemeClr val="tx1">
                        <a:alpha val="92000"/>
                      </a:schemeClr>
                    </a:solidFill>
                  </a:rPr>
                  <a:t>৬০) সে.মি. আকারের এবং ৪৫ সে.মি. গভীর গর্ত করতে হবে। </a:t>
                </a:r>
              </a:p>
              <a:p>
                <a:r>
                  <a:rPr lang="bn-IN" sz="3200" dirty="0" smtClean="0">
                    <a:solidFill>
                      <a:schemeClr val="tx1">
                        <a:alpha val="92000"/>
                      </a:schemeClr>
                    </a:solidFill>
                  </a:rPr>
                  <a:t>৫। গর্তের উপররে মাটি ও নিচের মাটি আলাদা করা। </a:t>
                </a:r>
              </a:p>
              <a:p>
                <a:r>
                  <a:rPr lang="bn-IN" sz="3200" dirty="0" smtClean="0">
                    <a:solidFill>
                      <a:schemeClr val="tx1">
                        <a:alpha val="92000"/>
                      </a:schemeClr>
                    </a:solidFill>
                  </a:rPr>
                  <a:t>৬। চারা রোপনের পূর্বে, গর্ত ১৫ দিন খোলা রাখতে হবে, যাতে জীবাণু ও পোকামাকড় মারা যায়।। </a:t>
                </a:r>
                <a:endParaRPr lang="en-US" sz="3200" dirty="0">
                  <a:solidFill>
                    <a:schemeClr val="tx1">
                      <a:alpha val="92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20" y="1219362"/>
                <a:ext cx="8228926" cy="5016758"/>
              </a:xfrm>
              <a:prstGeom prst="rect">
                <a:avLst/>
              </a:prstGeom>
              <a:blipFill rotWithShape="0">
                <a:blip r:embed="rId2"/>
                <a:stretch>
                  <a:fillRect l="-1621" t="-1083" b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43" y="1097847"/>
            <a:ext cx="4455576" cy="32831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68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36836 -0.0884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-442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  <p:bldP spid="10" grpId="1" animBg="1"/>
      <p:bldP spid="10" grpId="2" animBg="1"/>
      <p:bldP spid="2" grpId="0" animBg="1"/>
      <p:bldP spid="2" grpId="1" animBg="1"/>
      <p:bldP spid="2" grpId="2" animBg="1"/>
      <p:bldP spid="9" grpId="0"/>
      <p:bldP spid="11" grpId="0"/>
      <p:bldP spid="11" grpId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|10.4|6.1|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796</Words>
  <Application>Microsoft Office PowerPoint</Application>
  <PresentationFormat>Widescreen</PresentationFormat>
  <Paragraphs>123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141</cp:revision>
  <dcterms:created xsi:type="dcterms:W3CDTF">2020-02-22T15:16:27Z</dcterms:created>
  <dcterms:modified xsi:type="dcterms:W3CDTF">2020-03-10T07:37:57Z</dcterms:modified>
</cp:coreProperties>
</file>