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sldIdLst>
    <p:sldId id="279" r:id="rId2"/>
    <p:sldId id="280" r:id="rId3"/>
    <p:sldId id="281" r:id="rId4"/>
    <p:sldId id="288" r:id="rId5"/>
    <p:sldId id="282" r:id="rId6"/>
    <p:sldId id="289" r:id="rId7"/>
    <p:sldId id="261" r:id="rId8"/>
    <p:sldId id="262" r:id="rId9"/>
    <p:sldId id="263" r:id="rId10"/>
    <p:sldId id="277" r:id="rId11"/>
    <p:sldId id="290" r:id="rId12"/>
    <p:sldId id="291" r:id="rId13"/>
    <p:sldId id="292" r:id="rId14"/>
    <p:sldId id="293" r:id="rId15"/>
    <p:sldId id="294" r:id="rId16"/>
    <p:sldId id="266" r:id="rId17"/>
    <p:sldId id="29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11056B"/>
    <a:srgbClr val="CC00CC"/>
    <a:srgbClr val="00CC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0" autoAdjust="0"/>
    <p:restoredTop sz="89975" autoAdjust="0"/>
  </p:normalViewPr>
  <p:slideViewPr>
    <p:cSldViewPr>
      <p:cViewPr>
        <p:scale>
          <a:sx n="73" d="100"/>
          <a:sy n="73" d="100"/>
        </p:scale>
        <p:origin x="-1314"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63C76-153C-48B7-B57B-C97D3792EDC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3C483A7-19B9-4E4B-ACF3-D3D636F1A9DE}">
      <dgm:prSet/>
      <dgm:spPr/>
      <dgm:t>
        <a:bodyPr/>
        <a:lstStyle/>
        <a:p>
          <a:endParaRPr lang="en-US" dirty="0"/>
        </a:p>
      </dgm:t>
    </dgm:pt>
    <dgm:pt modelId="{48168FFB-FA4E-4357-9ED9-56E56DB7AA91}" type="parTrans" cxnId="{CE8336C4-0087-4FC4-874E-3F49CE20DD75}">
      <dgm:prSet/>
      <dgm:spPr/>
      <dgm:t>
        <a:bodyPr/>
        <a:lstStyle/>
        <a:p>
          <a:endParaRPr lang="en-US"/>
        </a:p>
      </dgm:t>
    </dgm:pt>
    <dgm:pt modelId="{B66585AF-9E68-4668-9DED-FFECEF032BE5}" type="sibTrans" cxnId="{CE8336C4-0087-4FC4-874E-3F49CE20DD75}">
      <dgm:prSet/>
      <dgm:spPr>
        <a:blipFill rotWithShape="1">
          <a:blip xmlns:r="http://schemas.openxmlformats.org/officeDocument/2006/relationships" r:embed="rId1"/>
          <a:stretch>
            <a:fillRect/>
          </a:stretch>
        </a:blipFill>
      </dgm:spPr>
      <dgm:t>
        <a:bodyPr/>
        <a:lstStyle/>
        <a:p>
          <a:endParaRPr lang="en-US"/>
        </a:p>
      </dgm:t>
    </dgm:pt>
    <dgm:pt modelId="{8E481DE8-C915-4E6E-9E2C-CBCE4F434B5A}" type="pres">
      <dgm:prSet presAssocID="{72C63C76-153C-48B7-B57B-C97D3792EDCD}" presName="Name0" presStyleCnt="0">
        <dgm:presLayoutVars>
          <dgm:chMax val="7"/>
          <dgm:chPref val="7"/>
          <dgm:dir/>
        </dgm:presLayoutVars>
      </dgm:prSet>
      <dgm:spPr/>
      <dgm:t>
        <a:bodyPr/>
        <a:lstStyle/>
        <a:p>
          <a:endParaRPr lang="en-US"/>
        </a:p>
      </dgm:t>
    </dgm:pt>
    <dgm:pt modelId="{51DEBB0B-4383-4192-8D96-BF69710564C9}" type="pres">
      <dgm:prSet presAssocID="{72C63C76-153C-48B7-B57B-C97D3792EDCD}" presName="Name1" presStyleCnt="0"/>
      <dgm:spPr/>
    </dgm:pt>
    <dgm:pt modelId="{1402F882-3DDD-4EB3-AC91-A4AFC6117EEB}" type="pres">
      <dgm:prSet presAssocID="{B66585AF-9E68-4668-9DED-FFECEF032BE5}" presName="picture_1" presStyleCnt="0"/>
      <dgm:spPr/>
    </dgm:pt>
    <dgm:pt modelId="{FEC0D7AC-7224-421A-AA75-F5A9B40DEFD1}" type="pres">
      <dgm:prSet presAssocID="{B66585AF-9E68-4668-9DED-FFECEF032BE5}" presName="pictureRepeatNode" presStyleLbl="alignImgPlace1" presStyleIdx="0" presStyleCnt="1" custScaleX="147826" custScaleY="187735" custLinFactNeighborX="18977" custLinFactNeighborY="16613"/>
      <dgm:spPr/>
      <dgm:t>
        <a:bodyPr/>
        <a:lstStyle/>
        <a:p>
          <a:endParaRPr lang="en-US"/>
        </a:p>
      </dgm:t>
    </dgm:pt>
    <dgm:pt modelId="{F5F471D1-D914-41A3-A25D-AF3575C00111}" type="pres">
      <dgm:prSet presAssocID="{63C483A7-19B9-4E4B-ACF3-D3D636F1A9DE}" presName="text_1" presStyleLbl="node1" presStyleIdx="0" presStyleCnt="0">
        <dgm:presLayoutVars>
          <dgm:bulletEnabled val="1"/>
        </dgm:presLayoutVars>
      </dgm:prSet>
      <dgm:spPr/>
      <dgm:t>
        <a:bodyPr/>
        <a:lstStyle/>
        <a:p>
          <a:endParaRPr lang="en-US"/>
        </a:p>
      </dgm:t>
    </dgm:pt>
  </dgm:ptLst>
  <dgm:cxnLst>
    <dgm:cxn modelId="{29DF53A1-160C-47DF-84FC-FCBD8B298293}" type="presOf" srcId="{B66585AF-9E68-4668-9DED-FFECEF032BE5}" destId="{FEC0D7AC-7224-421A-AA75-F5A9B40DEFD1}" srcOrd="0" destOrd="0" presId="urn:microsoft.com/office/officeart/2008/layout/CircularPictureCallout"/>
    <dgm:cxn modelId="{18946649-DD15-4175-9859-56BA8ACCFFE1}" type="presOf" srcId="{72C63C76-153C-48B7-B57B-C97D3792EDCD}" destId="{8E481DE8-C915-4E6E-9E2C-CBCE4F434B5A}" srcOrd="0" destOrd="0" presId="urn:microsoft.com/office/officeart/2008/layout/CircularPictureCallout"/>
    <dgm:cxn modelId="{F7645603-D97E-4477-9109-8F4F828E9C42}" type="presOf" srcId="{63C483A7-19B9-4E4B-ACF3-D3D636F1A9DE}" destId="{F5F471D1-D914-41A3-A25D-AF3575C00111}" srcOrd="0" destOrd="0" presId="urn:microsoft.com/office/officeart/2008/layout/CircularPictureCallout"/>
    <dgm:cxn modelId="{CE8336C4-0087-4FC4-874E-3F49CE20DD75}" srcId="{72C63C76-153C-48B7-B57B-C97D3792EDCD}" destId="{63C483A7-19B9-4E4B-ACF3-D3D636F1A9DE}" srcOrd="0" destOrd="0" parTransId="{48168FFB-FA4E-4357-9ED9-56E56DB7AA91}" sibTransId="{B66585AF-9E68-4668-9DED-FFECEF032BE5}"/>
    <dgm:cxn modelId="{24D3FA08-CB04-4952-9665-9B3771B534A9}" type="presParOf" srcId="{8E481DE8-C915-4E6E-9E2C-CBCE4F434B5A}" destId="{51DEBB0B-4383-4192-8D96-BF69710564C9}" srcOrd="0" destOrd="0" presId="urn:microsoft.com/office/officeart/2008/layout/CircularPictureCallout"/>
    <dgm:cxn modelId="{386CFE1B-3F79-4DC2-AF5F-6237A08C9450}" type="presParOf" srcId="{51DEBB0B-4383-4192-8D96-BF69710564C9}" destId="{1402F882-3DDD-4EB3-AC91-A4AFC6117EEB}" srcOrd="0" destOrd="0" presId="urn:microsoft.com/office/officeart/2008/layout/CircularPictureCallout"/>
    <dgm:cxn modelId="{F5484401-80AE-4867-A550-7D403ED833F9}" type="presParOf" srcId="{1402F882-3DDD-4EB3-AC91-A4AFC6117EEB}" destId="{FEC0D7AC-7224-421A-AA75-F5A9B40DEFD1}" srcOrd="0" destOrd="0" presId="urn:microsoft.com/office/officeart/2008/layout/CircularPictureCallout"/>
    <dgm:cxn modelId="{5574DBCE-9BD3-4A21-A5BD-5487750AC31E}" type="presParOf" srcId="{51DEBB0B-4383-4192-8D96-BF69710564C9}" destId="{F5F471D1-D914-41A3-A25D-AF3575C00111}"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01702-55A2-4F3A-B657-E168FF969F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A140F1-32B7-43EF-9CF0-1C8243344D72}">
      <dgm:prSet custT="1">
        <dgm:style>
          <a:lnRef idx="1">
            <a:schemeClr val="accent5"/>
          </a:lnRef>
          <a:fillRef idx="2">
            <a:schemeClr val="accent5"/>
          </a:fillRef>
          <a:effectRef idx="1">
            <a:schemeClr val="accent5"/>
          </a:effectRef>
          <a:fontRef idx="minor">
            <a:schemeClr val="dk1"/>
          </a:fontRef>
        </dgm:style>
      </dgm:prSet>
      <dgm:spPr/>
      <dgm:t>
        <a:bodyPr/>
        <a:lstStyle/>
        <a:p>
          <a:r>
            <a:rPr lang="bn-IN" sz="3600" dirty="0" smtClean="0">
              <a:solidFill>
                <a:schemeClr val="tx1"/>
              </a:solidFill>
              <a:latin typeface="NikoshBAN" pitchFamily="2" charset="0"/>
              <a:cs typeface="NikoshBAN" pitchFamily="2" charset="0"/>
            </a:rPr>
            <a:t>১/ </a:t>
          </a:r>
          <a:r>
            <a:rPr lang="bn-BD" sz="3600" dirty="0" smtClean="0">
              <a:solidFill>
                <a:schemeClr val="tx1"/>
              </a:solidFill>
              <a:latin typeface="NikoshBAN" pitchFamily="2" charset="0"/>
              <a:cs typeface="NikoshBAN" pitchFamily="2" charset="0"/>
            </a:rPr>
            <a:t>বীট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বলতে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পারবে</a:t>
          </a:r>
          <a:r>
            <a:rPr lang="en-US" sz="3600" dirty="0" smtClean="0">
              <a:solidFill>
                <a:schemeClr val="tx1"/>
              </a:solidFill>
              <a:latin typeface="NikoshBAN" pitchFamily="2" charset="0"/>
              <a:cs typeface="NikoshBAN" pitchFamily="2" charset="0"/>
            </a:rPr>
            <a:t>;</a:t>
          </a:r>
        </a:p>
      </dgm:t>
    </dgm:pt>
    <dgm:pt modelId="{AA8392E1-0963-4A8A-84BE-4EA5608106E1}" type="parTrans" cxnId="{98E14571-E963-409E-BECA-2DDB90368186}">
      <dgm:prSet/>
      <dgm:spPr/>
      <dgm:t>
        <a:bodyPr/>
        <a:lstStyle/>
        <a:p>
          <a:endParaRPr lang="en-US"/>
        </a:p>
      </dgm:t>
    </dgm:pt>
    <dgm:pt modelId="{6BFDD4C1-1FCB-406D-84A9-CE6094179AE0}" type="sibTrans" cxnId="{98E14571-E963-409E-BECA-2DDB90368186}">
      <dgm:prSet/>
      <dgm:spPr/>
      <dgm:t>
        <a:bodyPr/>
        <a:lstStyle/>
        <a:p>
          <a:endParaRPr lang="en-US"/>
        </a:p>
      </dgm:t>
    </dgm:pt>
    <dgm:pt modelId="{0BD8F626-4DFE-4FB4-870A-FC24E617D2ED}">
      <dgm:prSet custT="1">
        <dgm:style>
          <a:lnRef idx="1">
            <a:schemeClr val="accent3"/>
          </a:lnRef>
          <a:fillRef idx="2">
            <a:schemeClr val="accent3"/>
          </a:fillRef>
          <a:effectRef idx="1">
            <a:schemeClr val="accent3"/>
          </a:effectRef>
          <a:fontRef idx="minor">
            <a:schemeClr val="dk1"/>
          </a:fontRef>
        </dgm:style>
      </dgm:prSet>
      <dgm:spPr/>
      <dgm:t>
        <a:bodyPr/>
        <a:lstStyle/>
        <a:p>
          <a:r>
            <a:rPr lang="bn-IN" sz="3600" dirty="0" smtClean="0">
              <a:solidFill>
                <a:schemeClr val="tx1"/>
              </a:solidFill>
              <a:latin typeface="NikoshBAN" pitchFamily="2" charset="0"/>
              <a:cs typeface="NikoshBAN" pitchFamily="2" charset="0"/>
            </a:rPr>
            <a:t>৩/ </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বীটের গাণিতিক সমীকরণ প্রতিপাদন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করতে</a:t>
          </a:r>
          <a:r>
            <a:rPr lang="en-US"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পারবে; </a:t>
          </a:r>
        </a:p>
      </dgm:t>
    </dgm:pt>
    <dgm:pt modelId="{7CF07136-8980-43B1-B25D-3A378733AFB4}" type="parTrans" cxnId="{9FFB8C9D-CE71-475F-816B-52FDA190109D}">
      <dgm:prSet/>
      <dgm:spPr/>
      <dgm:t>
        <a:bodyPr/>
        <a:lstStyle/>
        <a:p>
          <a:endParaRPr lang="en-US"/>
        </a:p>
      </dgm:t>
    </dgm:pt>
    <dgm:pt modelId="{B24F2B47-51CF-4063-A6B1-C43CCB2B0EAF}" type="sibTrans" cxnId="{9FFB8C9D-CE71-475F-816B-52FDA190109D}">
      <dgm:prSet/>
      <dgm:spPr/>
      <dgm:t>
        <a:bodyPr/>
        <a:lstStyle/>
        <a:p>
          <a:endParaRPr lang="en-US"/>
        </a:p>
      </dgm:t>
    </dgm:pt>
    <dgm:pt modelId="{E7595D3A-AF6A-49BA-8527-5E5C785FF20B}">
      <dgm:prSet custT="1">
        <dgm:style>
          <a:lnRef idx="1">
            <a:schemeClr val="accent6"/>
          </a:lnRef>
          <a:fillRef idx="2">
            <a:schemeClr val="accent6"/>
          </a:fillRef>
          <a:effectRef idx="1">
            <a:schemeClr val="accent6"/>
          </a:effectRef>
          <a:fontRef idx="minor">
            <a:schemeClr val="dk1"/>
          </a:fontRef>
        </dgm:style>
      </dgm:prSet>
      <dgm:spPr/>
      <dgm:t>
        <a:bodyPr/>
        <a:lstStyle/>
        <a:p>
          <a:r>
            <a:rPr lang="bn-IN" sz="3600" dirty="0" smtClean="0">
              <a:solidFill>
                <a:schemeClr val="tx1"/>
              </a:solidFill>
              <a:latin typeface="NikoshBAN" pitchFamily="2" charset="0"/>
              <a:cs typeface="NikoshBAN" pitchFamily="2" charset="0"/>
            </a:rPr>
            <a:t>২/</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বীট সৃষ্টির কৌশল বর্ণনা </a:t>
          </a:r>
          <a:r>
            <a:rPr lang="bn-IN" sz="3600" dirty="0" smtClean="0">
              <a:solidFill>
                <a:schemeClr val="tx1"/>
              </a:solidFill>
              <a:latin typeface="NikoshBAN" pitchFamily="2" charset="0"/>
              <a:cs typeface="NikoshBAN" pitchFamily="2" charset="0"/>
            </a:rPr>
            <a:t> করতে পারবে;</a:t>
          </a:r>
        </a:p>
      </dgm:t>
    </dgm:pt>
    <dgm:pt modelId="{0B34B009-E142-4A2B-88F5-EFB409995C69}" type="parTrans" cxnId="{C64D5EC0-F6D5-45CC-8C98-428673152FA7}">
      <dgm:prSet/>
      <dgm:spPr/>
      <dgm:t>
        <a:bodyPr/>
        <a:lstStyle/>
        <a:p>
          <a:endParaRPr lang="en-US"/>
        </a:p>
      </dgm:t>
    </dgm:pt>
    <dgm:pt modelId="{AA987700-5972-4AF9-AD2B-C39A143BF3F9}" type="sibTrans" cxnId="{C64D5EC0-F6D5-45CC-8C98-428673152FA7}">
      <dgm:prSet/>
      <dgm:spPr/>
      <dgm:t>
        <a:bodyPr/>
        <a:lstStyle/>
        <a:p>
          <a:endParaRPr lang="en-US"/>
        </a:p>
      </dgm:t>
    </dgm:pt>
    <dgm:pt modelId="{5CF06346-1E2C-4106-9F06-D09A13A8EB74}">
      <dgm:prSet custT="1">
        <dgm:style>
          <a:lnRef idx="1">
            <a:schemeClr val="accent1"/>
          </a:lnRef>
          <a:fillRef idx="2">
            <a:schemeClr val="accent1"/>
          </a:fillRef>
          <a:effectRef idx="1">
            <a:schemeClr val="accent1"/>
          </a:effectRef>
          <a:fontRef idx="minor">
            <a:schemeClr val="dk1"/>
          </a:fontRef>
        </dgm:style>
      </dgm:prSet>
      <dgm:spPr/>
      <dgm:t>
        <a:bodyPr/>
        <a:lstStyle/>
        <a:p>
          <a:r>
            <a:rPr lang="bn-IN" sz="3600" dirty="0" smtClean="0">
              <a:solidFill>
                <a:schemeClr val="tx1"/>
              </a:solidFill>
              <a:latin typeface="NikoshBAN" pitchFamily="2" charset="0"/>
              <a:cs typeface="NikoshBAN" pitchFamily="2" charset="0"/>
            </a:rPr>
            <a:t>৪/  </a:t>
          </a:r>
          <a:r>
            <a:rPr lang="en-US" sz="3600" dirty="0" err="1" smtClean="0">
              <a:solidFill>
                <a:schemeClr val="tx1"/>
              </a:solidFill>
              <a:latin typeface="NikoshBAN" pitchFamily="2" charset="0"/>
              <a:cs typeface="NikoshBAN" pitchFamily="2" charset="0"/>
            </a:rPr>
            <a:t>বীটের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সাহায্যে</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অজানা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কম্পাংক</a:t>
          </a:r>
          <a:r>
            <a:rPr lang="bn-IN" sz="3600" dirty="0" smtClean="0">
              <a:solidFill>
                <a:schemeClr val="tx1"/>
              </a:solidFill>
              <a:latin typeface="NikoshBAN" pitchFamily="2" charset="0"/>
              <a:cs typeface="NikoshBAN" pitchFamily="2" charset="0"/>
            </a:rPr>
            <a:t> নির্ণয় করতে </a:t>
          </a:r>
          <a:r>
            <a:rPr lang="en-US" sz="3600" dirty="0" err="1" smtClean="0">
              <a:solidFill>
                <a:schemeClr val="tx1"/>
              </a:solidFill>
              <a:latin typeface="NikoshBAN" pitchFamily="2" charset="0"/>
              <a:cs typeface="NikoshBAN" pitchFamily="2" charset="0"/>
            </a:rPr>
            <a:t>পারবে</a:t>
          </a:r>
          <a:r>
            <a:rPr lang="bn-IN" sz="3600" dirty="0" smtClean="0">
              <a:solidFill>
                <a:schemeClr val="tx1"/>
              </a:solidFill>
              <a:latin typeface="NikoshBAN" pitchFamily="2" charset="0"/>
              <a:cs typeface="NikoshBAN" pitchFamily="2" charset="0"/>
            </a:rPr>
            <a:t>। </a:t>
          </a:r>
          <a:endParaRPr lang="en-US" sz="3600" dirty="0" smtClean="0">
            <a:solidFill>
              <a:schemeClr val="tx1"/>
            </a:solidFill>
            <a:latin typeface="NikoshBAN" pitchFamily="2" charset="0"/>
            <a:cs typeface="NikoshBAN" pitchFamily="2" charset="0"/>
          </a:endParaRPr>
        </a:p>
      </dgm:t>
    </dgm:pt>
    <dgm:pt modelId="{7A4D0787-2E78-4D3A-AE11-2436E44941B8}" type="parTrans" cxnId="{CF925147-CF90-499C-9B26-A32BB469D1E4}">
      <dgm:prSet/>
      <dgm:spPr/>
      <dgm:t>
        <a:bodyPr/>
        <a:lstStyle/>
        <a:p>
          <a:endParaRPr lang="en-US"/>
        </a:p>
      </dgm:t>
    </dgm:pt>
    <dgm:pt modelId="{AC0348E2-2C1A-46B2-8C0D-0BDE1D419212}" type="sibTrans" cxnId="{CF925147-CF90-499C-9B26-A32BB469D1E4}">
      <dgm:prSet/>
      <dgm:spPr/>
      <dgm:t>
        <a:bodyPr/>
        <a:lstStyle/>
        <a:p>
          <a:endParaRPr lang="en-US"/>
        </a:p>
      </dgm:t>
    </dgm:pt>
    <dgm:pt modelId="{C77B3BF2-8694-4FE2-B6B3-E94A87AD8E7D}" type="pres">
      <dgm:prSet presAssocID="{48601702-55A2-4F3A-B657-E168FF969F14}" presName="linear" presStyleCnt="0">
        <dgm:presLayoutVars>
          <dgm:animLvl val="lvl"/>
          <dgm:resizeHandles val="exact"/>
        </dgm:presLayoutVars>
      </dgm:prSet>
      <dgm:spPr/>
      <dgm:t>
        <a:bodyPr/>
        <a:lstStyle/>
        <a:p>
          <a:endParaRPr lang="en-US"/>
        </a:p>
      </dgm:t>
    </dgm:pt>
    <dgm:pt modelId="{5D15BAF2-3580-411F-8938-8536E08FE419}" type="pres">
      <dgm:prSet presAssocID="{72A140F1-32B7-43EF-9CF0-1C8243344D72}" presName="parentText" presStyleLbl="node1" presStyleIdx="0" presStyleCnt="4" custScaleX="52683" custScaleY="48880" custLinFactNeighborX="-23658" custLinFactNeighborY="13533">
        <dgm:presLayoutVars>
          <dgm:chMax val="0"/>
          <dgm:bulletEnabled val="1"/>
        </dgm:presLayoutVars>
      </dgm:prSet>
      <dgm:spPr/>
      <dgm:t>
        <a:bodyPr/>
        <a:lstStyle/>
        <a:p>
          <a:endParaRPr lang="en-US"/>
        </a:p>
      </dgm:t>
    </dgm:pt>
    <dgm:pt modelId="{F94422BD-6B78-4C81-ADF4-231649808773}" type="pres">
      <dgm:prSet presAssocID="{6BFDD4C1-1FCB-406D-84A9-CE6094179AE0}" presName="spacer" presStyleCnt="0"/>
      <dgm:spPr/>
    </dgm:pt>
    <dgm:pt modelId="{EF7FBA54-E724-40C1-BA13-33F8A6A63BF5}" type="pres">
      <dgm:prSet presAssocID="{E7595D3A-AF6A-49BA-8527-5E5C785FF20B}" presName="parentText" presStyleLbl="node1" presStyleIdx="1" presStyleCnt="4" custScaleX="70941" custScaleY="60505" custLinFactNeighborX="-14529" custLinFactNeighborY="-24024">
        <dgm:presLayoutVars>
          <dgm:chMax val="0"/>
          <dgm:bulletEnabled val="1"/>
        </dgm:presLayoutVars>
      </dgm:prSet>
      <dgm:spPr/>
      <dgm:t>
        <a:bodyPr/>
        <a:lstStyle/>
        <a:p>
          <a:endParaRPr lang="en-US"/>
        </a:p>
      </dgm:t>
    </dgm:pt>
    <dgm:pt modelId="{6004761F-7C5D-459D-96EA-83F980501A94}" type="pres">
      <dgm:prSet presAssocID="{AA987700-5972-4AF9-AD2B-C39A143BF3F9}" presName="spacer" presStyleCnt="0"/>
      <dgm:spPr/>
    </dgm:pt>
    <dgm:pt modelId="{7D8ADF7C-171E-4710-AC54-220E975C449E}" type="pres">
      <dgm:prSet presAssocID="{0BD8F626-4DFE-4FB4-870A-FC24E617D2ED}" presName="parentText" presStyleLbl="node1" presStyleIdx="2" presStyleCnt="4" custScaleX="91452" custScaleY="61965" custLinFactNeighborX="-4274">
        <dgm:presLayoutVars>
          <dgm:chMax val="0"/>
          <dgm:bulletEnabled val="1"/>
        </dgm:presLayoutVars>
      </dgm:prSet>
      <dgm:spPr/>
      <dgm:t>
        <a:bodyPr/>
        <a:lstStyle/>
        <a:p>
          <a:endParaRPr lang="en-US"/>
        </a:p>
      </dgm:t>
    </dgm:pt>
    <dgm:pt modelId="{B506F143-3698-4C1A-80BE-5824BBB96A80}" type="pres">
      <dgm:prSet presAssocID="{B24F2B47-51CF-4063-A6B1-C43CCB2B0EAF}" presName="spacer" presStyleCnt="0"/>
      <dgm:spPr/>
    </dgm:pt>
    <dgm:pt modelId="{4F8D2972-E813-439E-9EE6-9E2ECB1F35EA}" type="pres">
      <dgm:prSet presAssocID="{5CF06346-1E2C-4106-9F06-D09A13A8EB74}" presName="parentText" presStyleLbl="node1" presStyleIdx="3" presStyleCnt="4" custScaleX="93165" custScaleY="57411" custLinFactNeighborX="-13674" custLinFactNeighborY="-1482">
        <dgm:presLayoutVars>
          <dgm:chMax val="0"/>
          <dgm:bulletEnabled val="1"/>
        </dgm:presLayoutVars>
      </dgm:prSet>
      <dgm:spPr/>
      <dgm:t>
        <a:bodyPr/>
        <a:lstStyle/>
        <a:p>
          <a:endParaRPr lang="en-US"/>
        </a:p>
      </dgm:t>
    </dgm:pt>
  </dgm:ptLst>
  <dgm:cxnLst>
    <dgm:cxn modelId="{D11337CA-7D6D-4CBE-903F-5AC87C999BAE}" type="presOf" srcId="{E7595D3A-AF6A-49BA-8527-5E5C785FF20B}" destId="{EF7FBA54-E724-40C1-BA13-33F8A6A63BF5}" srcOrd="0" destOrd="0" presId="urn:microsoft.com/office/officeart/2005/8/layout/vList2"/>
    <dgm:cxn modelId="{D034EC52-A3FE-45C5-96E3-BD608147DDEF}" type="presOf" srcId="{5CF06346-1E2C-4106-9F06-D09A13A8EB74}" destId="{4F8D2972-E813-439E-9EE6-9E2ECB1F35EA}" srcOrd="0" destOrd="0" presId="urn:microsoft.com/office/officeart/2005/8/layout/vList2"/>
    <dgm:cxn modelId="{98E14571-E963-409E-BECA-2DDB90368186}" srcId="{48601702-55A2-4F3A-B657-E168FF969F14}" destId="{72A140F1-32B7-43EF-9CF0-1C8243344D72}" srcOrd="0" destOrd="0" parTransId="{AA8392E1-0963-4A8A-84BE-4EA5608106E1}" sibTransId="{6BFDD4C1-1FCB-406D-84A9-CE6094179AE0}"/>
    <dgm:cxn modelId="{19061A1A-57A3-43B3-92E7-399A7B1BB1B0}" type="presOf" srcId="{0BD8F626-4DFE-4FB4-870A-FC24E617D2ED}" destId="{7D8ADF7C-171E-4710-AC54-220E975C449E}" srcOrd="0" destOrd="0" presId="urn:microsoft.com/office/officeart/2005/8/layout/vList2"/>
    <dgm:cxn modelId="{C64D5EC0-F6D5-45CC-8C98-428673152FA7}" srcId="{48601702-55A2-4F3A-B657-E168FF969F14}" destId="{E7595D3A-AF6A-49BA-8527-5E5C785FF20B}" srcOrd="1" destOrd="0" parTransId="{0B34B009-E142-4A2B-88F5-EFB409995C69}" sibTransId="{AA987700-5972-4AF9-AD2B-C39A143BF3F9}"/>
    <dgm:cxn modelId="{C832A7FA-E79C-4B42-8638-809AFF645353}" type="presOf" srcId="{48601702-55A2-4F3A-B657-E168FF969F14}" destId="{C77B3BF2-8694-4FE2-B6B3-E94A87AD8E7D}" srcOrd="0" destOrd="0" presId="urn:microsoft.com/office/officeart/2005/8/layout/vList2"/>
    <dgm:cxn modelId="{9FFB8C9D-CE71-475F-816B-52FDA190109D}" srcId="{48601702-55A2-4F3A-B657-E168FF969F14}" destId="{0BD8F626-4DFE-4FB4-870A-FC24E617D2ED}" srcOrd="2" destOrd="0" parTransId="{7CF07136-8980-43B1-B25D-3A378733AFB4}" sibTransId="{B24F2B47-51CF-4063-A6B1-C43CCB2B0EAF}"/>
    <dgm:cxn modelId="{CF925147-CF90-499C-9B26-A32BB469D1E4}" srcId="{48601702-55A2-4F3A-B657-E168FF969F14}" destId="{5CF06346-1E2C-4106-9F06-D09A13A8EB74}" srcOrd="3" destOrd="0" parTransId="{7A4D0787-2E78-4D3A-AE11-2436E44941B8}" sibTransId="{AC0348E2-2C1A-46B2-8C0D-0BDE1D419212}"/>
    <dgm:cxn modelId="{C6BF4A96-3534-4F3E-89DC-C84913AB6FA8}" type="presOf" srcId="{72A140F1-32B7-43EF-9CF0-1C8243344D72}" destId="{5D15BAF2-3580-411F-8938-8536E08FE419}" srcOrd="0" destOrd="0" presId="urn:microsoft.com/office/officeart/2005/8/layout/vList2"/>
    <dgm:cxn modelId="{533C47D9-E4DF-497C-A1FD-27276ED9B243}" type="presParOf" srcId="{C77B3BF2-8694-4FE2-B6B3-E94A87AD8E7D}" destId="{5D15BAF2-3580-411F-8938-8536E08FE419}" srcOrd="0" destOrd="0" presId="urn:microsoft.com/office/officeart/2005/8/layout/vList2"/>
    <dgm:cxn modelId="{ABF66440-850C-46B4-BC5E-05AAA1CD46F5}" type="presParOf" srcId="{C77B3BF2-8694-4FE2-B6B3-E94A87AD8E7D}" destId="{F94422BD-6B78-4C81-ADF4-231649808773}" srcOrd="1" destOrd="0" presId="urn:microsoft.com/office/officeart/2005/8/layout/vList2"/>
    <dgm:cxn modelId="{2BB2DCF8-1780-407D-87B0-75473B9D28B6}" type="presParOf" srcId="{C77B3BF2-8694-4FE2-B6B3-E94A87AD8E7D}" destId="{EF7FBA54-E724-40C1-BA13-33F8A6A63BF5}" srcOrd="2" destOrd="0" presId="urn:microsoft.com/office/officeart/2005/8/layout/vList2"/>
    <dgm:cxn modelId="{983CD35E-F4A2-45C5-A0D0-BFCF78FC1090}" type="presParOf" srcId="{C77B3BF2-8694-4FE2-B6B3-E94A87AD8E7D}" destId="{6004761F-7C5D-459D-96EA-83F980501A94}" srcOrd="3" destOrd="0" presId="urn:microsoft.com/office/officeart/2005/8/layout/vList2"/>
    <dgm:cxn modelId="{6E70F4D9-D577-4CDC-AD0F-B5326D968EE6}" type="presParOf" srcId="{C77B3BF2-8694-4FE2-B6B3-E94A87AD8E7D}" destId="{7D8ADF7C-171E-4710-AC54-220E975C449E}" srcOrd="4" destOrd="0" presId="urn:microsoft.com/office/officeart/2005/8/layout/vList2"/>
    <dgm:cxn modelId="{6E13C521-D76C-4695-93DD-6097733D0536}" type="presParOf" srcId="{C77B3BF2-8694-4FE2-B6B3-E94A87AD8E7D}" destId="{B506F143-3698-4C1A-80BE-5824BBB96A80}" srcOrd="5" destOrd="0" presId="urn:microsoft.com/office/officeart/2005/8/layout/vList2"/>
    <dgm:cxn modelId="{0AF09CBB-E2FD-4118-A523-510CD4B28634}" type="presParOf" srcId="{C77B3BF2-8694-4FE2-B6B3-E94A87AD8E7D}" destId="{4F8D2972-E813-439E-9EE6-9E2ECB1F35E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0D7AC-7224-421A-AA75-F5A9B40DEFD1}">
      <dsp:nvSpPr>
        <dsp:cNvPr id="0" name=""/>
        <dsp:cNvSpPr/>
      </dsp:nvSpPr>
      <dsp:spPr>
        <a:xfrm>
          <a:off x="789791" y="457203"/>
          <a:ext cx="2590798" cy="329024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F471D1-D914-41A3-A25D-AF3575C00111}">
      <dsp:nvSpPr>
        <dsp:cNvPr id="0" name=""/>
        <dsp:cNvSpPr/>
      </dsp:nvSpPr>
      <dsp:spPr>
        <a:xfrm>
          <a:off x="1191768" y="1928054"/>
          <a:ext cx="1121664" cy="5783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822450">
            <a:lnSpc>
              <a:spcPct val="90000"/>
            </a:lnSpc>
            <a:spcBef>
              <a:spcPct val="0"/>
            </a:spcBef>
            <a:spcAft>
              <a:spcPct val="35000"/>
            </a:spcAft>
          </a:pPr>
          <a:endParaRPr lang="en-US" sz="4100" kern="1200" dirty="0"/>
        </a:p>
      </dsp:txBody>
      <dsp:txXfrm>
        <a:off x="1191768" y="1928054"/>
        <a:ext cx="1121664" cy="578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5BAF2-3580-411F-8938-8536E08FE419}">
      <dsp:nvSpPr>
        <dsp:cNvPr id="0" name=""/>
        <dsp:cNvSpPr/>
      </dsp:nvSpPr>
      <dsp:spPr>
        <a:xfrm>
          <a:off x="44" y="676794"/>
          <a:ext cx="4696900" cy="585621"/>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bn-IN" sz="3600" kern="1200" dirty="0" smtClean="0">
              <a:solidFill>
                <a:schemeClr val="tx1"/>
              </a:solidFill>
              <a:latin typeface="NikoshBAN" pitchFamily="2" charset="0"/>
              <a:cs typeface="NikoshBAN" pitchFamily="2" charset="0"/>
            </a:rPr>
            <a:t>১/ </a:t>
          </a:r>
          <a:r>
            <a:rPr lang="bn-BD" sz="3600" kern="1200" dirty="0" smtClean="0">
              <a:solidFill>
                <a:schemeClr val="tx1"/>
              </a:solidFill>
              <a:latin typeface="NikoshBAN" pitchFamily="2" charset="0"/>
              <a:cs typeface="NikoshBAN" pitchFamily="2" charset="0"/>
            </a:rPr>
            <a:t>বীট </a:t>
          </a:r>
          <a:r>
            <a:rPr lang="en-US" sz="3600" kern="1200" dirty="0" err="1" smtClean="0">
              <a:solidFill>
                <a:schemeClr val="tx1"/>
              </a:solidFill>
              <a:latin typeface="NikoshBAN" pitchFamily="2" charset="0"/>
              <a:cs typeface="NikoshBAN" pitchFamily="2" charset="0"/>
            </a:rPr>
            <a:t>কী</a:t>
          </a:r>
          <a:r>
            <a:rPr lang="en-US" sz="3600" kern="1200" dirty="0" smtClean="0">
              <a:solidFill>
                <a:schemeClr val="tx1"/>
              </a:solidFill>
              <a:latin typeface="NikoshBAN" pitchFamily="2" charset="0"/>
              <a:cs typeface="NikoshBAN" pitchFamily="2" charset="0"/>
            </a:rPr>
            <a:t> </a:t>
          </a:r>
          <a:r>
            <a:rPr lang="en-US" sz="3600" kern="1200" dirty="0" err="1" smtClean="0">
              <a:solidFill>
                <a:schemeClr val="tx1"/>
              </a:solidFill>
              <a:latin typeface="NikoshBAN" pitchFamily="2" charset="0"/>
              <a:cs typeface="NikoshBAN" pitchFamily="2" charset="0"/>
            </a:rPr>
            <a:t>তা</a:t>
          </a:r>
          <a:r>
            <a:rPr lang="en-US" sz="3600" kern="1200" dirty="0" smtClean="0">
              <a:solidFill>
                <a:schemeClr val="tx1"/>
              </a:solidFill>
              <a:latin typeface="NikoshBAN" pitchFamily="2" charset="0"/>
              <a:cs typeface="NikoshBAN" pitchFamily="2" charset="0"/>
            </a:rPr>
            <a:t> </a:t>
          </a:r>
          <a:r>
            <a:rPr lang="en-US" sz="3600" kern="1200" dirty="0" err="1" smtClean="0">
              <a:solidFill>
                <a:schemeClr val="tx1"/>
              </a:solidFill>
              <a:latin typeface="NikoshBAN" pitchFamily="2" charset="0"/>
              <a:cs typeface="NikoshBAN" pitchFamily="2" charset="0"/>
            </a:rPr>
            <a:t>বলতে</a:t>
          </a:r>
          <a:r>
            <a:rPr lang="en-US" sz="3600" kern="1200" dirty="0" smtClean="0">
              <a:solidFill>
                <a:schemeClr val="tx1"/>
              </a:solidFill>
              <a:latin typeface="NikoshBAN" pitchFamily="2" charset="0"/>
              <a:cs typeface="NikoshBAN" pitchFamily="2" charset="0"/>
            </a:rPr>
            <a:t> </a:t>
          </a:r>
          <a:r>
            <a:rPr lang="en-US" sz="3600" kern="1200" dirty="0" err="1" smtClean="0">
              <a:solidFill>
                <a:schemeClr val="tx1"/>
              </a:solidFill>
              <a:latin typeface="NikoshBAN" pitchFamily="2" charset="0"/>
              <a:cs typeface="NikoshBAN" pitchFamily="2" charset="0"/>
            </a:rPr>
            <a:t>পারবে</a:t>
          </a:r>
          <a:r>
            <a:rPr lang="en-US" sz="3600" kern="1200" dirty="0" smtClean="0">
              <a:solidFill>
                <a:schemeClr val="tx1"/>
              </a:solidFill>
              <a:latin typeface="NikoshBAN" pitchFamily="2" charset="0"/>
              <a:cs typeface="NikoshBAN" pitchFamily="2" charset="0"/>
            </a:rPr>
            <a:t>;</a:t>
          </a:r>
        </a:p>
      </dsp:txBody>
      <dsp:txXfrm>
        <a:off x="28632" y="705382"/>
        <a:ext cx="4639724" cy="528445"/>
      </dsp:txXfrm>
    </dsp:sp>
    <dsp:sp modelId="{EF7FBA54-E724-40C1-BA13-33F8A6A63BF5}">
      <dsp:nvSpPr>
        <dsp:cNvPr id="0" name=""/>
        <dsp:cNvSpPr/>
      </dsp:nvSpPr>
      <dsp:spPr>
        <a:xfrm>
          <a:off x="44" y="1377510"/>
          <a:ext cx="6324673" cy="724898"/>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bn-IN" sz="3600" kern="1200" dirty="0" smtClean="0">
              <a:solidFill>
                <a:schemeClr val="tx1"/>
              </a:solidFill>
              <a:latin typeface="NikoshBAN" pitchFamily="2" charset="0"/>
              <a:cs typeface="NikoshBAN" pitchFamily="2" charset="0"/>
            </a:rPr>
            <a:t>২/</a:t>
          </a:r>
          <a:r>
            <a:rPr lang="en-US" sz="3600" kern="1200" dirty="0" smtClean="0">
              <a:solidFill>
                <a:schemeClr val="tx1"/>
              </a:solidFill>
              <a:latin typeface="NikoshBAN" pitchFamily="2" charset="0"/>
              <a:cs typeface="NikoshBAN" pitchFamily="2" charset="0"/>
            </a:rPr>
            <a:t> </a:t>
          </a:r>
          <a:r>
            <a:rPr lang="bn-BD" sz="3600" kern="1200" dirty="0" smtClean="0">
              <a:solidFill>
                <a:schemeClr val="tx1"/>
              </a:solidFill>
              <a:latin typeface="NikoshBAN" pitchFamily="2" charset="0"/>
              <a:cs typeface="NikoshBAN" pitchFamily="2" charset="0"/>
            </a:rPr>
            <a:t>বীট সৃষ্টির কৌশল বর্ণনা </a:t>
          </a:r>
          <a:r>
            <a:rPr lang="bn-IN" sz="3600" kern="1200" dirty="0" smtClean="0">
              <a:solidFill>
                <a:schemeClr val="tx1"/>
              </a:solidFill>
              <a:latin typeface="NikoshBAN" pitchFamily="2" charset="0"/>
              <a:cs typeface="NikoshBAN" pitchFamily="2" charset="0"/>
            </a:rPr>
            <a:t> করতে পারবে;</a:t>
          </a:r>
        </a:p>
      </dsp:txBody>
      <dsp:txXfrm>
        <a:off x="35431" y="1412897"/>
        <a:ext cx="6253899" cy="654124"/>
      </dsp:txXfrm>
    </dsp:sp>
    <dsp:sp modelId="{7D8ADF7C-171E-4710-AC54-220E975C449E}">
      <dsp:nvSpPr>
        <dsp:cNvPr id="0" name=""/>
        <dsp:cNvSpPr/>
      </dsp:nvSpPr>
      <dsp:spPr>
        <a:xfrm>
          <a:off x="0" y="2331009"/>
          <a:ext cx="8153311" cy="74239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bn-IN" sz="3600" kern="1200" dirty="0" smtClean="0">
              <a:solidFill>
                <a:schemeClr val="tx1"/>
              </a:solidFill>
              <a:latin typeface="NikoshBAN" pitchFamily="2" charset="0"/>
              <a:cs typeface="NikoshBAN" pitchFamily="2" charset="0"/>
            </a:rPr>
            <a:t>৩/ </a:t>
          </a:r>
          <a:r>
            <a:rPr lang="en-US" sz="3600" kern="1200" dirty="0" smtClean="0">
              <a:solidFill>
                <a:schemeClr val="tx1"/>
              </a:solidFill>
              <a:latin typeface="NikoshBAN" pitchFamily="2" charset="0"/>
              <a:cs typeface="NikoshBAN" pitchFamily="2" charset="0"/>
            </a:rPr>
            <a:t> </a:t>
          </a:r>
          <a:r>
            <a:rPr lang="bn-BD" sz="3600" kern="1200" dirty="0" smtClean="0">
              <a:solidFill>
                <a:schemeClr val="tx1"/>
              </a:solidFill>
              <a:latin typeface="NikoshBAN" pitchFamily="2" charset="0"/>
              <a:cs typeface="NikoshBAN" pitchFamily="2" charset="0"/>
            </a:rPr>
            <a:t>বীটের গাণিতিক সমীকরণ প্রতিপাদন</a:t>
          </a:r>
          <a:r>
            <a:rPr lang="en-US" sz="3600" kern="1200" dirty="0" smtClean="0">
              <a:solidFill>
                <a:schemeClr val="tx1"/>
              </a:solidFill>
              <a:latin typeface="NikoshBAN" pitchFamily="2" charset="0"/>
              <a:cs typeface="NikoshBAN" pitchFamily="2" charset="0"/>
            </a:rPr>
            <a:t> </a:t>
          </a:r>
          <a:r>
            <a:rPr lang="en-US" sz="3600" kern="1200" dirty="0" err="1" smtClean="0">
              <a:solidFill>
                <a:schemeClr val="tx1"/>
              </a:solidFill>
              <a:latin typeface="NikoshBAN" pitchFamily="2" charset="0"/>
              <a:cs typeface="NikoshBAN" pitchFamily="2" charset="0"/>
            </a:rPr>
            <a:t>করতে</a:t>
          </a:r>
          <a:r>
            <a:rPr lang="en-US" sz="3600" kern="1200" dirty="0" smtClean="0">
              <a:solidFill>
                <a:schemeClr val="tx1"/>
              </a:solidFill>
              <a:latin typeface="NikoshBAN" pitchFamily="2" charset="0"/>
              <a:cs typeface="NikoshBAN" pitchFamily="2" charset="0"/>
            </a:rPr>
            <a:t> </a:t>
          </a:r>
          <a:r>
            <a:rPr lang="bn-IN" sz="3600" kern="1200" dirty="0" smtClean="0">
              <a:solidFill>
                <a:schemeClr val="tx1"/>
              </a:solidFill>
              <a:latin typeface="NikoshBAN" pitchFamily="2" charset="0"/>
              <a:cs typeface="NikoshBAN" pitchFamily="2" charset="0"/>
            </a:rPr>
            <a:t>পারবে; </a:t>
          </a:r>
        </a:p>
      </dsp:txBody>
      <dsp:txXfrm>
        <a:off x="36240" y="2367249"/>
        <a:ext cx="8080831" cy="669910"/>
      </dsp:txXfrm>
    </dsp:sp>
    <dsp:sp modelId="{4F8D2972-E813-439E-9EE6-9E2ECB1F35EA}">
      <dsp:nvSpPr>
        <dsp:cNvPr id="0" name=""/>
        <dsp:cNvSpPr/>
      </dsp:nvSpPr>
      <dsp:spPr>
        <a:xfrm>
          <a:off x="0" y="3254988"/>
          <a:ext cx="8306032" cy="687829"/>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bn-IN" sz="3600" kern="1200" dirty="0" smtClean="0">
              <a:solidFill>
                <a:schemeClr val="tx1"/>
              </a:solidFill>
              <a:latin typeface="NikoshBAN" pitchFamily="2" charset="0"/>
              <a:cs typeface="NikoshBAN" pitchFamily="2" charset="0"/>
            </a:rPr>
            <a:t>৪/  </a:t>
          </a:r>
          <a:r>
            <a:rPr lang="en-US" sz="3600" kern="1200" dirty="0" err="1" smtClean="0">
              <a:solidFill>
                <a:schemeClr val="tx1"/>
              </a:solidFill>
              <a:latin typeface="NikoshBAN" pitchFamily="2" charset="0"/>
              <a:cs typeface="NikoshBAN" pitchFamily="2" charset="0"/>
            </a:rPr>
            <a:t>বীটের</a:t>
          </a:r>
          <a:r>
            <a:rPr lang="en-US" sz="3600" kern="1200" dirty="0" smtClean="0">
              <a:solidFill>
                <a:schemeClr val="tx1"/>
              </a:solidFill>
              <a:latin typeface="NikoshBAN" pitchFamily="2" charset="0"/>
              <a:cs typeface="NikoshBAN" pitchFamily="2" charset="0"/>
            </a:rPr>
            <a:t> </a:t>
          </a:r>
          <a:r>
            <a:rPr lang="en-US" sz="3600" kern="1200" dirty="0" err="1" smtClean="0">
              <a:solidFill>
                <a:schemeClr val="tx1"/>
              </a:solidFill>
              <a:latin typeface="NikoshBAN" pitchFamily="2" charset="0"/>
              <a:cs typeface="NikoshBAN" pitchFamily="2" charset="0"/>
            </a:rPr>
            <a:t>সাহায্যে</a:t>
          </a:r>
          <a:r>
            <a:rPr lang="en-US" sz="3600" kern="1200" dirty="0" smtClean="0">
              <a:solidFill>
                <a:schemeClr val="tx1"/>
              </a:solidFill>
              <a:latin typeface="NikoshBAN" pitchFamily="2" charset="0"/>
              <a:cs typeface="NikoshBAN" pitchFamily="2" charset="0"/>
            </a:rPr>
            <a:t> </a:t>
          </a:r>
          <a:r>
            <a:rPr lang="en-US" sz="3600" kern="1200" dirty="0" err="1" smtClean="0">
              <a:solidFill>
                <a:schemeClr val="tx1"/>
              </a:solidFill>
              <a:latin typeface="NikoshBAN" pitchFamily="2" charset="0"/>
              <a:cs typeface="NikoshBAN" pitchFamily="2" charset="0"/>
            </a:rPr>
            <a:t>অজানা</a:t>
          </a:r>
          <a:r>
            <a:rPr lang="en-US" sz="3600" kern="1200" dirty="0" smtClean="0">
              <a:solidFill>
                <a:schemeClr val="tx1"/>
              </a:solidFill>
              <a:latin typeface="NikoshBAN" pitchFamily="2" charset="0"/>
              <a:cs typeface="NikoshBAN" pitchFamily="2" charset="0"/>
            </a:rPr>
            <a:t> </a:t>
          </a:r>
          <a:r>
            <a:rPr lang="en-US" sz="3600" kern="1200" dirty="0" err="1" smtClean="0">
              <a:solidFill>
                <a:schemeClr val="tx1"/>
              </a:solidFill>
              <a:latin typeface="NikoshBAN" pitchFamily="2" charset="0"/>
              <a:cs typeface="NikoshBAN" pitchFamily="2" charset="0"/>
            </a:rPr>
            <a:t>কম্পাংক</a:t>
          </a:r>
          <a:r>
            <a:rPr lang="bn-IN" sz="3600" kern="1200" dirty="0" smtClean="0">
              <a:solidFill>
                <a:schemeClr val="tx1"/>
              </a:solidFill>
              <a:latin typeface="NikoshBAN" pitchFamily="2" charset="0"/>
              <a:cs typeface="NikoshBAN" pitchFamily="2" charset="0"/>
            </a:rPr>
            <a:t> নির্ণয় করতে </a:t>
          </a:r>
          <a:r>
            <a:rPr lang="en-US" sz="3600" kern="1200" dirty="0" err="1" smtClean="0">
              <a:solidFill>
                <a:schemeClr val="tx1"/>
              </a:solidFill>
              <a:latin typeface="NikoshBAN" pitchFamily="2" charset="0"/>
              <a:cs typeface="NikoshBAN" pitchFamily="2" charset="0"/>
            </a:rPr>
            <a:t>পারবে</a:t>
          </a:r>
          <a:r>
            <a:rPr lang="bn-IN" sz="3600" kern="1200" dirty="0" smtClean="0">
              <a:solidFill>
                <a:schemeClr val="tx1"/>
              </a:solidFill>
              <a:latin typeface="NikoshBAN" pitchFamily="2" charset="0"/>
              <a:cs typeface="NikoshBAN" pitchFamily="2" charset="0"/>
            </a:rPr>
            <a:t>। </a:t>
          </a:r>
          <a:endParaRPr lang="en-US" sz="3600" kern="1200" dirty="0" smtClean="0">
            <a:solidFill>
              <a:schemeClr val="tx1"/>
            </a:solidFill>
            <a:latin typeface="NikoshBAN" pitchFamily="2" charset="0"/>
            <a:cs typeface="NikoshBAN" pitchFamily="2" charset="0"/>
          </a:endParaRPr>
        </a:p>
      </dsp:txBody>
      <dsp:txXfrm>
        <a:off x="33577" y="3288565"/>
        <a:ext cx="8238878" cy="62067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E58AA-E3DC-4791-B388-DF574EFBB5AD}" type="datetimeFigureOut">
              <a:rPr lang="en-US" smtClean="0"/>
              <a:pPr/>
              <a:t>3/10/2020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1429B-2815-452F-BBBA-7554B4F26EB6}" type="slidenum">
              <a:rPr lang="en-US" smtClean="0"/>
              <a:pPr/>
              <a:t>‹#›</a:t>
            </a:fld>
            <a:endParaRPr lang="en-US" dirty="0"/>
          </a:p>
        </p:txBody>
      </p:sp>
    </p:spTree>
    <p:extLst>
      <p:ext uri="{BB962C8B-B14F-4D97-AF65-F5344CB8AC3E}">
        <p14:creationId xmlns:p14="http://schemas.microsoft.com/office/powerpoint/2010/main" val="137153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a:t>
            </a:r>
            <a:endParaRPr lang="en-US" dirty="0"/>
          </a:p>
        </p:txBody>
      </p:sp>
      <p:sp>
        <p:nvSpPr>
          <p:cNvPr id="4" name="Slide Number Placeholder 3"/>
          <p:cNvSpPr>
            <a:spLocks noGrp="1"/>
          </p:cNvSpPr>
          <p:nvPr>
            <p:ph type="sldNum" sz="quarter" idx="10"/>
          </p:nvPr>
        </p:nvSpPr>
        <p:spPr/>
        <p:txBody>
          <a:bodyPr/>
          <a:lstStyle/>
          <a:p>
            <a:fld id="{ACA1429B-2815-452F-BBBA-7554B4F26EB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858000"/>
          </a:xfrm>
          <a:prstGeom prst="rect">
            <a:avLst/>
          </a:prstGeom>
        </p:spPr>
      </p:pic>
      <p:sp>
        <p:nvSpPr>
          <p:cNvPr id="2" name="Rectangle 1"/>
          <p:cNvSpPr/>
          <p:nvPr/>
        </p:nvSpPr>
        <p:spPr>
          <a:xfrm>
            <a:off x="4503501" y="-76200"/>
            <a:ext cx="4259499" cy="2215991"/>
          </a:xfrm>
          <a:prstGeom prst="rect">
            <a:avLst/>
          </a:prstGeom>
          <a:noFill/>
        </p:spPr>
        <p:txBody>
          <a:bodyPr wrap="none" lIns="91440" tIns="45720" rIns="91440" bIns="45720">
            <a:spAutoFit/>
          </a:bodyPr>
          <a:lstStyle/>
          <a:p>
            <a:pPr algn="ctr"/>
            <a:r>
              <a:rPr lang="bn-BD" sz="13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rPr>
              <a:t>স্বাগতম</a:t>
            </a:r>
            <a:endParaRPr lang="en-US" sz="13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endParaRPr>
          </a:p>
        </p:txBody>
      </p:sp>
    </p:spTree>
    <p:extLst>
      <p:ext uri="{BB962C8B-B14F-4D97-AF65-F5344CB8AC3E}">
        <p14:creationId xmlns:p14="http://schemas.microsoft.com/office/powerpoint/2010/main" val="416469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repeatCount="3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3000" fill="hold"/>
                                        <p:tgtEl>
                                          <p:spTgt spid="3"/>
                                        </p:tgtEl>
                                        <p:attrNameLst>
                                          <p:attrName>ppt_w</p:attrName>
                                        </p:attrNameLst>
                                      </p:cBhvr>
                                      <p:tavLst>
                                        <p:tav tm="0">
                                          <p:val>
                                            <p:fltVal val="0"/>
                                          </p:val>
                                        </p:tav>
                                        <p:tav tm="100000">
                                          <p:val>
                                            <p:strVal val="#ppt_w"/>
                                          </p:val>
                                        </p:tav>
                                      </p:tavLst>
                                    </p:anim>
                                    <p:anim calcmode="lin" valueType="num">
                                      <p:cBhvr>
                                        <p:cTn id="15" dur="3000" fill="hold"/>
                                        <p:tgtEl>
                                          <p:spTgt spid="3"/>
                                        </p:tgtEl>
                                        <p:attrNameLst>
                                          <p:attrName>ppt_h</p:attrName>
                                        </p:attrNameLst>
                                      </p:cBhvr>
                                      <p:tavLst>
                                        <p:tav tm="0">
                                          <p:val>
                                            <p:fltVal val="0"/>
                                          </p:val>
                                        </p:tav>
                                        <p:tav tm="100000">
                                          <p:val>
                                            <p:strVal val="#ppt_h"/>
                                          </p:val>
                                        </p:tav>
                                      </p:tavLst>
                                    </p:anim>
                                    <p:animEffect transition="in" filter="fade">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86800" cy="2057400"/>
          </a:xfrm>
          <a:ln/>
        </p:spPr>
        <p:style>
          <a:lnRef idx="2">
            <a:schemeClr val="accent3"/>
          </a:lnRef>
          <a:fillRef idx="1">
            <a:schemeClr val="lt1"/>
          </a:fillRef>
          <a:effectRef idx="0">
            <a:schemeClr val="accent3"/>
          </a:effectRef>
          <a:fontRef idx="minor">
            <a:schemeClr val="dk1"/>
          </a:fontRef>
        </p:style>
        <p:txBody>
          <a:bodyPr>
            <a:noAutofit/>
          </a:bodyPr>
          <a:lstStyle/>
          <a:p>
            <a:pPr algn="just"/>
            <a:r>
              <a:rPr lang="bn-BD" sz="3200" dirty="0" smtClean="0">
                <a:latin typeface="NikoshBAN" pitchFamily="2" charset="0"/>
                <a:cs typeface="NikoshBAN" pitchFamily="2" charset="0"/>
              </a:rPr>
              <a:t>চিত্রে </a:t>
            </a:r>
            <a:r>
              <a:rPr lang="en-US" sz="3200" dirty="0" smtClean="0">
                <a:latin typeface="Times New Roman" pitchFamily="18" charset="0"/>
                <a:cs typeface="Times New Roman" pitchFamily="18" charset="0"/>
              </a:rPr>
              <a:t>f</a:t>
            </a:r>
            <a:r>
              <a:rPr lang="en-US" sz="3200" baseline="-25000" dirty="0" smtClean="0">
                <a:latin typeface="Times New Roman" pitchFamily="18" charset="0"/>
                <a:cs typeface="Times New Roman" pitchFamily="18" charset="0"/>
              </a:rPr>
              <a:t>1</a:t>
            </a:r>
            <a:r>
              <a:rPr lang="bn-BD" sz="3200" baseline="-25000" dirty="0" smtClean="0">
                <a:latin typeface="Times New Roman" pitchFamily="18" charset="0"/>
                <a:cs typeface="Times New Roman" pitchFamily="18" charset="0"/>
              </a:rPr>
              <a:t> </a:t>
            </a:r>
            <a:r>
              <a:rPr lang="bn-BD" sz="3200" dirty="0" smtClean="0">
                <a:latin typeface="NikoshBAN" pitchFamily="2" charset="0"/>
                <a:cs typeface="NikoshBAN" pitchFamily="2" charset="0"/>
              </a:rPr>
              <a:t>ও</a:t>
            </a:r>
            <a:r>
              <a:rPr lang="bn-BD" sz="3200" dirty="0" smtClean="0">
                <a:latin typeface="Times New Roman" pitchFamily="18" charset="0"/>
                <a:cs typeface="NikoshBAN" pitchFamily="2" charset="0"/>
              </a:rPr>
              <a:t> </a:t>
            </a:r>
            <a:r>
              <a:rPr lang="en-US" sz="3200" dirty="0" smtClean="0">
                <a:latin typeface="Times New Roman" pitchFamily="18" charset="0"/>
                <a:cs typeface="Times New Roman" pitchFamily="18" charset="0"/>
              </a:rPr>
              <a:t>f</a:t>
            </a:r>
            <a:r>
              <a:rPr lang="en-US" sz="3200" baseline="-25000" dirty="0" smtClean="0">
                <a:latin typeface="Times New Roman" pitchFamily="18" charset="0"/>
                <a:cs typeface="Times New Roman" pitchFamily="18" charset="0"/>
              </a:rPr>
              <a:t>2</a:t>
            </a:r>
            <a:r>
              <a:rPr lang="bn-BD" sz="3200" dirty="0" smtClean="0">
                <a:latin typeface="NikoshBAN" pitchFamily="2" charset="0"/>
                <a:cs typeface="NikoshBAN" pitchFamily="2" charset="0"/>
              </a:rPr>
              <a:t> কম্পাংকের দুটি তরঙ্গের উপরিপাতনের ফলে </a:t>
            </a:r>
            <a:r>
              <a:rPr lang="en-US" sz="3200" dirty="0" smtClean="0">
                <a:latin typeface="Times New Roman" pitchFamily="18" charset="0"/>
                <a:cs typeface="Times New Roman" pitchFamily="18" charset="0"/>
              </a:rPr>
              <a:t>A</a:t>
            </a:r>
            <a:r>
              <a:rPr lang="bn-BD" sz="3200" dirty="0" smtClean="0">
                <a:latin typeface="NikoshBAN" pitchFamily="2" charset="0"/>
                <a:cs typeface="NikoshBAN" pitchFamily="2" charset="0"/>
              </a:rPr>
              <a:t> ও </a:t>
            </a:r>
            <a:r>
              <a:rPr lang="en-US" sz="3200" dirty="0" smtClean="0">
                <a:latin typeface="Times New Roman" pitchFamily="18" charset="0"/>
                <a:cs typeface="Times New Roman" pitchFamily="18" charset="0"/>
              </a:rPr>
              <a:t>C</a:t>
            </a:r>
            <a:r>
              <a:rPr lang="bn-BD" sz="3200" dirty="0" smtClean="0">
                <a:latin typeface="Times New Roman" pitchFamily="18" charset="0"/>
                <a:cs typeface="Times New Roman" pitchFamily="18" charset="0"/>
              </a:rPr>
              <a:t> </a:t>
            </a:r>
            <a:r>
              <a:rPr lang="bn-BD" sz="3200" dirty="0" smtClean="0">
                <a:latin typeface="NikoshBAN" pitchFamily="2" charset="0"/>
                <a:cs typeface="NikoshBAN" pitchFamily="2" charset="0"/>
              </a:rPr>
              <a:t>বিন্দুতে সমদশার মিলনে জোরালো শব্দ এবং </a:t>
            </a:r>
            <a:r>
              <a:rPr lang="en-US" sz="3200" dirty="0" smtClean="0">
                <a:latin typeface="Times New Roman" pitchFamily="18" charset="0"/>
                <a:cs typeface="Times New Roman" pitchFamily="18" charset="0"/>
              </a:rPr>
              <a:t>B</a:t>
            </a:r>
            <a:r>
              <a:rPr lang="bn-BD" sz="3200" dirty="0" smtClean="0">
                <a:latin typeface="NikoshBAN" pitchFamily="2" charset="0"/>
                <a:cs typeface="NikoshBAN" pitchFamily="2" charset="0"/>
              </a:rPr>
              <a:t> ও </a:t>
            </a:r>
            <a:r>
              <a:rPr lang="en-US" sz="3200" dirty="0" smtClean="0">
                <a:latin typeface="Times New Roman" pitchFamily="18" charset="0"/>
                <a:cs typeface="Times New Roman" pitchFamily="18" charset="0"/>
              </a:rPr>
              <a:t>D</a:t>
            </a:r>
            <a:r>
              <a:rPr lang="bn-BD" sz="3200" dirty="0" smtClean="0">
                <a:latin typeface="Times New Roman" pitchFamily="18" charset="0"/>
                <a:cs typeface="Times New Roman" pitchFamily="18" charset="0"/>
              </a:rPr>
              <a:t> </a:t>
            </a:r>
            <a:r>
              <a:rPr lang="bn-BD" sz="3200" dirty="0" smtClean="0">
                <a:latin typeface="NikoshBAN" pitchFamily="2" charset="0"/>
                <a:cs typeface="NikoshBAN" pitchFamily="2" charset="0"/>
              </a:rPr>
              <a:t>বিন্দুতে বিপরীত দশার মিলনে ক্ষীণ শব্দ সৃষ্টি হয় যা নীচের লব্ধি তরঙ্গ দ্বারা নির্দেশ করা হয়েছে। </a:t>
            </a:r>
            <a:endParaRPr lang="en-US" sz="3200" dirty="0">
              <a:latin typeface="NikoshBAN" pitchFamily="2" charset="0"/>
              <a:cs typeface="NikoshBAN" pitchFamily="2" charset="0"/>
            </a:endParaRPr>
          </a:p>
        </p:txBody>
      </p:sp>
      <p:grpSp>
        <p:nvGrpSpPr>
          <p:cNvPr id="4" name="Group 3"/>
          <p:cNvGrpSpPr/>
          <p:nvPr/>
        </p:nvGrpSpPr>
        <p:grpSpPr>
          <a:xfrm>
            <a:off x="1219200" y="3207673"/>
            <a:ext cx="7772400" cy="3574127"/>
            <a:chOff x="228600" y="2971006"/>
            <a:chExt cx="8915400" cy="2477294"/>
          </a:xfrm>
          <a:solidFill>
            <a:srgbClr val="92D050"/>
          </a:solidFill>
        </p:grpSpPr>
        <p:pic>
          <p:nvPicPr>
            <p:cNvPr id="5" name="Picture 4" descr="beatsimage32.jpg"/>
            <p:cNvPicPr>
              <a:picLocks noChangeAspect="1"/>
            </p:cNvPicPr>
            <p:nvPr/>
          </p:nvPicPr>
          <p:blipFill>
            <a:blip r:embed="rId2"/>
            <a:stretch>
              <a:fillRect/>
            </a:stretch>
          </p:blipFill>
          <p:spPr>
            <a:xfrm>
              <a:off x="228600" y="2971800"/>
              <a:ext cx="8915400" cy="2476500"/>
            </a:xfrm>
            <a:prstGeom prst="rect">
              <a:avLst/>
            </a:prstGeom>
            <a:grpFill/>
            <a:ln w="28575">
              <a:solidFill>
                <a:schemeClr val="tx1"/>
              </a:solidFill>
            </a:ln>
          </p:spPr>
        </p:pic>
        <p:cxnSp>
          <p:nvCxnSpPr>
            <p:cNvPr id="6" name="Straight Connector 5"/>
            <p:cNvCxnSpPr/>
            <p:nvPr/>
          </p:nvCxnSpPr>
          <p:spPr>
            <a:xfrm rot="5400000">
              <a:off x="1577340" y="4076700"/>
              <a:ext cx="2209800" cy="1588"/>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357654" y="4075906"/>
              <a:ext cx="2209800" cy="1588"/>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496498" y="4075112"/>
              <a:ext cx="2209800" cy="1588"/>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7365446" y="4078934"/>
              <a:ext cx="2209800" cy="1588"/>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75233" y="3778726"/>
              <a:ext cx="316485" cy="369332"/>
            </a:xfrm>
            <a:prstGeom prst="rect">
              <a:avLst/>
            </a:prstGeom>
            <a:grpFill/>
            <a:ln w="28575">
              <a:solidFill>
                <a:schemeClr val="tx1"/>
              </a:solidFill>
            </a:ln>
          </p:spPr>
          <p:txBody>
            <a:bodyPr wrap="square" rtlCol="0">
              <a:spAutoFit/>
            </a:bodyPr>
            <a:lstStyle/>
            <a:p>
              <a:r>
                <a:rPr lang="en-US" b="1" dirty="0" smtClean="0">
                  <a:solidFill>
                    <a:srgbClr val="FF0000"/>
                  </a:solidFill>
                </a:rPr>
                <a:t>A</a:t>
              </a:r>
              <a:endParaRPr lang="en-US" b="1" dirty="0">
                <a:solidFill>
                  <a:srgbClr val="FF0000"/>
                </a:solidFill>
              </a:endParaRPr>
            </a:p>
          </p:txBody>
        </p:sp>
        <p:sp>
          <p:nvSpPr>
            <p:cNvPr id="11" name="TextBox 10"/>
            <p:cNvSpPr txBox="1"/>
            <p:nvPr/>
          </p:nvSpPr>
          <p:spPr>
            <a:xfrm>
              <a:off x="4095520" y="3733800"/>
              <a:ext cx="304801" cy="381000"/>
            </a:xfrm>
            <a:prstGeom prst="rect">
              <a:avLst/>
            </a:prstGeom>
            <a:grpFill/>
            <a:ln w="28575">
              <a:solidFill>
                <a:schemeClr val="tx1"/>
              </a:solidFill>
            </a:ln>
          </p:spPr>
          <p:txBody>
            <a:bodyPr wrap="square" rtlCol="0">
              <a:spAutoFit/>
            </a:bodyPr>
            <a:lstStyle/>
            <a:p>
              <a:r>
                <a:rPr lang="en-US" b="1" dirty="0" smtClean="0">
                  <a:solidFill>
                    <a:srgbClr val="FF0000"/>
                  </a:solidFill>
                </a:rPr>
                <a:t>B</a:t>
              </a:r>
              <a:endParaRPr lang="en-US" b="1" dirty="0">
                <a:solidFill>
                  <a:srgbClr val="FF0000"/>
                </a:solidFill>
              </a:endParaRPr>
            </a:p>
          </p:txBody>
        </p:sp>
        <p:sp>
          <p:nvSpPr>
            <p:cNvPr id="12" name="TextBox 11"/>
            <p:cNvSpPr txBox="1"/>
            <p:nvPr/>
          </p:nvSpPr>
          <p:spPr>
            <a:xfrm>
              <a:off x="5997388" y="3714194"/>
              <a:ext cx="367606" cy="255991"/>
            </a:xfrm>
            <a:prstGeom prst="rect">
              <a:avLst/>
            </a:prstGeom>
            <a:grpFill/>
            <a:ln w="28575">
              <a:solidFill>
                <a:schemeClr val="tx1"/>
              </a:solidFill>
            </a:ln>
          </p:spPr>
          <p:txBody>
            <a:bodyPr wrap="square" rtlCol="0">
              <a:spAutoFit/>
            </a:bodyPr>
            <a:lstStyle/>
            <a:p>
              <a:r>
                <a:rPr lang="en-US" b="1" dirty="0" smtClean="0">
                  <a:solidFill>
                    <a:srgbClr val="FF0000"/>
                  </a:solidFill>
                </a:rPr>
                <a:t>C</a:t>
              </a:r>
              <a:endParaRPr lang="en-US" b="1" dirty="0">
                <a:solidFill>
                  <a:srgbClr val="FF0000"/>
                </a:solidFill>
              </a:endParaRPr>
            </a:p>
          </p:txBody>
        </p:sp>
        <p:sp>
          <p:nvSpPr>
            <p:cNvPr id="13" name="TextBox 12"/>
            <p:cNvSpPr txBox="1"/>
            <p:nvPr/>
          </p:nvSpPr>
          <p:spPr>
            <a:xfrm flipH="1">
              <a:off x="8035104" y="3705384"/>
              <a:ext cx="322243" cy="369332"/>
            </a:xfrm>
            <a:prstGeom prst="rect">
              <a:avLst/>
            </a:prstGeom>
            <a:grpFill/>
            <a:ln w="28575">
              <a:solidFill>
                <a:schemeClr val="tx1"/>
              </a:solidFill>
            </a:ln>
          </p:spPr>
          <p:txBody>
            <a:bodyPr wrap="square" rtlCol="0">
              <a:spAutoFit/>
            </a:bodyPr>
            <a:lstStyle/>
            <a:p>
              <a:r>
                <a:rPr lang="en-US" b="1" dirty="0" smtClean="0">
                  <a:solidFill>
                    <a:srgbClr val="FF0000"/>
                  </a:solidFill>
                </a:rPr>
                <a:t>D</a:t>
              </a:r>
              <a:endParaRPr lang="en-US" b="1" dirty="0">
                <a:solidFill>
                  <a:srgbClr val="FF0000"/>
                </a:solidFill>
              </a:endParaRPr>
            </a:p>
          </p:txBody>
        </p:sp>
      </p:grpSp>
      <p:sp>
        <p:nvSpPr>
          <p:cNvPr id="15" name="Right Arrow 14"/>
          <p:cNvSpPr/>
          <p:nvPr/>
        </p:nvSpPr>
        <p:spPr>
          <a:xfrm>
            <a:off x="-152400" y="3537100"/>
            <a:ext cx="1543878" cy="84347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BD" sz="2000" dirty="0" smtClean="0">
                <a:solidFill>
                  <a:schemeClr val="tx1"/>
                </a:solidFill>
                <a:latin typeface="NikoshBAN" pitchFamily="2" charset="0"/>
                <a:cs typeface="NikoshBAN" pitchFamily="2" charset="0"/>
              </a:rPr>
              <a:t>মূল তরঙ্গদ্বয়</a:t>
            </a:r>
            <a:endParaRPr lang="en-US" sz="2000" dirty="0" smtClean="0">
              <a:solidFill>
                <a:schemeClr val="tx1"/>
              </a:solidFill>
              <a:latin typeface="NikoshBAN" pitchFamily="2" charset="0"/>
              <a:cs typeface="NikoshBAN" pitchFamily="2" charset="0"/>
            </a:endParaRPr>
          </a:p>
        </p:txBody>
      </p:sp>
      <p:sp>
        <p:nvSpPr>
          <p:cNvPr id="16" name="Right Arrow 15"/>
          <p:cNvSpPr/>
          <p:nvPr/>
        </p:nvSpPr>
        <p:spPr>
          <a:xfrm>
            <a:off x="-152400" y="5089281"/>
            <a:ext cx="1524000" cy="930520"/>
          </a:xfrm>
          <a:prstGeom prst="rightArrow">
            <a:avLst>
              <a:gd name="adj1" fmla="val 50000"/>
              <a:gd name="adj2" fmla="val 437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47500" lnSpcReduction="20000"/>
          </a:bodyPr>
          <a:lstStyle/>
          <a:p>
            <a:pPr algn="r"/>
            <a:r>
              <a:rPr lang="bn-BD" sz="4400" dirty="0" smtClean="0">
                <a:solidFill>
                  <a:schemeClr val="tx1"/>
                </a:solidFill>
                <a:latin typeface="NikoshBAN" pitchFamily="2" charset="0"/>
                <a:cs typeface="NikoshBAN" pitchFamily="2" charset="0"/>
              </a:rPr>
              <a:t>লব্ধি তরঙ্গ</a:t>
            </a:r>
            <a:endParaRPr lang="en-US" sz="4400" dirty="0" smtClean="0">
              <a:solidFill>
                <a:schemeClr val="tx1"/>
              </a:solidFill>
              <a:latin typeface="NikoshBAN" pitchFamily="2" charset="0"/>
              <a:cs typeface="NikoshBAN" pitchFamily="2" charset="0"/>
            </a:endParaRPr>
          </a:p>
        </p:txBody>
      </p:sp>
      <p:sp>
        <p:nvSpPr>
          <p:cNvPr id="17" name="Title 29"/>
          <p:cNvSpPr txBox="1">
            <a:spLocks/>
          </p:cNvSpPr>
          <p:nvPr/>
        </p:nvSpPr>
        <p:spPr>
          <a:xfrm>
            <a:off x="2133600" y="152400"/>
            <a:ext cx="3505200" cy="5715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000" dirty="0" smtClean="0">
                <a:latin typeface="NikoshBAN" pitchFamily="2" charset="0"/>
                <a:cs typeface="NikoshBAN" pitchFamily="2" charset="0"/>
              </a:rPr>
              <a:t>বীট সৃষ্টির কৌশল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43"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
                                        <p:tgtEl>
                                          <p:spTgt spid="17"/>
                                        </p:tgtEl>
                                      </p:cBhvr>
                                    </p:animEffect>
                                    <p:anim calcmode="lin" valueType="num">
                                      <p:cBhvr>
                                        <p:cTn id="11" dur="400" fill="hold"/>
                                        <p:tgtEl>
                                          <p:spTgt spid="17"/>
                                        </p:tgtEl>
                                        <p:attrNameLst>
                                          <p:attrName>ppt_x</p:attrName>
                                        </p:attrNameLst>
                                      </p:cBhvr>
                                      <p:tavLst>
                                        <p:tav tm="0">
                                          <p:val>
                                            <p:strVal val="#ppt_x"/>
                                          </p:val>
                                        </p:tav>
                                        <p:tav tm="100000">
                                          <p:val>
                                            <p:strVal val="#ppt_x"/>
                                          </p:val>
                                        </p:tav>
                                      </p:tavLst>
                                    </p:anim>
                                    <p:anim calcmode="lin" valueType="num">
                                      <p:cBhvr>
                                        <p:cTn id="12" dur="400" fill="hold"/>
                                        <p:tgtEl>
                                          <p:spTgt spid="17"/>
                                        </p:tgtEl>
                                        <p:attrNameLst>
                                          <p:attrName>ppt_y</p:attrName>
                                        </p:attrNameLst>
                                      </p:cBhvr>
                                      <p:tavLst>
                                        <p:tav tm="0">
                                          <p:val>
                                            <p:strVal val="#ppt_y+0.31"/>
                                          </p:val>
                                        </p:tav>
                                        <p:tav tm="100000">
                                          <p:val>
                                            <p:strVal val="#ppt_y+0.31"/>
                                          </p:val>
                                        </p:tav>
                                      </p:tavLst>
                                    </p:anim>
                                    <p:anim calcmode="lin" valueType="num">
                                      <p:cBhvr>
                                        <p:cTn id="13"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5" presetID="26" presetClass="emph" presetSubtype="0" repeatCount="indefinite" fill="hold" grpId="1" nodeType="withEffect">
                                  <p:stCondLst>
                                    <p:cond delay="0"/>
                                  </p:stCondLst>
                                  <p:endCondLst>
                                    <p:cond evt="onNext" delay="0">
                                      <p:tgtEl>
                                        <p:sldTgt/>
                                      </p:tgtEl>
                                    </p:cond>
                                  </p:endCondLst>
                                  <p:childTnLst>
                                    <p:animEffect transition="out" filter="fade">
                                      <p:cBhvr>
                                        <p:cTn id="16" dur="500" tmFilter="0, 0; .2, .5; .8, .5; 1, 0"/>
                                        <p:tgtEl>
                                          <p:spTgt spid="17"/>
                                        </p:tgtEl>
                                      </p:cBhvr>
                                    </p:animEffect>
                                    <p:animScale>
                                      <p:cBhvr>
                                        <p:cTn id="17" dur="250" autoRev="1" fill="hold"/>
                                        <p:tgtEl>
                                          <p:spTgt spid="1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228600" y="838200"/>
                <a:ext cx="8763000" cy="5943600"/>
              </a:xfrm>
              <a:ln/>
            </p:spPr>
            <p:style>
              <a:lnRef idx="2">
                <a:schemeClr val="accent3"/>
              </a:lnRef>
              <a:fillRef idx="1">
                <a:schemeClr val="lt1"/>
              </a:fillRef>
              <a:effectRef idx="0">
                <a:schemeClr val="accent3"/>
              </a:effectRef>
              <a:fontRef idx="minor">
                <a:schemeClr val="dk1"/>
              </a:fontRef>
            </p:style>
            <p:txBody>
              <a:bodyPr>
                <a:normAutofit/>
              </a:bodyPr>
              <a:lstStyle/>
              <a:p>
                <a:pPr algn="l"/>
                <a:r>
                  <a:rPr lang="bn-BD" dirty="0" smtClean="0">
                    <a:solidFill>
                      <a:schemeClr val="tx1"/>
                    </a:solidFill>
                    <a:latin typeface="NikoshBAN" pitchFamily="2" charset="0"/>
                    <a:cs typeface="NikoshBAN" pitchFamily="2" charset="0"/>
                  </a:rPr>
                  <a:t>যে কোন সময়</a:t>
                </a:r>
                <a:r>
                  <a:rPr lang="en-US" dirty="0" smtClean="0">
                    <a:solidFill>
                      <a:schemeClr val="tx1"/>
                    </a:solidFill>
                    <a:latin typeface="NikoshBAN" pitchFamily="2" charset="0"/>
                    <a:cs typeface="NikoshBAN" pitchFamily="2" charset="0"/>
                  </a:rPr>
                  <a:t> </a:t>
                </a:r>
                <a:r>
                  <a:rPr lang="en-US" dirty="0" smtClean="0">
                    <a:solidFill>
                      <a:schemeClr val="tx1"/>
                    </a:solidFill>
                    <a:latin typeface="Times New Roman" pitchFamily="18" charset="0"/>
                    <a:cs typeface="Times New Roman" pitchFamily="18" charset="0"/>
                  </a:rPr>
                  <a:t>t</a:t>
                </a:r>
                <a:r>
                  <a:rPr lang="bn-BD" dirty="0" smtClean="0">
                    <a:solidFill>
                      <a:schemeClr val="tx1"/>
                    </a:solidFill>
                    <a:latin typeface="Times New Roman" pitchFamily="18" charset="0"/>
                    <a:cs typeface="Times New Roman" pitchFamily="18" charset="0"/>
                  </a:rPr>
                  <a:t> </a:t>
                </a:r>
                <a:r>
                  <a:rPr lang="bn-BD" dirty="0" smtClean="0">
                    <a:solidFill>
                      <a:schemeClr val="tx1"/>
                    </a:solidFill>
                    <a:latin typeface="NikoshBAN" pitchFamily="2" charset="0"/>
                    <a:cs typeface="NikoshBAN" pitchFamily="2" charset="0"/>
                  </a:rPr>
                  <a:t>তে  </a:t>
                </a:r>
                <a:r>
                  <a:rPr lang="en-US" dirty="0" smtClean="0">
                    <a:solidFill>
                      <a:schemeClr val="tx1"/>
                    </a:solidFill>
                    <a:latin typeface="Times New Roman" pitchFamily="18" charset="0"/>
                    <a:cs typeface="Times New Roman" pitchFamily="18" charset="0"/>
                  </a:rPr>
                  <a:t>f</a:t>
                </a:r>
                <a:r>
                  <a:rPr lang="en-US" baseline="-25000" dirty="0" smtClean="0">
                    <a:solidFill>
                      <a:schemeClr val="tx1"/>
                    </a:solidFill>
                    <a:latin typeface="Times New Roman" pitchFamily="18" charset="0"/>
                    <a:cs typeface="Times New Roman" pitchFamily="18" charset="0"/>
                  </a:rPr>
                  <a:t>1</a:t>
                </a:r>
                <a:r>
                  <a:rPr lang="bn-BD" baseline="-25000" dirty="0" smtClean="0">
                    <a:solidFill>
                      <a:schemeClr val="tx1"/>
                    </a:solidFill>
                    <a:latin typeface="Times New Roman" pitchFamily="18" charset="0"/>
                    <a:cs typeface="Times New Roman" pitchFamily="18" charset="0"/>
                  </a:rPr>
                  <a:t> </a:t>
                </a:r>
                <a:r>
                  <a:rPr lang="bn-BD" dirty="0" smtClean="0">
                    <a:solidFill>
                      <a:schemeClr val="tx1"/>
                    </a:solidFill>
                    <a:latin typeface="NikoshBAN" pitchFamily="2" charset="0"/>
                    <a:cs typeface="NikoshBAN" pitchFamily="2" charset="0"/>
                  </a:rPr>
                  <a:t>ও </a:t>
                </a:r>
                <a:r>
                  <a:rPr lang="en-US" dirty="0" smtClean="0">
                    <a:solidFill>
                      <a:schemeClr val="tx1"/>
                    </a:solidFill>
                    <a:latin typeface="Times New Roman" pitchFamily="18" charset="0"/>
                    <a:cs typeface="Times New Roman" pitchFamily="18" charset="0"/>
                  </a:rPr>
                  <a:t>f</a:t>
                </a:r>
                <a:r>
                  <a:rPr lang="en-US" baseline="-25000" dirty="0" smtClean="0">
                    <a:solidFill>
                      <a:schemeClr val="tx1"/>
                    </a:solidFill>
                    <a:latin typeface="Times New Roman" pitchFamily="18" charset="0"/>
                    <a:cs typeface="Times New Roman" pitchFamily="18" charset="0"/>
                  </a:rPr>
                  <a:t>2</a:t>
                </a:r>
                <a:r>
                  <a:rPr lang="bn-BD" dirty="0" smtClean="0">
                    <a:solidFill>
                      <a:schemeClr val="tx1"/>
                    </a:solidFill>
                    <a:latin typeface="NikoshBAN" pitchFamily="2" charset="0"/>
                    <a:cs typeface="NikoshBAN" pitchFamily="2" charset="0"/>
                  </a:rPr>
                  <a:t>কম্পাংকের তরঙ্গদ্বয়ের সরণ</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যথাক্রমে</a:t>
                </a:r>
                <a:r>
                  <a:rPr lang="bn-BD" dirty="0" smtClean="0">
                    <a:solidFill>
                      <a:schemeClr val="tx1"/>
                    </a:solidFill>
                    <a:latin typeface="NikoshBAN" pitchFamily="2" charset="0"/>
                    <a:cs typeface="NikoshBAN" pitchFamily="2" charset="0"/>
                  </a:rPr>
                  <a:t> </a:t>
                </a:r>
                <a:r>
                  <a:rPr lang="en-US" dirty="0" smtClean="0">
                    <a:solidFill>
                      <a:schemeClr val="tx1"/>
                    </a:solidFill>
                    <a:latin typeface="Times New Roman" pitchFamily="18" charset="0"/>
                    <a:cs typeface="Times New Roman" pitchFamily="18" charset="0"/>
                  </a:rPr>
                  <a:t>y</a:t>
                </a:r>
                <a:r>
                  <a:rPr lang="en-US" baseline="-25000" dirty="0" smtClean="0">
                    <a:solidFill>
                      <a:schemeClr val="tx1"/>
                    </a:solidFill>
                    <a:latin typeface="Times New Roman" pitchFamily="18" charset="0"/>
                    <a:cs typeface="Times New Roman" pitchFamily="18" charset="0"/>
                  </a:rPr>
                  <a:t>1</a:t>
                </a:r>
                <a:r>
                  <a:rPr lang="bn-BD" baseline="-25000" dirty="0" smtClean="0">
                    <a:solidFill>
                      <a:schemeClr val="tx1"/>
                    </a:solidFill>
                    <a:latin typeface="Times New Roman" pitchFamily="18" charset="0"/>
                    <a:cs typeface="Times New Roman" pitchFamily="18" charset="0"/>
                  </a:rPr>
                  <a:t> </a:t>
                </a:r>
                <a:r>
                  <a:rPr lang="bn-BD" dirty="0" smtClean="0">
                    <a:solidFill>
                      <a:schemeClr val="tx1"/>
                    </a:solidFill>
                    <a:latin typeface="NikoshBAN" pitchFamily="2" charset="0"/>
                    <a:cs typeface="NikoshBAN" pitchFamily="2" charset="0"/>
                  </a:rPr>
                  <a:t>ও </a:t>
                </a:r>
                <a:r>
                  <a:rPr lang="en-US" dirty="0" smtClean="0">
                    <a:solidFill>
                      <a:schemeClr val="tx1"/>
                    </a:solidFill>
                    <a:latin typeface="Times New Roman" pitchFamily="18" charset="0"/>
                    <a:cs typeface="Times New Roman" pitchFamily="18" charset="0"/>
                  </a:rPr>
                  <a:t> y</a:t>
                </a:r>
                <a:r>
                  <a:rPr lang="en-US" baseline="-25000" dirty="0" smtClean="0">
                    <a:solidFill>
                      <a:schemeClr val="tx1"/>
                    </a:solidFill>
                    <a:latin typeface="Times New Roman" pitchFamily="18" charset="0"/>
                    <a:cs typeface="Times New Roman" pitchFamily="18" charset="0"/>
                  </a:rPr>
                  <a:t>2</a:t>
                </a:r>
                <a:r>
                  <a:rPr lang="bn-BD" dirty="0" smtClean="0">
                    <a:solidFill>
                      <a:schemeClr val="tx1"/>
                    </a:solidFill>
                    <a:latin typeface="NikoshBAN" pitchFamily="2" charset="0"/>
                    <a:cs typeface="NikoshBAN" pitchFamily="2" charset="0"/>
                  </a:rPr>
                  <a:t> হলে, </a:t>
                </a:r>
                <a:endParaRPr lang="en-US" dirty="0">
                  <a:solidFill>
                    <a:schemeClr val="tx1"/>
                  </a:solidFill>
                </a:endParaRPr>
              </a:p>
              <a:p>
                <a:pPr algn="l"/>
                <a:r>
                  <a:rPr lang="en-US" dirty="0" smtClean="0">
                    <a:solidFill>
                      <a:schemeClr val="tx1"/>
                    </a:solidFill>
                    <a:cs typeface="NikoshBAN" pitchFamily="2" charset="0"/>
                  </a:rPr>
                  <a:t>                    </a:t>
                </a:r>
                <a14:m>
                  <m:oMath xmlns:m="http://schemas.openxmlformats.org/officeDocument/2006/math">
                    <m:sSub>
                      <m:sSubPr>
                        <m:ctrlPr>
                          <a:rPr lang="en-US" i="1" smtClean="0">
                            <a:solidFill>
                              <a:schemeClr val="tx1"/>
                            </a:solidFill>
                            <a:latin typeface="Cambria Math"/>
                            <a:cs typeface="NikoshBAN" pitchFamily="2" charset="0"/>
                          </a:rPr>
                        </m:ctrlPr>
                      </m:sSubPr>
                      <m:e>
                        <m:r>
                          <a:rPr lang="en-US" b="0" i="1" smtClean="0">
                            <a:solidFill>
                              <a:schemeClr val="tx1"/>
                            </a:solidFill>
                            <a:latin typeface="Cambria Math"/>
                            <a:cs typeface="NikoshBAN" pitchFamily="2" charset="0"/>
                          </a:rPr>
                          <m:t>𝑦</m:t>
                        </m:r>
                      </m:e>
                      <m:sub>
                        <m:r>
                          <a:rPr lang="en-US" b="0" i="1" smtClean="0">
                            <a:solidFill>
                              <a:schemeClr val="tx1"/>
                            </a:solidFill>
                            <a:latin typeface="Cambria Math"/>
                            <a:cs typeface="NikoshBAN" pitchFamily="2" charset="0"/>
                          </a:rPr>
                          <m:t>1</m:t>
                        </m:r>
                      </m:sub>
                    </m:sSub>
                    <m:r>
                      <a:rPr lang="en-US" b="0" i="1" smtClean="0">
                        <a:solidFill>
                          <a:schemeClr val="tx1"/>
                        </a:solidFill>
                        <a:latin typeface="Cambria Math"/>
                        <a:cs typeface="NikoshBAN" pitchFamily="2" charset="0"/>
                      </a:rPr>
                      <m:t>=</m:t>
                    </m:r>
                    <m:r>
                      <a:rPr lang="en-US" b="0" i="1" smtClean="0">
                        <a:solidFill>
                          <a:schemeClr val="tx1"/>
                        </a:solidFill>
                        <a:latin typeface="Cambria Math"/>
                        <a:cs typeface="NikoshBAN" pitchFamily="2" charset="0"/>
                      </a:rPr>
                      <m:t>𝑎𝑠𝑖𝑛</m:t>
                    </m:r>
                    <m:r>
                      <a:rPr lang="en-US" b="0" i="1" smtClean="0">
                        <a:solidFill>
                          <a:schemeClr val="tx1"/>
                        </a:solidFill>
                        <a:latin typeface="Cambria Math"/>
                        <a:cs typeface="NikoshBAN" pitchFamily="2" charset="0"/>
                      </a:rPr>
                      <m:t>2</m:t>
                    </m:r>
                    <m:sSub>
                      <m:sSubPr>
                        <m:ctrlPr>
                          <a:rPr lang="en-US" i="1">
                            <a:solidFill>
                              <a:schemeClr val="tx1"/>
                            </a:solidFill>
                            <a:latin typeface="Cambria Math"/>
                            <a:cs typeface="NikoshBAN" pitchFamily="2" charset="0"/>
                          </a:rPr>
                        </m:ctrlPr>
                      </m:sSubPr>
                      <m:e>
                        <m:r>
                          <m:rPr>
                            <m:sty m:val="p"/>
                          </m:rPr>
                          <a:rPr lang="el-GR" i="1" smtClean="0">
                            <a:solidFill>
                              <a:schemeClr val="tx1"/>
                            </a:solidFill>
                            <a:latin typeface="Cambria Math"/>
                            <a:ea typeface="Cambria Math"/>
                            <a:cs typeface="NikoshBAN" pitchFamily="2" charset="0"/>
                          </a:rPr>
                          <m:t>π</m:t>
                        </m:r>
                        <m:r>
                          <a:rPr lang="en-US" b="0" i="1" smtClean="0">
                            <a:solidFill>
                              <a:schemeClr val="tx1"/>
                            </a:solidFill>
                            <a:latin typeface="Cambria Math"/>
                            <a:cs typeface="NikoshBAN" pitchFamily="2" charset="0"/>
                          </a:rPr>
                          <m:t>𝑓</m:t>
                        </m:r>
                      </m:e>
                      <m:sub>
                        <m:r>
                          <a:rPr lang="en-US" i="1">
                            <a:solidFill>
                              <a:schemeClr val="tx1"/>
                            </a:solidFill>
                            <a:latin typeface="Cambria Math"/>
                            <a:cs typeface="NikoshBAN" pitchFamily="2" charset="0"/>
                          </a:rPr>
                          <m:t>1</m:t>
                        </m:r>
                      </m:sub>
                    </m:sSub>
                    <m:r>
                      <a:rPr lang="en-US" b="0" i="1" smtClean="0">
                        <a:solidFill>
                          <a:schemeClr val="tx1"/>
                        </a:solidFill>
                        <a:latin typeface="Cambria Math"/>
                        <a:cs typeface="NikoshBAN" pitchFamily="2" charset="0"/>
                      </a:rPr>
                      <m:t>𝑡</m:t>
                    </m:r>
                    <m:r>
                      <m:rPr>
                        <m:nor/>
                      </m:rPr>
                      <a:rPr lang="en-US" b="0" i="0" smtClean="0">
                        <a:solidFill>
                          <a:schemeClr val="tx1"/>
                        </a:solidFill>
                        <a:latin typeface="Cambria Math"/>
                        <a:cs typeface="NikoshBAN" pitchFamily="2" charset="0"/>
                      </a:rPr>
                      <m:t> </m:t>
                    </m:r>
                    <m:r>
                      <m:rPr>
                        <m:nor/>
                      </m:rPr>
                      <a:rPr lang="en-US" dirty="0">
                        <a:solidFill>
                          <a:schemeClr val="tx1"/>
                        </a:solidFill>
                        <a:latin typeface="NikoshBAN" pitchFamily="2" charset="0"/>
                        <a:cs typeface="NikoshBAN" pitchFamily="2" charset="0"/>
                      </a:rPr>
                      <m:t>এবং</m:t>
                    </m:r>
                    <m:r>
                      <a:rPr lang="en-US" b="0" i="1" dirty="0" smtClean="0">
                        <a:solidFill>
                          <a:schemeClr val="tx1"/>
                        </a:solidFill>
                        <a:latin typeface="Cambria Math"/>
                        <a:cs typeface="NikoshBAN" pitchFamily="2" charset="0"/>
                      </a:rPr>
                      <m:t> </m:t>
                    </m:r>
                    <m:sSub>
                      <m:sSubPr>
                        <m:ctrlPr>
                          <a:rPr lang="en-US" i="1">
                            <a:solidFill>
                              <a:schemeClr val="tx1"/>
                            </a:solidFill>
                            <a:latin typeface="Cambria Math"/>
                            <a:cs typeface="NikoshBAN" pitchFamily="2" charset="0"/>
                          </a:rPr>
                        </m:ctrlPr>
                      </m:sSubPr>
                      <m:e>
                        <m:r>
                          <a:rPr lang="en-US" i="1">
                            <a:solidFill>
                              <a:schemeClr val="tx1"/>
                            </a:solidFill>
                            <a:latin typeface="Cambria Math"/>
                            <a:cs typeface="NikoshBAN" pitchFamily="2" charset="0"/>
                          </a:rPr>
                          <m:t>𝑦</m:t>
                        </m:r>
                      </m:e>
                      <m:sub>
                        <m:r>
                          <a:rPr lang="en-US" b="0" i="1" smtClean="0">
                            <a:solidFill>
                              <a:schemeClr val="tx1"/>
                            </a:solidFill>
                            <a:latin typeface="Cambria Math"/>
                            <a:cs typeface="NikoshBAN" pitchFamily="2" charset="0"/>
                          </a:rPr>
                          <m:t>2</m:t>
                        </m:r>
                      </m:sub>
                    </m:sSub>
                    <m:r>
                      <a:rPr lang="en-US" i="1">
                        <a:solidFill>
                          <a:schemeClr val="tx1"/>
                        </a:solidFill>
                        <a:latin typeface="Cambria Math"/>
                        <a:cs typeface="NikoshBAN" pitchFamily="2" charset="0"/>
                      </a:rPr>
                      <m:t>=</m:t>
                    </m:r>
                    <m:r>
                      <a:rPr lang="en-US" i="1">
                        <a:solidFill>
                          <a:schemeClr val="tx1"/>
                        </a:solidFill>
                        <a:latin typeface="Cambria Math"/>
                        <a:cs typeface="NikoshBAN" pitchFamily="2" charset="0"/>
                      </a:rPr>
                      <m:t>𝑎𝑠𝑖𝑛</m:t>
                    </m:r>
                    <m:r>
                      <a:rPr lang="en-US" i="1">
                        <a:solidFill>
                          <a:schemeClr val="tx1"/>
                        </a:solidFill>
                        <a:latin typeface="Cambria Math"/>
                        <a:cs typeface="NikoshBAN" pitchFamily="2" charset="0"/>
                      </a:rPr>
                      <m:t>2</m:t>
                    </m:r>
                    <m:r>
                      <m:rPr>
                        <m:sty m:val="p"/>
                      </m:rPr>
                      <a:rPr lang="el-GR" i="1" smtClean="0">
                        <a:solidFill>
                          <a:schemeClr val="tx1"/>
                        </a:solidFill>
                        <a:latin typeface="Cambria Math"/>
                        <a:ea typeface="Cambria Math"/>
                        <a:cs typeface="NikoshBAN" pitchFamily="2" charset="0"/>
                      </a:rPr>
                      <m:t>π</m:t>
                    </m:r>
                    <m:sSub>
                      <m:sSubPr>
                        <m:ctrlPr>
                          <a:rPr lang="en-US" i="1">
                            <a:solidFill>
                              <a:schemeClr val="tx1"/>
                            </a:solidFill>
                            <a:latin typeface="Cambria Math"/>
                            <a:cs typeface="NikoshBAN" pitchFamily="2" charset="0"/>
                          </a:rPr>
                        </m:ctrlPr>
                      </m:sSubPr>
                      <m:e>
                        <m:r>
                          <a:rPr lang="en-US" i="1">
                            <a:solidFill>
                              <a:schemeClr val="tx1"/>
                            </a:solidFill>
                            <a:latin typeface="Cambria Math"/>
                            <a:cs typeface="NikoshBAN" pitchFamily="2" charset="0"/>
                          </a:rPr>
                          <m:t>𝑓</m:t>
                        </m:r>
                      </m:e>
                      <m:sub>
                        <m:r>
                          <a:rPr lang="en-US" b="0" i="1" smtClean="0">
                            <a:solidFill>
                              <a:schemeClr val="tx1"/>
                            </a:solidFill>
                            <a:latin typeface="Cambria Math"/>
                            <a:cs typeface="NikoshBAN" pitchFamily="2" charset="0"/>
                          </a:rPr>
                          <m:t>2</m:t>
                        </m:r>
                      </m:sub>
                    </m:sSub>
                    <m:r>
                      <a:rPr lang="en-US" i="1">
                        <a:solidFill>
                          <a:schemeClr val="tx1"/>
                        </a:solidFill>
                        <a:latin typeface="Cambria Math"/>
                        <a:cs typeface="NikoshBAN" pitchFamily="2" charset="0"/>
                      </a:rPr>
                      <m:t>𝑡</m:t>
                    </m:r>
                  </m:oMath>
                </a14:m>
                <a:endParaRPr lang="en-US" dirty="0">
                  <a:solidFill>
                    <a:schemeClr val="tx1"/>
                  </a:solidFill>
                  <a:latin typeface="NikoshBAN" pitchFamily="2" charset="0"/>
                  <a:cs typeface="NikoshBAN" pitchFamily="2" charset="0"/>
                </a:endParaRPr>
              </a:p>
              <a:p>
                <a:pPr algn="l"/>
                <a:r>
                  <a:rPr lang="bn-BD" dirty="0">
                    <a:solidFill>
                      <a:schemeClr val="tx1"/>
                    </a:solidFill>
                    <a:latin typeface="NikoshBAN" pitchFamily="2" charset="0"/>
                    <a:cs typeface="NikoshBAN" pitchFamily="2" charset="0"/>
                  </a:rPr>
                  <a:t>উপরিপাতনের নীতি অনুসারে লব্ধি সরণ,</a:t>
                </a:r>
              </a:p>
              <a:p>
                <a:pPr algn="l"/>
                <a:r>
                  <a:rPr lang="en-US" dirty="0" smtClean="0">
                    <a:solidFill>
                      <a:schemeClr val="tx1"/>
                    </a:solidFill>
                    <a:cs typeface="NikoshBAN" pitchFamily="2" charset="0"/>
                  </a:rPr>
                  <a:t>       </a:t>
                </a:r>
                <a14:m>
                  <m:oMath xmlns:m="http://schemas.openxmlformats.org/officeDocument/2006/math">
                    <m:sSub>
                      <m:sSubPr>
                        <m:ctrlPr>
                          <a:rPr lang="en-US" i="1">
                            <a:solidFill>
                              <a:schemeClr val="tx1"/>
                            </a:solidFill>
                            <a:latin typeface="Cambria Math"/>
                            <a:cs typeface="NikoshBAN" pitchFamily="2" charset="0"/>
                          </a:rPr>
                        </m:ctrlPr>
                      </m:sSubPr>
                      <m:e>
                        <m:r>
                          <a:rPr lang="en-US" b="0" i="1" smtClean="0">
                            <a:solidFill>
                              <a:schemeClr val="tx1"/>
                            </a:solidFill>
                            <a:latin typeface="Cambria Math"/>
                            <a:cs typeface="NikoshBAN" pitchFamily="2" charset="0"/>
                          </a:rPr>
                          <m:t>𝑦</m:t>
                        </m:r>
                        <m:r>
                          <a:rPr lang="en-US" b="0" i="1" smtClean="0">
                            <a:solidFill>
                              <a:schemeClr val="tx1"/>
                            </a:solidFill>
                            <a:latin typeface="Cambria Math"/>
                            <a:cs typeface="NikoshBAN" pitchFamily="2" charset="0"/>
                          </a:rPr>
                          <m:t>=</m:t>
                        </m:r>
                        <m:r>
                          <a:rPr lang="en-US" i="1">
                            <a:solidFill>
                              <a:schemeClr val="tx1"/>
                            </a:solidFill>
                            <a:latin typeface="Cambria Math"/>
                            <a:cs typeface="NikoshBAN" pitchFamily="2" charset="0"/>
                          </a:rPr>
                          <m:t>𝑦</m:t>
                        </m:r>
                      </m:e>
                      <m:sub>
                        <m:r>
                          <a:rPr lang="en-US" i="1">
                            <a:solidFill>
                              <a:schemeClr val="tx1"/>
                            </a:solidFill>
                            <a:latin typeface="Cambria Math"/>
                            <a:cs typeface="NikoshBAN" pitchFamily="2" charset="0"/>
                          </a:rPr>
                          <m:t>1</m:t>
                        </m:r>
                      </m:sub>
                    </m:sSub>
                    <m:r>
                      <a:rPr lang="en-US" b="0" i="1" smtClean="0">
                        <a:solidFill>
                          <a:schemeClr val="tx1"/>
                        </a:solidFill>
                        <a:latin typeface="Cambria Math"/>
                        <a:cs typeface="NikoshBAN" pitchFamily="2" charset="0"/>
                      </a:rPr>
                      <m:t>+</m:t>
                    </m:r>
                    <m:sSub>
                      <m:sSubPr>
                        <m:ctrlPr>
                          <a:rPr lang="en-US" i="1">
                            <a:solidFill>
                              <a:schemeClr val="tx1"/>
                            </a:solidFill>
                            <a:latin typeface="Cambria Math"/>
                            <a:cs typeface="NikoshBAN" pitchFamily="2" charset="0"/>
                          </a:rPr>
                        </m:ctrlPr>
                      </m:sSubPr>
                      <m:e>
                        <m:r>
                          <a:rPr lang="en-US" i="1">
                            <a:solidFill>
                              <a:schemeClr val="tx1"/>
                            </a:solidFill>
                            <a:latin typeface="Cambria Math"/>
                            <a:cs typeface="NikoshBAN" pitchFamily="2" charset="0"/>
                          </a:rPr>
                          <m:t>𝑦</m:t>
                        </m:r>
                      </m:e>
                      <m:sub>
                        <m:r>
                          <a:rPr lang="en-US" b="0" i="1" smtClean="0">
                            <a:solidFill>
                              <a:schemeClr val="tx1"/>
                            </a:solidFill>
                            <a:latin typeface="Cambria Math"/>
                            <a:cs typeface="NikoshBAN" pitchFamily="2" charset="0"/>
                          </a:rPr>
                          <m:t>2</m:t>
                        </m:r>
                      </m:sub>
                    </m:sSub>
                  </m:oMath>
                </a14:m>
                <a:endParaRPr lang="en-US" dirty="0" smtClean="0">
                  <a:solidFill>
                    <a:schemeClr val="tx1"/>
                  </a:solidFill>
                  <a:latin typeface="NikoshBAN" pitchFamily="2" charset="0"/>
                  <a:cs typeface="NikoshBAN" pitchFamily="2" charset="0"/>
                </a:endParaRPr>
              </a:p>
              <a:p>
                <a:pPr algn="l"/>
                <a:r>
                  <a:rPr lang="en-US" dirty="0" smtClean="0">
                    <a:solidFill>
                      <a:schemeClr val="tx1"/>
                    </a:solidFill>
                    <a:cs typeface="NikoshBAN" pitchFamily="2" charset="0"/>
                  </a:rPr>
                  <a:t>  o</a:t>
                </a:r>
                <a:r>
                  <a:rPr lang="en-US" b="0" dirty="0" smtClean="0">
                    <a:solidFill>
                      <a:schemeClr val="tx1"/>
                    </a:solidFill>
                    <a:cs typeface="NikoshBAN" pitchFamily="2" charset="0"/>
                  </a:rPr>
                  <a:t>r, </a:t>
                </a:r>
                <a14:m>
                  <m:oMath xmlns:m="http://schemas.openxmlformats.org/officeDocument/2006/math">
                    <m:r>
                      <a:rPr lang="en-US" b="0" i="1" smtClean="0">
                        <a:solidFill>
                          <a:schemeClr val="tx1"/>
                        </a:solidFill>
                        <a:latin typeface="Cambria Math"/>
                        <a:cs typeface="NikoshBAN" pitchFamily="2" charset="0"/>
                      </a:rPr>
                      <m:t>𝑦</m:t>
                    </m:r>
                    <m:r>
                      <a:rPr lang="en-US" b="0" i="1" smtClean="0">
                        <a:solidFill>
                          <a:schemeClr val="tx1"/>
                        </a:solidFill>
                        <a:latin typeface="Cambria Math"/>
                        <a:cs typeface="NikoshBAN" pitchFamily="2" charset="0"/>
                      </a:rPr>
                      <m:t>=</m:t>
                    </m:r>
                    <m:r>
                      <a:rPr lang="en-US" i="1">
                        <a:solidFill>
                          <a:schemeClr val="tx1"/>
                        </a:solidFill>
                        <a:latin typeface="Cambria Math"/>
                        <a:cs typeface="NikoshBAN" pitchFamily="2" charset="0"/>
                      </a:rPr>
                      <m:t>𝑎𝑠𝑖𝑛</m:t>
                    </m:r>
                    <m:r>
                      <a:rPr lang="en-US" i="1">
                        <a:solidFill>
                          <a:schemeClr val="tx1"/>
                        </a:solidFill>
                        <a:latin typeface="Cambria Math"/>
                        <a:cs typeface="NikoshBAN" pitchFamily="2" charset="0"/>
                      </a:rPr>
                      <m:t>2</m:t>
                    </m:r>
                    <m:sSub>
                      <m:sSubPr>
                        <m:ctrlPr>
                          <a:rPr lang="en-US" i="1">
                            <a:solidFill>
                              <a:schemeClr val="tx1"/>
                            </a:solidFill>
                            <a:latin typeface="Cambria Math"/>
                            <a:cs typeface="NikoshBAN" pitchFamily="2" charset="0"/>
                          </a:rPr>
                        </m:ctrlPr>
                      </m:sSubPr>
                      <m:e>
                        <m:r>
                          <m:rPr>
                            <m:sty m:val="p"/>
                          </m:rPr>
                          <a:rPr lang="el-GR" i="1" smtClean="0">
                            <a:solidFill>
                              <a:schemeClr val="tx1"/>
                            </a:solidFill>
                            <a:latin typeface="Cambria Math"/>
                            <a:ea typeface="Cambria Math"/>
                            <a:cs typeface="NikoshBAN" pitchFamily="2" charset="0"/>
                          </a:rPr>
                          <m:t>π</m:t>
                        </m:r>
                        <m:r>
                          <a:rPr lang="en-US" i="1">
                            <a:solidFill>
                              <a:schemeClr val="tx1"/>
                            </a:solidFill>
                            <a:latin typeface="Cambria Math"/>
                            <a:cs typeface="NikoshBAN" pitchFamily="2" charset="0"/>
                          </a:rPr>
                          <m:t>𝑓</m:t>
                        </m:r>
                      </m:e>
                      <m:sub>
                        <m:r>
                          <a:rPr lang="en-US" i="1">
                            <a:solidFill>
                              <a:schemeClr val="tx1"/>
                            </a:solidFill>
                            <a:latin typeface="Cambria Math"/>
                            <a:cs typeface="NikoshBAN" pitchFamily="2" charset="0"/>
                          </a:rPr>
                          <m:t>1</m:t>
                        </m:r>
                      </m:sub>
                    </m:sSub>
                    <m:r>
                      <a:rPr lang="en-US" i="1">
                        <a:solidFill>
                          <a:schemeClr val="tx1"/>
                        </a:solidFill>
                        <a:latin typeface="Cambria Math"/>
                        <a:cs typeface="NikoshBAN" pitchFamily="2" charset="0"/>
                      </a:rPr>
                      <m:t>𝑡</m:t>
                    </m:r>
                    <m:r>
                      <a:rPr lang="en-US" b="0" i="1" smtClean="0">
                        <a:solidFill>
                          <a:schemeClr val="tx1"/>
                        </a:solidFill>
                        <a:latin typeface="Cambria Math"/>
                        <a:cs typeface="NikoshBAN" pitchFamily="2" charset="0"/>
                      </a:rPr>
                      <m:t>+</m:t>
                    </m:r>
                    <m:r>
                      <a:rPr lang="en-US" i="1">
                        <a:solidFill>
                          <a:schemeClr val="tx1"/>
                        </a:solidFill>
                        <a:latin typeface="Cambria Math"/>
                        <a:cs typeface="NikoshBAN" pitchFamily="2" charset="0"/>
                      </a:rPr>
                      <m:t>𝑎𝑠𝑖𝑛</m:t>
                    </m:r>
                    <m:r>
                      <a:rPr lang="en-US" i="1">
                        <a:solidFill>
                          <a:schemeClr val="tx1"/>
                        </a:solidFill>
                        <a:latin typeface="Cambria Math"/>
                        <a:cs typeface="NikoshBAN" pitchFamily="2" charset="0"/>
                      </a:rPr>
                      <m:t>2</m:t>
                    </m:r>
                    <m:r>
                      <m:rPr>
                        <m:sty m:val="p"/>
                      </m:rPr>
                      <a:rPr lang="el-GR" i="1" smtClean="0">
                        <a:solidFill>
                          <a:schemeClr val="tx1"/>
                        </a:solidFill>
                        <a:latin typeface="Cambria Math"/>
                        <a:ea typeface="Cambria Math"/>
                        <a:cs typeface="NikoshBAN" pitchFamily="2" charset="0"/>
                      </a:rPr>
                      <m:t>π</m:t>
                    </m:r>
                    <m:sSub>
                      <m:sSubPr>
                        <m:ctrlPr>
                          <a:rPr lang="en-US" i="1">
                            <a:solidFill>
                              <a:schemeClr val="tx1"/>
                            </a:solidFill>
                            <a:latin typeface="Cambria Math"/>
                            <a:cs typeface="NikoshBAN" pitchFamily="2" charset="0"/>
                          </a:rPr>
                        </m:ctrlPr>
                      </m:sSubPr>
                      <m:e>
                        <m:r>
                          <a:rPr lang="en-US" i="1">
                            <a:solidFill>
                              <a:schemeClr val="tx1"/>
                            </a:solidFill>
                            <a:latin typeface="Cambria Math"/>
                            <a:cs typeface="NikoshBAN" pitchFamily="2" charset="0"/>
                          </a:rPr>
                          <m:t>𝑓</m:t>
                        </m:r>
                      </m:e>
                      <m:sub>
                        <m:r>
                          <a:rPr lang="en-US" b="0" i="1" smtClean="0">
                            <a:solidFill>
                              <a:schemeClr val="tx1"/>
                            </a:solidFill>
                            <a:latin typeface="Cambria Math"/>
                            <a:cs typeface="NikoshBAN" pitchFamily="2" charset="0"/>
                          </a:rPr>
                          <m:t>2</m:t>
                        </m:r>
                      </m:sub>
                    </m:sSub>
                    <m:r>
                      <a:rPr lang="en-US" i="1">
                        <a:solidFill>
                          <a:schemeClr val="tx1"/>
                        </a:solidFill>
                        <a:latin typeface="Cambria Math"/>
                        <a:cs typeface="NikoshBAN" pitchFamily="2" charset="0"/>
                      </a:rPr>
                      <m:t>𝑡</m:t>
                    </m:r>
                  </m:oMath>
                </a14:m>
                <a:endParaRPr lang="en-US" dirty="0">
                  <a:solidFill>
                    <a:schemeClr val="tx1"/>
                  </a:solidFill>
                  <a:latin typeface="NikoshBAN" pitchFamily="2" charset="0"/>
                  <a:cs typeface="NikoshBAN" pitchFamily="2" charset="0"/>
                </a:endParaRPr>
              </a:p>
              <a:p>
                <a:pPr algn="l"/>
                <a:r>
                  <a:rPr lang="en-US" b="0" dirty="0" smtClean="0">
                    <a:solidFill>
                      <a:schemeClr val="tx1"/>
                    </a:solidFill>
                    <a:cs typeface="NikoshBAN" pitchFamily="2" charset="0"/>
                  </a:rPr>
                  <a:t>  or, </a:t>
                </a:r>
                <a14:m>
                  <m:oMath xmlns:m="http://schemas.openxmlformats.org/officeDocument/2006/math">
                    <m:r>
                      <a:rPr lang="en-US" b="0" i="1" smtClean="0">
                        <a:solidFill>
                          <a:schemeClr val="tx1"/>
                        </a:solidFill>
                        <a:latin typeface="Cambria Math"/>
                        <a:cs typeface="NikoshBAN" pitchFamily="2" charset="0"/>
                      </a:rPr>
                      <m:t>𝑦</m:t>
                    </m:r>
                    <m:r>
                      <a:rPr lang="en-US" b="0" i="1" smtClean="0">
                        <a:solidFill>
                          <a:schemeClr val="tx1"/>
                        </a:solidFill>
                        <a:latin typeface="Cambria Math"/>
                        <a:cs typeface="NikoshBAN" pitchFamily="2" charset="0"/>
                      </a:rPr>
                      <m:t>=</m:t>
                    </m:r>
                    <m:r>
                      <a:rPr lang="en-US" b="0" i="1" smtClean="0">
                        <a:solidFill>
                          <a:schemeClr val="tx1"/>
                        </a:solidFill>
                        <a:latin typeface="Cambria Math"/>
                        <a:cs typeface="NikoshBAN" pitchFamily="2" charset="0"/>
                      </a:rPr>
                      <m:t>2</m:t>
                    </m:r>
                    <m:r>
                      <a:rPr lang="en-US" b="0" i="1" smtClean="0">
                        <a:solidFill>
                          <a:schemeClr val="tx1"/>
                        </a:solidFill>
                        <a:latin typeface="Cambria Math"/>
                        <a:cs typeface="NikoshBAN" pitchFamily="2" charset="0"/>
                      </a:rPr>
                      <m:t>𝑎</m:t>
                    </m:r>
                    <m:func>
                      <m:funcPr>
                        <m:ctrlPr>
                          <a:rPr lang="en-US" b="0" i="1" smtClean="0">
                            <a:solidFill>
                              <a:schemeClr val="tx1"/>
                            </a:solidFill>
                            <a:latin typeface="Cambria Math"/>
                            <a:cs typeface="NikoshBAN" pitchFamily="2" charset="0"/>
                          </a:rPr>
                        </m:ctrlPr>
                      </m:funcPr>
                      <m:fName>
                        <m:r>
                          <m:rPr>
                            <m:sty m:val="p"/>
                          </m:rPr>
                          <a:rPr lang="en-US" b="0" i="0" smtClean="0">
                            <a:solidFill>
                              <a:schemeClr val="tx1"/>
                            </a:solidFill>
                            <a:latin typeface="Cambria Math"/>
                            <a:cs typeface="NikoshBAN" pitchFamily="2" charset="0"/>
                          </a:rPr>
                          <m:t>sin</m:t>
                        </m:r>
                      </m:fName>
                      <m:e>
                        <m:d>
                          <m:dPr>
                            <m:begChr m:val="{"/>
                            <m:endChr m:val="}"/>
                            <m:ctrlPr>
                              <a:rPr lang="en-US" b="0" i="1" smtClean="0">
                                <a:solidFill>
                                  <a:schemeClr val="tx1"/>
                                </a:solidFill>
                                <a:latin typeface="Cambria Math"/>
                                <a:cs typeface="NikoshBAN" pitchFamily="2" charset="0"/>
                              </a:rPr>
                            </m:ctrlPr>
                          </m:dPr>
                          <m:e>
                            <m:r>
                              <a:rPr lang="en-US" b="0" i="1" smtClean="0">
                                <a:solidFill>
                                  <a:schemeClr val="tx1"/>
                                </a:solidFill>
                                <a:latin typeface="Cambria Math"/>
                                <a:cs typeface="NikoshBAN" pitchFamily="2" charset="0"/>
                              </a:rPr>
                              <m:t>2</m:t>
                            </m:r>
                            <m:r>
                              <a:rPr lang="en-US" b="0" i="1" smtClean="0">
                                <a:solidFill>
                                  <a:schemeClr val="tx1"/>
                                </a:solidFill>
                                <a:latin typeface="Cambria Math"/>
                                <a:ea typeface="Cambria Math"/>
                                <a:cs typeface="NikoshBAN" pitchFamily="2" charset="0"/>
                              </a:rPr>
                              <m:t>𝜋</m:t>
                            </m:r>
                            <m:r>
                              <a:rPr lang="en-US" b="0" i="1" smtClean="0">
                                <a:solidFill>
                                  <a:schemeClr val="tx1"/>
                                </a:solidFill>
                                <a:latin typeface="Cambria Math"/>
                                <a:ea typeface="Cambria Math"/>
                                <a:cs typeface="NikoshBAN" pitchFamily="2" charset="0"/>
                              </a:rPr>
                              <m:t>𝑡</m:t>
                            </m:r>
                            <m:d>
                              <m:dPr>
                                <m:ctrlPr>
                                  <a:rPr lang="en-US" b="0" i="1" smtClean="0">
                                    <a:solidFill>
                                      <a:schemeClr val="tx1"/>
                                    </a:solidFill>
                                    <a:latin typeface="Cambria Math"/>
                                    <a:ea typeface="Cambria Math"/>
                                    <a:cs typeface="NikoshBAN" pitchFamily="2" charset="0"/>
                                  </a:rPr>
                                </m:ctrlPr>
                              </m:dPr>
                              <m:e>
                                <m:f>
                                  <m:fPr>
                                    <m:ctrlPr>
                                      <a:rPr lang="en-US" b="0" i="1" smtClean="0">
                                        <a:solidFill>
                                          <a:schemeClr val="tx1"/>
                                        </a:solidFill>
                                        <a:latin typeface="Cambria Math"/>
                                        <a:ea typeface="Cambria Math"/>
                                        <a:cs typeface="NikoshBAN" pitchFamily="2" charset="0"/>
                                      </a:rPr>
                                    </m:ctrlPr>
                                  </m:fPr>
                                  <m:num>
                                    <m:sSub>
                                      <m:sSubPr>
                                        <m:ctrlPr>
                                          <a:rPr lang="en-US" b="0" i="1" smtClean="0">
                                            <a:solidFill>
                                              <a:schemeClr val="tx1"/>
                                            </a:solidFill>
                                            <a:latin typeface="Cambria Math"/>
                                            <a:ea typeface="Cambria Math"/>
                                            <a:cs typeface="NikoshBAN" pitchFamily="2" charset="0"/>
                                          </a:rPr>
                                        </m:ctrlPr>
                                      </m:sSubPr>
                                      <m:e>
                                        <m:r>
                                          <a:rPr lang="en-US" b="0" i="1" smtClean="0">
                                            <a:solidFill>
                                              <a:schemeClr val="tx1"/>
                                            </a:solidFill>
                                            <a:latin typeface="Cambria Math"/>
                                            <a:ea typeface="Cambria Math"/>
                                            <a:cs typeface="NikoshBAN" pitchFamily="2" charset="0"/>
                                          </a:rPr>
                                          <m:t>𝑓</m:t>
                                        </m:r>
                                      </m:e>
                                      <m:sub>
                                        <m:r>
                                          <a:rPr lang="en-US" b="0" i="1" smtClean="0">
                                            <a:solidFill>
                                              <a:schemeClr val="tx1"/>
                                            </a:solidFill>
                                            <a:latin typeface="Cambria Math"/>
                                            <a:ea typeface="Cambria Math"/>
                                            <a:cs typeface="NikoshBAN" pitchFamily="2" charset="0"/>
                                          </a:rPr>
                                          <m:t>1</m:t>
                                        </m:r>
                                      </m:sub>
                                    </m:sSub>
                                    <m:r>
                                      <a:rPr lang="en-US" b="0" i="1" smtClean="0">
                                        <a:solidFill>
                                          <a:schemeClr val="tx1"/>
                                        </a:solidFill>
                                        <a:latin typeface="Cambria Math"/>
                                        <a:ea typeface="Cambria Math"/>
                                        <a:cs typeface="NikoshBAN" pitchFamily="2" charset="0"/>
                                      </a:rPr>
                                      <m:t>+</m:t>
                                    </m:r>
                                    <m:sSub>
                                      <m:sSubPr>
                                        <m:ctrlPr>
                                          <a:rPr lang="en-US" b="0" i="1" smtClean="0">
                                            <a:solidFill>
                                              <a:schemeClr val="tx1"/>
                                            </a:solidFill>
                                            <a:latin typeface="Cambria Math"/>
                                            <a:ea typeface="Cambria Math"/>
                                            <a:cs typeface="NikoshBAN" pitchFamily="2" charset="0"/>
                                          </a:rPr>
                                        </m:ctrlPr>
                                      </m:sSubPr>
                                      <m:e>
                                        <m:r>
                                          <a:rPr lang="en-US" b="0" i="1" smtClean="0">
                                            <a:solidFill>
                                              <a:schemeClr val="tx1"/>
                                            </a:solidFill>
                                            <a:latin typeface="Cambria Math"/>
                                            <a:ea typeface="Cambria Math"/>
                                            <a:cs typeface="NikoshBAN" pitchFamily="2" charset="0"/>
                                          </a:rPr>
                                          <m:t>𝑓</m:t>
                                        </m:r>
                                      </m:e>
                                      <m:sub>
                                        <m:r>
                                          <a:rPr lang="en-US" b="0" i="1" smtClean="0">
                                            <a:solidFill>
                                              <a:schemeClr val="tx1"/>
                                            </a:solidFill>
                                            <a:latin typeface="Cambria Math"/>
                                            <a:ea typeface="Cambria Math"/>
                                            <a:cs typeface="NikoshBAN" pitchFamily="2" charset="0"/>
                                          </a:rPr>
                                          <m:t>2</m:t>
                                        </m:r>
                                      </m:sub>
                                    </m:sSub>
                                  </m:num>
                                  <m:den>
                                    <m:r>
                                      <a:rPr lang="en-US" b="0" i="1" smtClean="0">
                                        <a:solidFill>
                                          <a:schemeClr val="tx1"/>
                                        </a:solidFill>
                                        <a:latin typeface="Cambria Math"/>
                                        <a:ea typeface="Cambria Math"/>
                                        <a:cs typeface="NikoshBAN" pitchFamily="2" charset="0"/>
                                      </a:rPr>
                                      <m:t>2</m:t>
                                    </m:r>
                                  </m:den>
                                </m:f>
                              </m:e>
                            </m:d>
                          </m:e>
                        </m:d>
                      </m:e>
                    </m:func>
                  </m:oMath>
                </a14:m>
                <a:r>
                  <a:rPr lang="en-US" dirty="0">
                    <a:solidFill>
                      <a:schemeClr val="tx1"/>
                    </a:solidFill>
                    <a:cs typeface="NikoshBAN" pitchFamily="2" charset="0"/>
                  </a:rPr>
                  <a:t> </a:t>
                </a:r>
                <a14:m>
                  <m:oMath xmlns:m="http://schemas.openxmlformats.org/officeDocument/2006/math">
                    <m:func>
                      <m:funcPr>
                        <m:ctrlPr>
                          <a:rPr lang="en-US" i="1">
                            <a:solidFill>
                              <a:schemeClr val="tx1"/>
                            </a:solidFill>
                            <a:latin typeface="Cambria Math"/>
                            <a:cs typeface="NikoshBAN" pitchFamily="2" charset="0"/>
                          </a:rPr>
                        </m:ctrlPr>
                      </m:funcPr>
                      <m:fName>
                        <m:r>
                          <m:rPr>
                            <m:sty m:val="p"/>
                          </m:rPr>
                          <a:rPr lang="en-US" b="0" i="0" smtClean="0">
                            <a:solidFill>
                              <a:schemeClr val="tx1"/>
                            </a:solidFill>
                            <a:latin typeface="Cambria Math"/>
                            <a:cs typeface="NikoshBAN" pitchFamily="2" charset="0"/>
                          </a:rPr>
                          <m:t>cos</m:t>
                        </m:r>
                      </m:fName>
                      <m:e>
                        <m:d>
                          <m:dPr>
                            <m:begChr m:val="{"/>
                            <m:endChr m:val="}"/>
                            <m:ctrlPr>
                              <a:rPr lang="en-US" i="1">
                                <a:solidFill>
                                  <a:schemeClr val="tx1"/>
                                </a:solidFill>
                                <a:latin typeface="Cambria Math"/>
                                <a:cs typeface="NikoshBAN" pitchFamily="2" charset="0"/>
                              </a:rPr>
                            </m:ctrlPr>
                          </m:dPr>
                          <m:e>
                            <m:r>
                              <a:rPr lang="en-US" i="1">
                                <a:solidFill>
                                  <a:schemeClr val="tx1"/>
                                </a:solidFill>
                                <a:latin typeface="Cambria Math"/>
                                <a:cs typeface="NikoshBAN" pitchFamily="2" charset="0"/>
                              </a:rPr>
                              <m:t>2</m:t>
                            </m:r>
                            <m:r>
                              <a:rPr lang="en-US" i="1">
                                <a:solidFill>
                                  <a:schemeClr val="tx1"/>
                                </a:solidFill>
                                <a:latin typeface="Cambria Math"/>
                                <a:ea typeface="Cambria Math"/>
                                <a:cs typeface="NikoshBAN" pitchFamily="2" charset="0"/>
                              </a:rPr>
                              <m:t>𝜋</m:t>
                            </m:r>
                            <m:r>
                              <a:rPr lang="en-US" i="1">
                                <a:solidFill>
                                  <a:schemeClr val="tx1"/>
                                </a:solidFill>
                                <a:latin typeface="Cambria Math"/>
                                <a:ea typeface="Cambria Math"/>
                                <a:cs typeface="NikoshBAN" pitchFamily="2" charset="0"/>
                              </a:rPr>
                              <m:t>𝑡</m:t>
                            </m:r>
                            <m:d>
                              <m:dPr>
                                <m:ctrlPr>
                                  <a:rPr lang="en-US" i="1">
                                    <a:solidFill>
                                      <a:schemeClr val="tx1"/>
                                    </a:solidFill>
                                    <a:latin typeface="Cambria Math"/>
                                    <a:ea typeface="Cambria Math"/>
                                    <a:cs typeface="NikoshBAN" pitchFamily="2" charset="0"/>
                                  </a:rPr>
                                </m:ctrlPr>
                              </m:dPr>
                              <m:e>
                                <m:f>
                                  <m:fPr>
                                    <m:ctrlPr>
                                      <a:rPr lang="en-US" i="1">
                                        <a:solidFill>
                                          <a:schemeClr val="tx1"/>
                                        </a:solidFill>
                                        <a:latin typeface="Cambria Math"/>
                                        <a:ea typeface="Cambria Math"/>
                                        <a:cs typeface="NikoshBAN" pitchFamily="2" charset="0"/>
                                      </a:rPr>
                                    </m:ctrlPr>
                                  </m:fPr>
                                  <m:num>
                                    <m:sSub>
                                      <m:sSubPr>
                                        <m:ctrlPr>
                                          <a:rPr lang="en-US" i="1">
                                            <a:solidFill>
                                              <a:schemeClr val="tx1"/>
                                            </a:solidFill>
                                            <a:latin typeface="Cambria Math"/>
                                            <a:ea typeface="Cambria Math"/>
                                            <a:cs typeface="NikoshBAN" pitchFamily="2" charset="0"/>
                                          </a:rPr>
                                        </m:ctrlPr>
                                      </m:sSubPr>
                                      <m:e>
                                        <m:r>
                                          <a:rPr lang="en-US" i="1">
                                            <a:solidFill>
                                              <a:schemeClr val="tx1"/>
                                            </a:solidFill>
                                            <a:latin typeface="Cambria Math"/>
                                            <a:ea typeface="Cambria Math"/>
                                            <a:cs typeface="NikoshBAN" pitchFamily="2" charset="0"/>
                                          </a:rPr>
                                          <m:t>𝑓</m:t>
                                        </m:r>
                                      </m:e>
                                      <m:sub>
                                        <m:r>
                                          <a:rPr lang="en-US" i="1">
                                            <a:solidFill>
                                              <a:schemeClr val="tx1"/>
                                            </a:solidFill>
                                            <a:latin typeface="Cambria Math"/>
                                            <a:ea typeface="Cambria Math"/>
                                            <a:cs typeface="NikoshBAN" pitchFamily="2" charset="0"/>
                                          </a:rPr>
                                          <m:t>1</m:t>
                                        </m:r>
                                      </m:sub>
                                    </m:sSub>
                                    <m:r>
                                      <a:rPr lang="en-US" b="0" i="1" smtClean="0">
                                        <a:solidFill>
                                          <a:schemeClr val="tx1"/>
                                        </a:solidFill>
                                        <a:latin typeface="Cambria Math"/>
                                        <a:ea typeface="Cambria Math"/>
                                        <a:cs typeface="NikoshBAN" pitchFamily="2" charset="0"/>
                                      </a:rPr>
                                      <m:t>−</m:t>
                                    </m:r>
                                    <m:sSub>
                                      <m:sSubPr>
                                        <m:ctrlPr>
                                          <a:rPr lang="en-US" i="1">
                                            <a:solidFill>
                                              <a:schemeClr val="tx1"/>
                                            </a:solidFill>
                                            <a:latin typeface="Cambria Math"/>
                                            <a:ea typeface="Cambria Math"/>
                                            <a:cs typeface="NikoshBAN" pitchFamily="2" charset="0"/>
                                          </a:rPr>
                                        </m:ctrlPr>
                                      </m:sSubPr>
                                      <m:e>
                                        <m:r>
                                          <a:rPr lang="en-US" i="1">
                                            <a:solidFill>
                                              <a:schemeClr val="tx1"/>
                                            </a:solidFill>
                                            <a:latin typeface="Cambria Math"/>
                                            <a:ea typeface="Cambria Math"/>
                                            <a:cs typeface="NikoshBAN" pitchFamily="2" charset="0"/>
                                          </a:rPr>
                                          <m:t>𝑓</m:t>
                                        </m:r>
                                      </m:e>
                                      <m:sub>
                                        <m:r>
                                          <a:rPr lang="en-US" i="1">
                                            <a:solidFill>
                                              <a:schemeClr val="tx1"/>
                                            </a:solidFill>
                                            <a:latin typeface="Cambria Math"/>
                                            <a:ea typeface="Cambria Math"/>
                                            <a:cs typeface="NikoshBAN" pitchFamily="2" charset="0"/>
                                          </a:rPr>
                                          <m:t>2</m:t>
                                        </m:r>
                                      </m:sub>
                                    </m:sSub>
                                  </m:num>
                                  <m:den>
                                    <m:r>
                                      <a:rPr lang="en-US" i="1">
                                        <a:solidFill>
                                          <a:schemeClr val="tx1"/>
                                        </a:solidFill>
                                        <a:latin typeface="Cambria Math"/>
                                        <a:ea typeface="Cambria Math"/>
                                        <a:cs typeface="NikoshBAN" pitchFamily="2" charset="0"/>
                                      </a:rPr>
                                      <m:t>2</m:t>
                                    </m:r>
                                  </m:den>
                                </m:f>
                              </m:e>
                            </m:d>
                          </m:e>
                        </m:d>
                      </m:e>
                    </m:func>
                  </m:oMath>
                </a14:m>
                <a:endParaRPr lang="en-US" dirty="0" smtClean="0">
                  <a:solidFill>
                    <a:schemeClr val="tx1"/>
                  </a:solidFill>
                  <a:latin typeface="NikoshBAN" pitchFamily="2" charset="0"/>
                  <a:cs typeface="NikoshBAN" pitchFamily="2" charset="0"/>
                </a:endParaRPr>
              </a:p>
              <a:p>
                <a:pPr algn="l"/>
                <a:r>
                  <a:rPr lang="en-US" dirty="0" smtClean="0">
                    <a:solidFill>
                      <a:schemeClr val="tx1"/>
                    </a:solidFill>
                    <a:cs typeface="NikoshBAN" pitchFamily="2" charset="0"/>
                  </a:rPr>
                  <a:t>  o</a:t>
                </a:r>
                <a:r>
                  <a:rPr lang="en-US" b="0" dirty="0" smtClean="0">
                    <a:solidFill>
                      <a:schemeClr val="tx1"/>
                    </a:solidFill>
                    <a:cs typeface="NikoshBAN" pitchFamily="2" charset="0"/>
                  </a:rPr>
                  <a:t>r, </a:t>
                </a:r>
                <a14:m>
                  <m:oMath xmlns:m="http://schemas.openxmlformats.org/officeDocument/2006/math">
                    <m:r>
                      <a:rPr lang="en-US" b="0" i="1" smtClean="0">
                        <a:solidFill>
                          <a:schemeClr val="tx1"/>
                        </a:solidFill>
                        <a:latin typeface="Cambria Math"/>
                        <a:cs typeface="NikoshBAN" pitchFamily="2" charset="0"/>
                      </a:rPr>
                      <m:t>𝑦</m:t>
                    </m:r>
                    <m:r>
                      <a:rPr lang="en-US" b="0" i="1" smtClean="0">
                        <a:solidFill>
                          <a:schemeClr val="tx1"/>
                        </a:solidFill>
                        <a:latin typeface="Cambria Math"/>
                        <a:cs typeface="NikoshBAN" pitchFamily="2" charset="0"/>
                      </a:rPr>
                      <m:t>=</m:t>
                    </m:r>
                    <m:func>
                      <m:funcPr>
                        <m:ctrlPr>
                          <a:rPr lang="en-US" b="0" i="1" smtClean="0">
                            <a:solidFill>
                              <a:schemeClr val="tx1"/>
                            </a:solidFill>
                            <a:latin typeface="Cambria Math"/>
                            <a:cs typeface="NikoshBAN" pitchFamily="2" charset="0"/>
                          </a:rPr>
                        </m:ctrlPr>
                      </m:funcPr>
                      <m:fName>
                        <m:r>
                          <m:rPr>
                            <m:sty m:val="p"/>
                          </m:rPr>
                          <a:rPr lang="en-US" b="0" i="0" smtClean="0">
                            <a:solidFill>
                              <a:schemeClr val="tx1"/>
                            </a:solidFill>
                            <a:latin typeface="Cambria Math"/>
                            <a:cs typeface="NikoshBAN" pitchFamily="2" charset="0"/>
                          </a:rPr>
                          <m:t>Asin</m:t>
                        </m:r>
                      </m:fName>
                      <m:e>
                        <m:r>
                          <a:rPr lang="en-US" b="0" i="1" smtClean="0">
                            <a:solidFill>
                              <a:schemeClr val="tx1"/>
                            </a:solidFill>
                            <a:latin typeface="Cambria Math"/>
                            <a:cs typeface="NikoshBAN" pitchFamily="2" charset="0"/>
                          </a:rPr>
                          <m:t>2</m:t>
                        </m:r>
                        <m:r>
                          <a:rPr lang="en-US" b="0" i="1" smtClean="0">
                            <a:solidFill>
                              <a:schemeClr val="tx1"/>
                            </a:solidFill>
                            <a:latin typeface="Cambria Math"/>
                            <a:ea typeface="Cambria Math"/>
                            <a:cs typeface="NikoshBAN" pitchFamily="2" charset="0"/>
                          </a:rPr>
                          <m:t>𝜋</m:t>
                        </m:r>
                        <m:r>
                          <a:rPr lang="en-US" b="0" i="1" smtClean="0">
                            <a:solidFill>
                              <a:schemeClr val="tx1"/>
                            </a:solidFill>
                            <a:latin typeface="Cambria Math"/>
                            <a:ea typeface="Cambria Math"/>
                            <a:cs typeface="NikoshBAN" pitchFamily="2" charset="0"/>
                          </a:rPr>
                          <m:t>𝑓𝑡</m:t>
                        </m:r>
                      </m:e>
                    </m:func>
                  </m:oMath>
                </a14:m>
                <a:endParaRPr lang="en-US" dirty="0" smtClean="0">
                  <a:solidFill>
                    <a:schemeClr val="tx1"/>
                  </a:solidFill>
                  <a:latin typeface="NikoshBAN" pitchFamily="2" charset="0"/>
                  <a:cs typeface="NikoshBAN" pitchFamily="2" charset="0"/>
                </a:endParaRPr>
              </a:p>
              <a:p>
                <a:pPr algn="l"/>
                <a:r>
                  <a:rPr lang="en-US" sz="2400" dirty="0" smtClean="0">
                    <a:solidFill>
                      <a:schemeClr val="tx2"/>
                    </a:solidFill>
                    <a:latin typeface="NikoshBAN" pitchFamily="2" charset="0"/>
                    <a:cs typeface="NikoshBAN" pitchFamily="2" charset="0"/>
                  </a:rPr>
                  <a:t>(</a:t>
                </a:r>
                <a:r>
                  <a:rPr lang="en-US" sz="2400" dirty="0" err="1" smtClean="0">
                    <a:solidFill>
                      <a:schemeClr val="tx2"/>
                    </a:solidFill>
                    <a:latin typeface="NikoshBAN" pitchFamily="2" charset="0"/>
                    <a:cs typeface="NikoshBAN" pitchFamily="2" charset="0"/>
                  </a:rPr>
                  <a:t>এখানে</a:t>
                </a:r>
                <a:r>
                  <a:rPr lang="en-US" sz="2400" dirty="0" smtClean="0">
                    <a:solidFill>
                      <a:schemeClr val="tx2"/>
                    </a:solidFill>
                    <a:latin typeface="NikoshBAN" pitchFamily="2" charset="0"/>
                    <a:cs typeface="NikoshBAN" pitchFamily="2" charset="0"/>
                  </a:rPr>
                  <a:t> </a:t>
                </a:r>
                <a:r>
                  <a:rPr lang="en-US" sz="2400" dirty="0" err="1">
                    <a:solidFill>
                      <a:schemeClr val="tx2"/>
                    </a:solidFill>
                    <a:latin typeface="NikoshBAN" pitchFamily="2" charset="0"/>
                    <a:cs typeface="NikoshBAN" pitchFamily="2" charset="0"/>
                  </a:rPr>
                  <a:t>বিস্তার</a:t>
                </a:r>
                <a:r>
                  <a:rPr lang="en-US" sz="2400" dirty="0">
                    <a:solidFill>
                      <a:schemeClr val="tx2"/>
                    </a:solidFill>
                    <a:latin typeface="NikoshBAN" pitchFamily="2" charset="0"/>
                    <a:cs typeface="NikoshBAN" pitchFamily="2" charset="0"/>
                  </a:rPr>
                  <a:t>,</a:t>
                </a:r>
                <a:r>
                  <a:rPr lang="en-US" sz="2400" dirty="0">
                    <a:solidFill>
                      <a:schemeClr val="tx2"/>
                    </a:solidFill>
                    <a:cs typeface="NikoshBAN" pitchFamily="2" charset="0"/>
                  </a:rPr>
                  <a:t>  </a:t>
                </a:r>
                <a14:m>
                  <m:oMath xmlns:m="http://schemas.openxmlformats.org/officeDocument/2006/math">
                    <m:r>
                      <m:rPr>
                        <m:sty m:val="p"/>
                      </m:rPr>
                      <a:rPr lang="en-US" sz="2400">
                        <a:solidFill>
                          <a:schemeClr val="tx2"/>
                        </a:solidFill>
                        <a:latin typeface="Cambria Math"/>
                        <a:cs typeface="NikoshBAN" pitchFamily="2" charset="0"/>
                      </a:rPr>
                      <m:t>A</m:t>
                    </m:r>
                    <m:r>
                      <a:rPr lang="en-US" sz="2400">
                        <a:solidFill>
                          <a:schemeClr val="tx2"/>
                        </a:solidFill>
                        <a:latin typeface="Cambria Math"/>
                        <a:cs typeface="NikoshBAN" pitchFamily="2" charset="0"/>
                      </a:rPr>
                      <m:t>=</m:t>
                    </m:r>
                    <m:r>
                      <a:rPr lang="en-US" sz="2400" i="1">
                        <a:solidFill>
                          <a:schemeClr val="tx2"/>
                        </a:solidFill>
                        <a:latin typeface="Cambria Math"/>
                        <a:cs typeface="NikoshBAN" pitchFamily="2" charset="0"/>
                      </a:rPr>
                      <m:t>2</m:t>
                    </m:r>
                    <m:r>
                      <a:rPr lang="en-US" sz="2400" i="1">
                        <a:solidFill>
                          <a:schemeClr val="tx2"/>
                        </a:solidFill>
                        <a:latin typeface="Cambria Math"/>
                        <a:cs typeface="NikoshBAN" pitchFamily="2" charset="0"/>
                      </a:rPr>
                      <m:t>𝑎</m:t>
                    </m:r>
                  </m:oMath>
                </a14:m>
                <a:r>
                  <a:rPr lang="en-US" sz="2400" dirty="0">
                    <a:solidFill>
                      <a:schemeClr val="tx2"/>
                    </a:solidFill>
                    <a:cs typeface="NikoshBAN" pitchFamily="2" charset="0"/>
                  </a:rPr>
                  <a:t> </a:t>
                </a:r>
                <a14:m>
                  <m:oMath xmlns:m="http://schemas.openxmlformats.org/officeDocument/2006/math">
                    <m:func>
                      <m:funcPr>
                        <m:ctrlPr>
                          <a:rPr lang="en-US" sz="2400" i="1">
                            <a:solidFill>
                              <a:schemeClr val="tx2"/>
                            </a:solidFill>
                            <a:latin typeface="Cambria Math"/>
                            <a:cs typeface="NikoshBAN" pitchFamily="2" charset="0"/>
                          </a:rPr>
                        </m:ctrlPr>
                      </m:funcPr>
                      <m:fName>
                        <m:r>
                          <m:rPr>
                            <m:sty m:val="p"/>
                          </m:rPr>
                          <a:rPr lang="en-US" sz="2400">
                            <a:solidFill>
                              <a:schemeClr val="tx2"/>
                            </a:solidFill>
                            <a:latin typeface="Cambria Math"/>
                            <a:cs typeface="NikoshBAN" pitchFamily="2" charset="0"/>
                          </a:rPr>
                          <m:t>cos</m:t>
                        </m:r>
                      </m:fName>
                      <m:e>
                        <m:d>
                          <m:dPr>
                            <m:begChr m:val="{"/>
                            <m:endChr m:val="}"/>
                            <m:ctrlPr>
                              <a:rPr lang="en-US" sz="2400" i="1">
                                <a:solidFill>
                                  <a:schemeClr val="tx2"/>
                                </a:solidFill>
                                <a:latin typeface="Cambria Math"/>
                                <a:cs typeface="NikoshBAN" pitchFamily="2" charset="0"/>
                              </a:rPr>
                            </m:ctrlPr>
                          </m:dPr>
                          <m:e>
                            <m:r>
                              <a:rPr lang="en-US" sz="2400" i="1">
                                <a:solidFill>
                                  <a:schemeClr val="tx2"/>
                                </a:solidFill>
                                <a:latin typeface="Cambria Math"/>
                                <a:cs typeface="NikoshBAN" pitchFamily="2" charset="0"/>
                              </a:rPr>
                              <m:t>2</m:t>
                            </m:r>
                            <m:r>
                              <a:rPr lang="en-US" sz="2400" i="1">
                                <a:solidFill>
                                  <a:schemeClr val="tx2"/>
                                </a:solidFill>
                                <a:latin typeface="Cambria Math"/>
                                <a:ea typeface="Cambria Math"/>
                                <a:cs typeface="NikoshBAN" pitchFamily="2" charset="0"/>
                              </a:rPr>
                              <m:t>𝜋</m:t>
                            </m:r>
                            <m:r>
                              <a:rPr lang="en-US" sz="2400" i="1">
                                <a:solidFill>
                                  <a:schemeClr val="tx2"/>
                                </a:solidFill>
                                <a:latin typeface="Cambria Math"/>
                                <a:ea typeface="Cambria Math"/>
                                <a:cs typeface="NikoshBAN" pitchFamily="2" charset="0"/>
                              </a:rPr>
                              <m:t>𝑡</m:t>
                            </m:r>
                            <m:d>
                              <m:dPr>
                                <m:ctrlPr>
                                  <a:rPr lang="en-US" sz="2400" i="1">
                                    <a:solidFill>
                                      <a:schemeClr val="tx2"/>
                                    </a:solidFill>
                                    <a:latin typeface="Cambria Math"/>
                                    <a:ea typeface="Cambria Math"/>
                                    <a:cs typeface="NikoshBAN" pitchFamily="2" charset="0"/>
                                  </a:rPr>
                                </m:ctrlPr>
                              </m:dPr>
                              <m:e>
                                <m:f>
                                  <m:fPr>
                                    <m:ctrlPr>
                                      <a:rPr lang="en-US" sz="2400" i="1">
                                        <a:solidFill>
                                          <a:schemeClr val="tx2"/>
                                        </a:solidFill>
                                        <a:latin typeface="Cambria Math"/>
                                        <a:ea typeface="Cambria Math"/>
                                        <a:cs typeface="NikoshBAN" pitchFamily="2" charset="0"/>
                                      </a:rPr>
                                    </m:ctrlPr>
                                  </m:fPr>
                                  <m:num>
                                    <m:sSub>
                                      <m:sSubPr>
                                        <m:ctrlPr>
                                          <a:rPr lang="en-US" sz="2400" i="1">
                                            <a:solidFill>
                                              <a:schemeClr val="tx2"/>
                                            </a:solidFill>
                                            <a:latin typeface="Cambria Math"/>
                                            <a:ea typeface="Cambria Math"/>
                                            <a:cs typeface="NikoshBAN" pitchFamily="2" charset="0"/>
                                          </a:rPr>
                                        </m:ctrlPr>
                                      </m:sSubPr>
                                      <m:e>
                                        <m:r>
                                          <a:rPr lang="en-US" sz="2400" i="1">
                                            <a:solidFill>
                                              <a:schemeClr val="tx2"/>
                                            </a:solidFill>
                                            <a:latin typeface="Cambria Math"/>
                                            <a:ea typeface="Cambria Math"/>
                                            <a:cs typeface="NikoshBAN" pitchFamily="2" charset="0"/>
                                          </a:rPr>
                                          <m:t>𝑓</m:t>
                                        </m:r>
                                      </m:e>
                                      <m:sub>
                                        <m:r>
                                          <a:rPr lang="en-US" sz="2400" i="1">
                                            <a:solidFill>
                                              <a:schemeClr val="tx2"/>
                                            </a:solidFill>
                                            <a:latin typeface="Cambria Math"/>
                                            <a:ea typeface="Cambria Math"/>
                                            <a:cs typeface="NikoshBAN" pitchFamily="2" charset="0"/>
                                          </a:rPr>
                                          <m:t>1</m:t>
                                        </m:r>
                                      </m:sub>
                                    </m:sSub>
                                    <m:r>
                                      <a:rPr lang="en-US" sz="2400" i="1">
                                        <a:solidFill>
                                          <a:schemeClr val="tx2"/>
                                        </a:solidFill>
                                        <a:latin typeface="Cambria Math"/>
                                        <a:ea typeface="Cambria Math"/>
                                        <a:cs typeface="NikoshBAN" pitchFamily="2" charset="0"/>
                                      </a:rPr>
                                      <m:t>−</m:t>
                                    </m:r>
                                    <m:sSub>
                                      <m:sSubPr>
                                        <m:ctrlPr>
                                          <a:rPr lang="en-US" sz="2400" i="1">
                                            <a:solidFill>
                                              <a:schemeClr val="tx2"/>
                                            </a:solidFill>
                                            <a:latin typeface="Cambria Math"/>
                                            <a:ea typeface="Cambria Math"/>
                                            <a:cs typeface="NikoshBAN" pitchFamily="2" charset="0"/>
                                          </a:rPr>
                                        </m:ctrlPr>
                                      </m:sSubPr>
                                      <m:e>
                                        <m:r>
                                          <a:rPr lang="en-US" sz="2400" i="1">
                                            <a:solidFill>
                                              <a:schemeClr val="tx2"/>
                                            </a:solidFill>
                                            <a:latin typeface="Cambria Math"/>
                                            <a:ea typeface="Cambria Math"/>
                                            <a:cs typeface="NikoshBAN" pitchFamily="2" charset="0"/>
                                          </a:rPr>
                                          <m:t>𝑓</m:t>
                                        </m:r>
                                      </m:e>
                                      <m:sub>
                                        <m:r>
                                          <a:rPr lang="en-US" sz="2400" i="1">
                                            <a:solidFill>
                                              <a:schemeClr val="tx2"/>
                                            </a:solidFill>
                                            <a:latin typeface="Cambria Math"/>
                                            <a:ea typeface="Cambria Math"/>
                                            <a:cs typeface="NikoshBAN" pitchFamily="2" charset="0"/>
                                          </a:rPr>
                                          <m:t>2</m:t>
                                        </m:r>
                                      </m:sub>
                                    </m:sSub>
                                  </m:num>
                                  <m:den>
                                    <m:r>
                                      <a:rPr lang="en-US" sz="2400" i="1">
                                        <a:solidFill>
                                          <a:schemeClr val="tx2"/>
                                        </a:solidFill>
                                        <a:latin typeface="Cambria Math"/>
                                        <a:ea typeface="Cambria Math"/>
                                        <a:cs typeface="NikoshBAN" pitchFamily="2" charset="0"/>
                                      </a:rPr>
                                      <m:t>2</m:t>
                                    </m:r>
                                  </m:den>
                                </m:f>
                              </m:e>
                            </m:d>
                          </m:e>
                        </m:d>
                      </m:e>
                    </m:func>
                    <m:r>
                      <a:rPr lang="en-US" sz="2400" i="1">
                        <a:solidFill>
                          <a:schemeClr val="tx2"/>
                        </a:solidFill>
                        <a:latin typeface="Cambria Math"/>
                        <a:ea typeface="Cambria Math"/>
                        <a:cs typeface="NikoshBAN" pitchFamily="2" charset="0"/>
                      </a:rPr>
                      <m:t>  </m:t>
                    </m:r>
                  </m:oMath>
                </a14:m>
                <a:r>
                  <a:rPr lang="en-US" sz="2400" dirty="0" smtClean="0">
                    <a:solidFill>
                      <a:schemeClr val="tx2"/>
                    </a:solidFill>
                    <a:latin typeface="NikoshBAN" pitchFamily="2" charset="0"/>
                    <a:cs typeface="NikoshBAN" pitchFamily="2" charset="0"/>
                  </a:rPr>
                  <a:t>এবং </a:t>
                </a:r>
                <a:r>
                  <a:rPr lang="en-US" sz="2400" dirty="0" err="1">
                    <a:solidFill>
                      <a:schemeClr val="tx2"/>
                    </a:solidFill>
                    <a:latin typeface="NikoshBAN" pitchFamily="2" charset="0"/>
                    <a:cs typeface="NikoshBAN" pitchFamily="2" charset="0"/>
                  </a:rPr>
                  <a:t>গড়</a:t>
                </a:r>
                <a:r>
                  <a:rPr lang="en-US" sz="2400" dirty="0">
                    <a:solidFill>
                      <a:schemeClr val="tx2"/>
                    </a:solidFill>
                    <a:latin typeface="NikoshBAN" pitchFamily="2" charset="0"/>
                    <a:cs typeface="NikoshBAN" pitchFamily="2" charset="0"/>
                  </a:rPr>
                  <a:t> </a:t>
                </a:r>
                <a:r>
                  <a:rPr lang="en-US" sz="2400" dirty="0" err="1">
                    <a:solidFill>
                      <a:schemeClr val="tx2"/>
                    </a:solidFill>
                    <a:latin typeface="NikoshBAN" pitchFamily="2" charset="0"/>
                    <a:cs typeface="NikoshBAN" pitchFamily="2" charset="0"/>
                  </a:rPr>
                  <a:t>কম্পাংক</a:t>
                </a:r>
                <a:r>
                  <a:rPr lang="en-US" sz="2400" dirty="0">
                    <a:solidFill>
                      <a:schemeClr val="tx2"/>
                    </a:solidFill>
                    <a:latin typeface="NikoshBAN" pitchFamily="2" charset="0"/>
                    <a:cs typeface="NikoshBAN" pitchFamily="2" charset="0"/>
                  </a:rPr>
                  <a:t>, </a:t>
                </a:r>
                <a14:m>
                  <m:oMath xmlns:m="http://schemas.openxmlformats.org/officeDocument/2006/math">
                    <m:r>
                      <m:rPr>
                        <m:sty m:val="p"/>
                      </m:rPr>
                      <a:rPr lang="en-US" sz="2400">
                        <a:solidFill>
                          <a:schemeClr val="tx2"/>
                        </a:solidFill>
                        <a:latin typeface="Cambria Math"/>
                        <a:ea typeface="Cambria Math"/>
                        <a:cs typeface="NikoshBAN" pitchFamily="2" charset="0"/>
                      </a:rPr>
                      <m:t>f</m:t>
                    </m:r>
                    <m:r>
                      <a:rPr lang="en-US" sz="2400">
                        <a:solidFill>
                          <a:schemeClr val="tx2"/>
                        </a:solidFill>
                        <a:latin typeface="Cambria Math"/>
                        <a:ea typeface="Cambria Math"/>
                        <a:cs typeface="NikoshBAN" pitchFamily="2" charset="0"/>
                      </a:rPr>
                      <m:t>=</m:t>
                    </m:r>
                    <m:f>
                      <m:fPr>
                        <m:ctrlPr>
                          <a:rPr lang="en-US" sz="2400" i="1">
                            <a:solidFill>
                              <a:schemeClr val="tx2"/>
                            </a:solidFill>
                            <a:latin typeface="Cambria Math"/>
                            <a:ea typeface="Cambria Math"/>
                            <a:cs typeface="NikoshBAN" pitchFamily="2" charset="0"/>
                          </a:rPr>
                        </m:ctrlPr>
                      </m:fPr>
                      <m:num>
                        <m:sSub>
                          <m:sSubPr>
                            <m:ctrlPr>
                              <a:rPr lang="en-US" sz="2400" i="1">
                                <a:solidFill>
                                  <a:schemeClr val="tx2"/>
                                </a:solidFill>
                                <a:latin typeface="Cambria Math"/>
                                <a:ea typeface="Cambria Math"/>
                                <a:cs typeface="NikoshBAN" pitchFamily="2" charset="0"/>
                              </a:rPr>
                            </m:ctrlPr>
                          </m:sSubPr>
                          <m:e>
                            <m:r>
                              <a:rPr lang="en-US" sz="2400" i="1">
                                <a:solidFill>
                                  <a:schemeClr val="tx2"/>
                                </a:solidFill>
                                <a:latin typeface="Cambria Math"/>
                                <a:ea typeface="Cambria Math"/>
                                <a:cs typeface="NikoshBAN" pitchFamily="2" charset="0"/>
                              </a:rPr>
                              <m:t>𝑓</m:t>
                            </m:r>
                          </m:e>
                          <m:sub>
                            <m:r>
                              <a:rPr lang="en-US" sz="2400" i="1">
                                <a:solidFill>
                                  <a:schemeClr val="tx2"/>
                                </a:solidFill>
                                <a:latin typeface="Cambria Math"/>
                                <a:ea typeface="Cambria Math"/>
                                <a:cs typeface="NikoshBAN" pitchFamily="2" charset="0"/>
                              </a:rPr>
                              <m:t>1</m:t>
                            </m:r>
                          </m:sub>
                        </m:sSub>
                        <m:r>
                          <a:rPr lang="en-US" sz="2400" i="1">
                            <a:solidFill>
                              <a:schemeClr val="tx2"/>
                            </a:solidFill>
                            <a:latin typeface="Cambria Math"/>
                            <a:ea typeface="Cambria Math"/>
                            <a:cs typeface="NikoshBAN" pitchFamily="2" charset="0"/>
                          </a:rPr>
                          <m:t>+</m:t>
                        </m:r>
                        <m:sSub>
                          <m:sSubPr>
                            <m:ctrlPr>
                              <a:rPr lang="en-US" sz="2400" i="1">
                                <a:solidFill>
                                  <a:schemeClr val="tx2"/>
                                </a:solidFill>
                                <a:latin typeface="Cambria Math"/>
                                <a:ea typeface="Cambria Math"/>
                                <a:cs typeface="NikoshBAN" pitchFamily="2" charset="0"/>
                              </a:rPr>
                            </m:ctrlPr>
                          </m:sSubPr>
                          <m:e>
                            <m:r>
                              <a:rPr lang="en-US" sz="2400" i="1">
                                <a:solidFill>
                                  <a:schemeClr val="tx2"/>
                                </a:solidFill>
                                <a:latin typeface="Cambria Math"/>
                                <a:ea typeface="Cambria Math"/>
                                <a:cs typeface="NikoshBAN" pitchFamily="2" charset="0"/>
                              </a:rPr>
                              <m:t>𝑓</m:t>
                            </m:r>
                          </m:e>
                          <m:sub>
                            <m:r>
                              <a:rPr lang="en-US" sz="2400" i="1">
                                <a:solidFill>
                                  <a:schemeClr val="tx2"/>
                                </a:solidFill>
                                <a:latin typeface="Cambria Math"/>
                                <a:ea typeface="Cambria Math"/>
                                <a:cs typeface="NikoshBAN" pitchFamily="2" charset="0"/>
                              </a:rPr>
                              <m:t>2</m:t>
                            </m:r>
                          </m:sub>
                        </m:sSub>
                      </m:num>
                      <m:den>
                        <m:r>
                          <a:rPr lang="en-US" sz="2400" i="1">
                            <a:solidFill>
                              <a:schemeClr val="tx2"/>
                            </a:solidFill>
                            <a:latin typeface="Cambria Math"/>
                            <a:ea typeface="Cambria Math"/>
                            <a:cs typeface="NikoshBAN" pitchFamily="2" charset="0"/>
                          </a:rPr>
                          <m:t>2</m:t>
                        </m:r>
                      </m:den>
                    </m:f>
                  </m:oMath>
                </a14:m>
                <a:r>
                  <a:rPr lang="en-US" sz="2400" dirty="0" smtClean="0">
                    <a:solidFill>
                      <a:schemeClr val="tx2"/>
                    </a:solidFill>
                    <a:latin typeface="NikoshBAN" pitchFamily="2" charset="0"/>
                    <a:cs typeface="NikoshBAN" pitchFamily="2" charset="0"/>
                  </a:rPr>
                  <a:t>) </a:t>
                </a:r>
                <a:r>
                  <a:rPr lang="en-US" sz="2400" dirty="0">
                    <a:solidFill>
                      <a:schemeClr val="tx2"/>
                    </a:solidFill>
                    <a:latin typeface="NikoshBAN" pitchFamily="2" charset="0"/>
                    <a:cs typeface="NikoshBAN" pitchFamily="2" charset="0"/>
                  </a:rPr>
                  <a:t> </a:t>
                </a:r>
                <a:endParaRPr lang="en-US" sz="2400" i="1" dirty="0">
                  <a:solidFill>
                    <a:schemeClr val="tx2"/>
                  </a:solidFill>
                  <a:latin typeface="Cambria Math"/>
                  <a:cs typeface="NikoshBAN" pitchFamily="2" charset="0"/>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228600" y="838200"/>
                <a:ext cx="8763000" cy="5943600"/>
              </a:xfrm>
              <a:blipFill rotWithShape="1">
                <a:blip r:embed="rId2"/>
                <a:stretch>
                  <a:fillRect l="-1666" t="-1634"/>
                </a:stretch>
              </a:blipFill>
              <a:ln/>
            </p:spPr>
            <p:txBody>
              <a:bodyPr/>
              <a:lstStyle/>
              <a:p>
                <a:r>
                  <a:rPr lang="en-US">
                    <a:noFill/>
                  </a:rPr>
                  <a:t> </a:t>
                </a:r>
              </a:p>
            </p:txBody>
          </p:sp>
        </mc:Fallback>
      </mc:AlternateContent>
      <p:sp>
        <p:nvSpPr>
          <p:cNvPr id="4" name="Title 3"/>
          <p:cNvSpPr txBox="1">
            <a:spLocks noGrp="1"/>
          </p:cNvSpPr>
          <p:nvPr>
            <p:ph type="ctrTitle"/>
          </p:nvPr>
        </p:nvSpPr>
        <p:spPr>
          <a:xfrm>
            <a:off x="609600" y="54114"/>
            <a:ext cx="41910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বীটের </a:t>
            </a:r>
            <a:r>
              <a:rPr lang="bn-BD" sz="4000" dirty="0" smtClean="0">
                <a:latin typeface="NikoshBAN" pitchFamily="2" charset="0"/>
                <a:cs typeface="NikoshBAN" pitchFamily="2" charset="0"/>
              </a:rPr>
              <a:t>গাণিতিক বিশ্লেষণ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4294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bg/>
                                          </p:spTgt>
                                        </p:tgtEl>
                                        <p:attrNameLst>
                                          <p:attrName>ppt_y</p:attrName>
                                        </p:attrNameLst>
                                      </p:cBhvr>
                                      <p:tavLst>
                                        <p:tav tm="0">
                                          <p:val>
                                            <p:strVal val="#ppt_y"/>
                                          </p:val>
                                        </p:tav>
                                        <p:tav tm="100000">
                                          <p:val>
                                            <p:strVal val="#ppt_y"/>
                                          </p:val>
                                        </p:tav>
                                      </p:tavLst>
                                    </p:anim>
                                    <p:anim calcmode="lin" valueType="num">
                                      <p:cBhvr>
                                        <p:cTn id="14"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0"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3">
                                            <p:txEl>
                                              <p:pRg st="5" end="5"/>
                                            </p:txEl>
                                          </p:spTgt>
                                        </p:tgtEl>
                                        <p:attrNameLst>
                                          <p:attrName>style.visibility</p:attrName>
                                        </p:attrNameLst>
                                      </p:cBhvr>
                                      <p:to>
                                        <p:strVal val="visible"/>
                                      </p:to>
                                    </p:set>
                                    <p:anim calcmode="lin" valueType="num">
                                      <p:cBhvr>
                                        <p:cTn id="66"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8"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3">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3">
                                            <p:txEl>
                                              <p:pRg st="6" end="6"/>
                                            </p:txEl>
                                          </p:spTgt>
                                        </p:tgtEl>
                                        <p:attrNameLst>
                                          <p:attrName>style.visibility</p:attrName>
                                        </p:attrNameLst>
                                      </p:cBhvr>
                                      <p:to>
                                        <p:strVal val="visible"/>
                                      </p:to>
                                    </p:set>
                                    <p:anim calcmode="lin" valueType="num">
                                      <p:cBhvr>
                                        <p:cTn id="75"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77"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nodeType="clickEffect">
                                  <p:stCondLst>
                                    <p:cond delay="0"/>
                                  </p:stCondLst>
                                  <p:iterate type="lt">
                                    <p:tmPct val="10000"/>
                                  </p:iterate>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p:cTn id="84"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86"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228600" y="1676400"/>
                <a:ext cx="8763000" cy="2133600"/>
              </a:xfrm>
            </p:spPr>
            <p:style>
              <a:lnRef idx="2">
                <a:schemeClr val="accent6"/>
              </a:lnRef>
              <a:fillRef idx="1">
                <a:schemeClr val="lt1"/>
              </a:fillRef>
              <a:effectRef idx="0">
                <a:schemeClr val="accent6"/>
              </a:effectRef>
              <a:fontRef idx="minor">
                <a:schemeClr val="dk1"/>
              </a:fontRef>
            </p:style>
            <p:txBody>
              <a:bodyPr>
                <a:normAutofit lnSpcReduction="10000"/>
              </a:bodyPr>
              <a:lstStyle/>
              <a:p>
                <a:pPr algn="l"/>
                <a:r>
                  <a:rPr lang="en-US" sz="3600" dirty="0" smtClean="0">
                    <a:solidFill>
                      <a:schemeClr val="tx2"/>
                    </a:solidFill>
                    <a:latin typeface="NikoshBAN" pitchFamily="2" charset="0"/>
                    <a:cs typeface="NikoshBAN" pitchFamily="2" charset="0"/>
                  </a:rPr>
                  <a:t>বিস্তার</a:t>
                </a:r>
                <a:r>
                  <a:rPr lang="en-US" sz="3600" dirty="0">
                    <a:solidFill>
                      <a:schemeClr val="tx2"/>
                    </a:solidFill>
                    <a:latin typeface="NikoshBAN" pitchFamily="2" charset="0"/>
                    <a:cs typeface="NikoshBAN" pitchFamily="2" charset="0"/>
                  </a:rPr>
                  <a:t>,</a:t>
                </a:r>
                <a:r>
                  <a:rPr lang="en-US" sz="3600" dirty="0">
                    <a:solidFill>
                      <a:schemeClr val="tx2"/>
                    </a:solidFill>
                    <a:cs typeface="NikoshBAN" pitchFamily="2" charset="0"/>
                  </a:rPr>
                  <a:t>  </a:t>
                </a:r>
                <a14:m>
                  <m:oMath xmlns:m="http://schemas.openxmlformats.org/officeDocument/2006/math">
                    <m:r>
                      <m:rPr>
                        <m:sty m:val="p"/>
                      </m:rPr>
                      <a:rPr lang="en-US" sz="3600">
                        <a:solidFill>
                          <a:schemeClr val="tx2"/>
                        </a:solidFill>
                        <a:latin typeface="Cambria Math"/>
                        <a:cs typeface="NikoshBAN" pitchFamily="2" charset="0"/>
                      </a:rPr>
                      <m:t>A</m:t>
                    </m:r>
                    <m:r>
                      <a:rPr lang="en-US" sz="3600">
                        <a:solidFill>
                          <a:schemeClr val="tx2"/>
                        </a:solidFill>
                        <a:latin typeface="Cambria Math"/>
                        <a:cs typeface="NikoshBAN" pitchFamily="2" charset="0"/>
                      </a:rPr>
                      <m:t>=</m:t>
                    </m:r>
                    <m:r>
                      <a:rPr lang="en-US" sz="3600" i="1">
                        <a:solidFill>
                          <a:schemeClr val="tx2"/>
                        </a:solidFill>
                        <a:latin typeface="Cambria Math"/>
                        <a:cs typeface="NikoshBAN" pitchFamily="2" charset="0"/>
                      </a:rPr>
                      <m:t>2</m:t>
                    </m:r>
                    <m:r>
                      <a:rPr lang="en-US" sz="3600" i="1">
                        <a:solidFill>
                          <a:schemeClr val="tx2"/>
                        </a:solidFill>
                        <a:latin typeface="Cambria Math"/>
                        <a:cs typeface="NikoshBAN" pitchFamily="2" charset="0"/>
                      </a:rPr>
                      <m:t>𝑎</m:t>
                    </m:r>
                  </m:oMath>
                </a14:m>
                <a:r>
                  <a:rPr lang="en-US" sz="3600" dirty="0">
                    <a:solidFill>
                      <a:schemeClr val="tx2"/>
                    </a:solidFill>
                    <a:cs typeface="NikoshBAN" pitchFamily="2" charset="0"/>
                  </a:rPr>
                  <a:t> </a:t>
                </a:r>
                <a14:m>
                  <m:oMath xmlns:m="http://schemas.openxmlformats.org/officeDocument/2006/math">
                    <m:func>
                      <m:funcPr>
                        <m:ctrlPr>
                          <a:rPr lang="en-US" sz="3600" i="1">
                            <a:solidFill>
                              <a:schemeClr val="tx2"/>
                            </a:solidFill>
                            <a:latin typeface="Cambria Math"/>
                            <a:cs typeface="NikoshBAN" pitchFamily="2" charset="0"/>
                          </a:rPr>
                        </m:ctrlPr>
                      </m:funcPr>
                      <m:fName>
                        <m:r>
                          <m:rPr>
                            <m:sty m:val="p"/>
                          </m:rPr>
                          <a:rPr lang="en-US" sz="3600">
                            <a:solidFill>
                              <a:schemeClr val="tx2"/>
                            </a:solidFill>
                            <a:latin typeface="Cambria Math"/>
                            <a:cs typeface="NikoshBAN" pitchFamily="2" charset="0"/>
                          </a:rPr>
                          <m:t>cos</m:t>
                        </m:r>
                      </m:fName>
                      <m:e>
                        <m:d>
                          <m:dPr>
                            <m:begChr m:val="{"/>
                            <m:endChr m:val="}"/>
                            <m:ctrlPr>
                              <a:rPr lang="en-US" sz="3600" i="1">
                                <a:solidFill>
                                  <a:schemeClr val="tx2"/>
                                </a:solidFill>
                                <a:latin typeface="Cambria Math"/>
                                <a:cs typeface="NikoshBAN" pitchFamily="2" charset="0"/>
                              </a:rPr>
                            </m:ctrlPr>
                          </m:dPr>
                          <m:e>
                            <m:r>
                              <a:rPr lang="en-US" sz="3600" i="1">
                                <a:solidFill>
                                  <a:schemeClr val="tx2"/>
                                </a:solidFill>
                                <a:latin typeface="Cambria Math"/>
                                <a:cs typeface="NikoshBAN" pitchFamily="2" charset="0"/>
                              </a:rPr>
                              <m:t>2</m:t>
                            </m:r>
                            <m:r>
                              <a:rPr lang="en-US" sz="3600" i="1">
                                <a:solidFill>
                                  <a:schemeClr val="tx2"/>
                                </a:solidFill>
                                <a:latin typeface="Cambria Math"/>
                                <a:ea typeface="Cambria Math"/>
                                <a:cs typeface="NikoshBAN" pitchFamily="2" charset="0"/>
                              </a:rPr>
                              <m:t>𝜋</m:t>
                            </m:r>
                            <m:r>
                              <a:rPr lang="en-US" sz="3600" i="1">
                                <a:solidFill>
                                  <a:schemeClr val="tx2"/>
                                </a:solidFill>
                                <a:latin typeface="Cambria Math"/>
                                <a:ea typeface="Cambria Math"/>
                                <a:cs typeface="NikoshBAN" pitchFamily="2" charset="0"/>
                              </a:rPr>
                              <m:t>𝑡</m:t>
                            </m:r>
                            <m:d>
                              <m:dPr>
                                <m:ctrlPr>
                                  <a:rPr lang="en-US" sz="3600" i="1">
                                    <a:solidFill>
                                      <a:schemeClr val="tx2"/>
                                    </a:solidFill>
                                    <a:latin typeface="Cambria Math"/>
                                    <a:ea typeface="Cambria Math"/>
                                    <a:cs typeface="NikoshBAN" pitchFamily="2" charset="0"/>
                                  </a:rPr>
                                </m:ctrlPr>
                              </m:dPr>
                              <m:e>
                                <m:f>
                                  <m:fPr>
                                    <m:ctrlPr>
                                      <a:rPr lang="en-US" sz="3600" i="1">
                                        <a:solidFill>
                                          <a:schemeClr val="tx2"/>
                                        </a:solidFill>
                                        <a:latin typeface="Cambria Math"/>
                                        <a:ea typeface="Cambria Math"/>
                                        <a:cs typeface="NikoshBAN" pitchFamily="2" charset="0"/>
                                      </a:rPr>
                                    </m:ctrlPr>
                                  </m:fPr>
                                  <m:num>
                                    <m:sSub>
                                      <m:sSubPr>
                                        <m:ctrlPr>
                                          <a:rPr lang="en-US" sz="3600" i="1">
                                            <a:solidFill>
                                              <a:schemeClr val="tx2"/>
                                            </a:solidFill>
                                            <a:latin typeface="Cambria Math"/>
                                            <a:ea typeface="Cambria Math"/>
                                            <a:cs typeface="NikoshBAN" pitchFamily="2" charset="0"/>
                                          </a:rPr>
                                        </m:ctrlPr>
                                      </m:sSubPr>
                                      <m:e>
                                        <m:r>
                                          <a:rPr lang="en-US" sz="3600" i="1">
                                            <a:solidFill>
                                              <a:schemeClr val="tx2"/>
                                            </a:solidFill>
                                            <a:latin typeface="Cambria Math"/>
                                            <a:ea typeface="Cambria Math"/>
                                            <a:cs typeface="NikoshBAN" pitchFamily="2" charset="0"/>
                                          </a:rPr>
                                          <m:t>𝑓</m:t>
                                        </m:r>
                                      </m:e>
                                      <m:sub>
                                        <m:r>
                                          <a:rPr lang="en-US" sz="3600" i="1">
                                            <a:solidFill>
                                              <a:schemeClr val="tx2"/>
                                            </a:solidFill>
                                            <a:latin typeface="Cambria Math"/>
                                            <a:ea typeface="Cambria Math"/>
                                            <a:cs typeface="NikoshBAN" pitchFamily="2" charset="0"/>
                                          </a:rPr>
                                          <m:t>1</m:t>
                                        </m:r>
                                      </m:sub>
                                    </m:sSub>
                                    <m:r>
                                      <a:rPr lang="en-US" sz="3600" i="1">
                                        <a:solidFill>
                                          <a:schemeClr val="tx2"/>
                                        </a:solidFill>
                                        <a:latin typeface="Cambria Math"/>
                                        <a:ea typeface="Cambria Math"/>
                                        <a:cs typeface="NikoshBAN" pitchFamily="2" charset="0"/>
                                      </a:rPr>
                                      <m:t>−</m:t>
                                    </m:r>
                                    <m:sSub>
                                      <m:sSubPr>
                                        <m:ctrlPr>
                                          <a:rPr lang="en-US" sz="3600" i="1">
                                            <a:solidFill>
                                              <a:schemeClr val="tx2"/>
                                            </a:solidFill>
                                            <a:latin typeface="Cambria Math"/>
                                            <a:ea typeface="Cambria Math"/>
                                            <a:cs typeface="NikoshBAN" pitchFamily="2" charset="0"/>
                                          </a:rPr>
                                        </m:ctrlPr>
                                      </m:sSubPr>
                                      <m:e>
                                        <m:r>
                                          <a:rPr lang="en-US" sz="3600" i="1">
                                            <a:solidFill>
                                              <a:schemeClr val="tx2"/>
                                            </a:solidFill>
                                            <a:latin typeface="Cambria Math"/>
                                            <a:ea typeface="Cambria Math"/>
                                            <a:cs typeface="NikoshBAN" pitchFamily="2" charset="0"/>
                                          </a:rPr>
                                          <m:t>𝑓</m:t>
                                        </m:r>
                                      </m:e>
                                      <m:sub>
                                        <m:r>
                                          <a:rPr lang="en-US" sz="3600" i="1">
                                            <a:solidFill>
                                              <a:schemeClr val="tx2"/>
                                            </a:solidFill>
                                            <a:latin typeface="Cambria Math"/>
                                            <a:ea typeface="Cambria Math"/>
                                            <a:cs typeface="NikoshBAN" pitchFamily="2" charset="0"/>
                                          </a:rPr>
                                          <m:t>2</m:t>
                                        </m:r>
                                      </m:sub>
                                    </m:sSub>
                                  </m:num>
                                  <m:den>
                                    <m:r>
                                      <a:rPr lang="en-US" sz="3600" i="1">
                                        <a:solidFill>
                                          <a:schemeClr val="tx2"/>
                                        </a:solidFill>
                                        <a:latin typeface="Cambria Math"/>
                                        <a:ea typeface="Cambria Math"/>
                                        <a:cs typeface="NikoshBAN" pitchFamily="2" charset="0"/>
                                      </a:rPr>
                                      <m:t>2</m:t>
                                    </m:r>
                                  </m:den>
                                </m:f>
                              </m:e>
                            </m:d>
                          </m:e>
                        </m:d>
                      </m:e>
                    </m:func>
                    <m:r>
                      <a:rPr lang="en-US" sz="3600" i="1">
                        <a:solidFill>
                          <a:schemeClr val="tx2"/>
                        </a:solidFill>
                        <a:latin typeface="Cambria Math"/>
                        <a:ea typeface="Cambria Math"/>
                        <a:cs typeface="NikoshBAN" pitchFamily="2" charset="0"/>
                      </a:rPr>
                      <m:t> </m:t>
                    </m:r>
                  </m:oMath>
                </a14:m>
                <a:r>
                  <a:rPr lang="en-US"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হতে দেখাও যে</a:t>
                </a:r>
                <a:r>
                  <a:rPr lang="en-US" sz="3600" dirty="0" smtClean="0">
                    <a:solidFill>
                      <a:schemeClr val="tx1"/>
                    </a:solidFill>
                    <a:latin typeface="NikoshBAN" pitchFamily="2" charset="0"/>
                    <a:cs typeface="NikoshBAN" pitchFamily="2" charset="0"/>
                  </a:rPr>
                  <a:t>,</a:t>
                </a:r>
                <a:r>
                  <a:rPr lang="bn-IN" sz="3600" dirty="0" smtClean="0">
                    <a:solidFill>
                      <a:schemeClr val="tx1"/>
                    </a:solidFill>
                    <a:latin typeface="NikoshBAN" pitchFamily="2" charset="0"/>
                    <a:cs typeface="NikoshBAN" pitchFamily="2" charset="0"/>
                  </a:rPr>
                  <a:t> পরপর দুটি </a:t>
                </a:r>
                <a:r>
                  <a:rPr lang="bn-BD" sz="3600" dirty="0" smtClean="0">
                    <a:solidFill>
                      <a:schemeClr val="tx1"/>
                    </a:solidFill>
                    <a:latin typeface="NikoshBAN" pitchFamily="2" charset="0"/>
                    <a:cs typeface="NikoshBAN" pitchFamily="2" charset="0"/>
                  </a:rPr>
                  <a:t>জোরালো </a:t>
                </a:r>
                <a:r>
                  <a:rPr lang="bn-BD" sz="3600" dirty="0">
                    <a:solidFill>
                      <a:schemeClr val="tx1"/>
                    </a:solidFill>
                    <a:latin typeface="NikoshBAN" pitchFamily="2" charset="0"/>
                    <a:cs typeface="NikoshBAN" pitchFamily="2" charset="0"/>
                  </a:rPr>
                  <a:t>শব্দ সৃষ্টির </a:t>
                </a:r>
                <a:r>
                  <a:rPr lang="bn-IN" sz="3600" dirty="0" smtClean="0">
                    <a:solidFill>
                      <a:schemeClr val="tx1"/>
                    </a:solidFill>
                    <a:latin typeface="NikoshBAN" pitchFamily="2" charset="0"/>
                    <a:cs typeface="NikoshBAN" pitchFamily="2" charset="0"/>
                  </a:rPr>
                  <a:t>সময় ব্যবধান এবং</a:t>
                </a:r>
                <a:r>
                  <a:rPr lang="bn-BD"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পরপর দুটি </a:t>
                </a:r>
                <a:r>
                  <a:rPr lang="bn-BD" sz="3600" dirty="0" smtClean="0">
                    <a:solidFill>
                      <a:schemeClr val="tx1"/>
                    </a:solidFill>
                    <a:latin typeface="NikoshBAN" pitchFamily="2" charset="0"/>
                    <a:cs typeface="NikoshBAN" pitchFamily="2" charset="0"/>
                  </a:rPr>
                  <a:t>ক্ষীণ </a:t>
                </a:r>
                <a:r>
                  <a:rPr lang="bn-BD" sz="3600" dirty="0">
                    <a:solidFill>
                      <a:schemeClr val="tx1"/>
                    </a:solidFill>
                    <a:latin typeface="NikoshBAN" pitchFamily="2" charset="0"/>
                    <a:cs typeface="NikoshBAN" pitchFamily="2" charset="0"/>
                  </a:rPr>
                  <a:t>শব্দ সৃষ্টির </a:t>
                </a:r>
                <a:r>
                  <a:rPr lang="bn-IN" sz="3600" dirty="0" smtClean="0">
                    <a:solidFill>
                      <a:schemeClr val="tx1"/>
                    </a:solidFill>
                    <a:latin typeface="NikoshBAN" pitchFamily="2" charset="0"/>
                    <a:cs typeface="NikoshBAN" pitchFamily="2" charset="0"/>
                  </a:rPr>
                  <a:t>সময় ব্যবধান </a:t>
                </a:r>
                <a14:m>
                  <m:oMath xmlns:m="http://schemas.openxmlformats.org/officeDocument/2006/math">
                    <m:f>
                      <m:fPr>
                        <m:ctrlPr>
                          <a:rPr lang="bn-IN" sz="3600" i="1" smtClean="0">
                            <a:solidFill>
                              <a:schemeClr val="tx1"/>
                            </a:solidFill>
                            <a:latin typeface="Cambria Math"/>
                            <a:cs typeface="NikoshBAN" pitchFamily="2" charset="0"/>
                          </a:rPr>
                        </m:ctrlPr>
                      </m:fPr>
                      <m:num>
                        <m:r>
                          <a:rPr lang="en-US" sz="3600" b="0" i="1" smtClean="0">
                            <a:solidFill>
                              <a:schemeClr val="tx1"/>
                            </a:solidFill>
                            <a:latin typeface="Cambria Math"/>
                            <a:cs typeface="NikoshBAN" pitchFamily="2" charset="0"/>
                          </a:rPr>
                          <m:t>1</m:t>
                        </m:r>
                      </m:num>
                      <m:den>
                        <m:sSub>
                          <m:sSubPr>
                            <m:ctrlPr>
                              <a:rPr lang="bn-IN" sz="3600" i="1" smtClean="0">
                                <a:solidFill>
                                  <a:schemeClr val="tx1"/>
                                </a:solidFill>
                                <a:latin typeface="Cambria Math"/>
                                <a:cs typeface="NikoshBAN" pitchFamily="2" charset="0"/>
                              </a:rPr>
                            </m:ctrlPr>
                          </m:sSubPr>
                          <m:e>
                            <m:r>
                              <a:rPr lang="en-US" sz="3600" b="0" i="1" smtClean="0">
                                <a:solidFill>
                                  <a:schemeClr val="tx1"/>
                                </a:solidFill>
                                <a:latin typeface="Cambria Math"/>
                                <a:cs typeface="NikoshBAN" pitchFamily="2" charset="0"/>
                              </a:rPr>
                              <m:t>𝑓</m:t>
                            </m:r>
                          </m:e>
                          <m:sub>
                            <m:r>
                              <a:rPr lang="en-US" sz="3600" b="0" i="1" smtClean="0">
                                <a:solidFill>
                                  <a:schemeClr val="tx1"/>
                                </a:solidFill>
                                <a:latin typeface="Cambria Math"/>
                                <a:cs typeface="NikoshBAN" pitchFamily="2" charset="0"/>
                              </a:rPr>
                              <m:t>1</m:t>
                            </m:r>
                          </m:sub>
                        </m:sSub>
                        <m:r>
                          <a:rPr lang="en-US" sz="3600" b="0" i="1" smtClean="0">
                            <a:solidFill>
                              <a:schemeClr val="tx1"/>
                            </a:solidFill>
                            <a:latin typeface="Cambria Math"/>
                            <a:cs typeface="NikoshBAN" pitchFamily="2" charset="0"/>
                          </a:rPr>
                          <m:t>−</m:t>
                        </m:r>
                        <m:sSub>
                          <m:sSubPr>
                            <m:ctrlPr>
                              <a:rPr lang="en-US" sz="3600" b="0" i="1" smtClean="0">
                                <a:solidFill>
                                  <a:schemeClr val="tx1"/>
                                </a:solidFill>
                                <a:latin typeface="Cambria Math"/>
                                <a:cs typeface="NikoshBAN" pitchFamily="2" charset="0"/>
                              </a:rPr>
                            </m:ctrlPr>
                          </m:sSubPr>
                          <m:e>
                            <m:r>
                              <a:rPr lang="en-US" sz="3600" b="0" i="1" smtClean="0">
                                <a:solidFill>
                                  <a:schemeClr val="tx1"/>
                                </a:solidFill>
                                <a:latin typeface="Cambria Math"/>
                                <a:cs typeface="NikoshBAN" pitchFamily="2" charset="0"/>
                              </a:rPr>
                              <m:t>𝑓</m:t>
                            </m:r>
                          </m:e>
                          <m:sub>
                            <m:r>
                              <a:rPr lang="en-US" sz="3600" b="0" i="1" smtClean="0">
                                <a:solidFill>
                                  <a:schemeClr val="tx1"/>
                                </a:solidFill>
                                <a:latin typeface="Cambria Math"/>
                                <a:cs typeface="NikoshBAN" pitchFamily="2" charset="0"/>
                              </a:rPr>
                              <m:t>2</m:t>
                            </m:r>
                          </m:sub>
                        </m:sSub>
                      </m:den>
                    </m:f>
                  </m:oMath>
                </a14:m>
                <a:r>
                  <a:rPr lang="en-US"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 </a:t>
                </a:r>
                <a:endParaRPr lang="en-US" sz="3600" i="1" dirty="0" smtClean="0">
                  <a:solidFill>
                    <a:schemeClr val="tx1"/>
                  </a:solidFill>
                  <a:latin typeface="Cambria Math"/>
                  <a:cs typeface="NikoshBAN" pitchFamily="2" charset="0"/>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228600" y="1676400"/>
                <a:ext cx="8763000" cy="2133600"/>
              </a:xfrm>
              <a:blipFill rotWithShape="1">
                <a:blip r:embed="rId2"/>
                <a:stretch>
                  <a:fillRect l="-2012" r="-2984" b="-1695"/>
                </a:stretch>
              </a:blipFill>
            </p:spPr>
            <p:txBody>
              <a:bodyPr/>
              <a:lstStyle/>
              <a:p>
                <a:r>
                  <a:rPr lang="en-US">
                    <a:noFill/>
                  </a:rPr>
                  <a:t> </a:t>
                </a:r>
              </a:p>
            </p:txBody>
          </p:sp>
        </mc:Fallback>
      </mc:AlternateContent>
      <p:sp>
        <p:nvSpPr>
          <p:cNvPr id="6" name="Title 3"/>
          <p:cNvSpPr txBox="1">
            <a:spLocks noGrp="1"/>
          </p:cNvSpPr>
          <p:nvPr>
            <p:ph type="ctrTitle"/>
          </p:nvPr>
        </p:nvSpPr>
        <p:spPr>
          <a:xfrm>
            <a:off x="914400" y="358914"/>
            <a:ext cx="38862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জোড়ায়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474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bg/>
                                          </p:spTgt>
                                        </p:tgtEl>
                                        <p:attrNameLst>
                                          <p:attrName>ppt_y</p:attrName>
                                        </p:attrNameLst>
                                      </p:cBhvr>
                                      <p:tavLst>
                                        <p:tav tm="0">
                                          <p:val>
                                            <p:strVal val="#ppt_y"/>
                                          </p:val>
                                        </p:tav>
                                        <p:tav tm="100000">
                                          <p:val>
                                            <p:strVal val="#ppt_y"/>
                                          </p:val>
                                        </p:tav>
                                      </p:tavLst>
                                    </p:anim>
                                    <p:anim calcmode="lin" valueType="num">
                                      <p:cBhvr>
                                        <p:cTn id="14"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686800" cy="1676400"/>
          </a:xfrm>
        </p:spPr>
        <p:style>
          <a:lnRef idx="1">
            <a:schemeClr val="accent6"/>
          </a:lnRef>
          <a:fillRef idx="2">
            <a:schemeClr val="accent6"/>
          </a:fillRef>
          <a:effectRef idx="1">
            <a:schemeClr val="accent6"/>
          </a:effectRef>
          <a:fontRef idx="minor">
            <a:schemeClr val="dk1"/>
          </a:fontRef>
        </p:style>
        <p:txBody>
          <a:bodyPr>
            <a:noAutofit/>
          </a:bodyPr>
          <a:lstStyle/>
          <a:p>
            <a:r>
              <a:rPr lang="bn-IN" sz="3600" dirty="0">
                <a:latin typeface="NikoshBAN" pitchFamily="2" charset="0"/>
                <a:cs typeface="NikoshBAN" pitchFamily="2" charset="0"/>
              </a:rPr>
              <a:t>পরপর দুটি </a:t>
            </a:r>
            <a:r>
              <a:rPr lang="bn-BD" sz="3600" dirty="0">
                <a:latin typeface="NikoshBAN" pitchFamily="2" charset="0"/>
                <a:cs typeface="NikoshBAN" pitchFamily="2" charset="0"/>
              </a:rPr>
              <a:t>জোরালো শব্দ সৃষ্টির </a:t>
            </a:r>
            <a:r>
              <a:rPr lang="bn-IN" sz="3600" dirty="0">
                <a:latin typeface="NikoshBAN" pitchFamily="2" charset="0"/>
                <a:cs typeface="NikoshBAN" pitchFamily="2" charset="0"/>
              </a:rPr>
              <a:t>সময় ব্যবধান </a:t>
            </a:r>
            <a:r>
              <a:rPr lang="en-US" sz="3600" dirty="0" err="1" smtClean="0">
                <a:latin typeface="NikoshBAN" pitchFamily="2" charset="0"/>
                <a:cs typeface="NikoshBAN" pitchFamily="2" charset="0"/>
              </a:rPr>
              <a:t>অথবা</a:t>
            </a:r>
            <a:r>
              <a:rPr lang="bn-BD" sz="3600" dirty="0" smtClean="0">
                <a:latin typeface="NikoshBAN" pitchFamily="2" charset="0"/>
                <a:cs typeface="NikoshBAN" pitchFamily="2" charset="0"/>
              </a:rPr>
              <a:t> </a:t>
            </a:r>
            <a:r>
              <a:rPr lang="bn-IN" sz="3600" dirty="0">
                <a:latin typeface="NikoshBAN" pitchFamily="2" charset="0"/>
                <a:cs typeface="NikoshBAN" pitchFamily="2" charset="0"/>
              </a:rPr>
              <a:t>পরপর দুটি </a:t>
            </a:r>
            <a:r>
              <a:rPr lang="bn-BD" sz="3600" dirty="0">
                <a:latin typeface="NikoshBAN" pitchFamily="2" charset="0"/>
                <a:cs typeface="NikoshBAN" pitchFamily="2" charset="0"/>
              </a:rPr>
              <a:t>ক্ষীণ শব্দ সৃষ্টির </a:t>
            </a:r>
            <a:r>
              <a:rPr lang="bn-IN" sz="3600" dirty="0">
                <a:latin typeface="NikoshBAN" pitchFamily="2" charset="0"/>
                <a:cs typeface="NikoshBAN" pitchFamily="2" charset="0"/>
              </a:rPr>
              <a:t>সময় </a:t>
            </a:r>
            <a:r>
              <a:rPr lang="bn-IN" sz="3600" dirty="0" smtClean="0">
                <a:latin typeface="NikoshBAN" pitchFamily="2" charset="0"/>
                <a:cs typeface="NikoshBAN" pitchFamily="2" charset="0"/>
              </a:rPr>
              <a:t>ব্যবধান</a:t>
            </a:r>
            <a:r>
              <a:rPr lang="en-US" sz="3600" dirty="0" smtClean="0">
                <a:latin typeface="NikoshBAN" pitchFamily="2" charset="0"/>
                <a:cs typeface="NikoshBAN" pitchFamily="2" charset="0"/>
              </a:rPr>
              <a:t> এ </a:t>
            </a:r>
            <a:r>
              <a:rPr lang="en-US" sz="3600" dirty="0" err="1" smtClean="0">
                <a:latin typeface="NikoshBAN" pitchFamily="2" charset="0"/>
                <a:cs typeface="NikoshBAN" pitchFamily="2" charset="0"/>
              </a:rPr>
              <a:t>একটি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উৎপন্ন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 </a:t>
            </a:r>
            <a:endParaRPr lang="en-US" sz="36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371600" y="2514600"/>
                <a:ext cx="6400800" cy="2743200"/>
              </a:xfrm>
              <a:ln/>
            </p:spPr>
            <p:style>
              <a:lnRef idx="2">
                <a:schemeClr val="accent2"/>
              </a:lnRef>
              <a:fillRef idx="1">
                <a:schemeClr val="lt1"/>
              </a:fillRef>
              <a:effectRef idx="0">
                <a:schemeClr val="accent2"/>
              </a:effectRef>
              <a:fontRef idx="minor">
                <a:schemeClr val="dk1"/>
              </a:fontRef>
            </p:style>
            <p:txBody>
              <a:bodyPr>
                <a:noAutofit/>
              </a:bodyPr>
              <a:lstStyle/>
              <a:p>
                <a14:m>
                  <m:oMath xmlns:m="http://schemas.openxmlformats.org/officeDocument/2006/math">
                    <m:r>
                      <a:rPr lang="en-US" i="1" smtClean="0">
                        <a:solidFill>
                          <a:schemeClr val="tx1"/>
                        </a:solidFill>
                        <a:latin typeface="Cambria Math"/>
                        <a:ea typeface="Cambria Math"/>
                        <a:cs typeface="NikoshBAN" pitchFamily="2" charset="0"/>
                      </a:rPr>
                      <m:t>∴</m:t>
                    </m:r>
                    <m:r>
                      <a:rPr lang="bn-IN" b="0" i="1" smtClean="0">
                        <a:solidFill>
                          <a:schemeClr val="tx1"/>
                        </a:solidFill>
                        <a:latin typeface="Cambria Math"/>
                        <a:ea typeface="Cambria Math"/>
                        <a:cs typeface="NikoshBAN" pitchFamily="2" charset="0"/>
                      </a:rPr>
                      <m:t> </m:t>
                    </m:r>
                    <m:f>
                      <m:fPr>
                        <m:ctrlPr>
                          <a:rPr lang="bn-IN" i="1" smtClean="0">
                            <a:solidFill>
                              <a:schemeClr val="tx1"/>
                            </a:solidFill>
                            <a:latin typeface="Cambria Math"/>
                            <a:cs typeface="NikoshBAN" pitchFamily="2" charset="0"/>
                          </a:rPr>
                        </m:ctrlPr>
                      </m:fPr>
                      <m:num>
                        <m:r>
                          <a:rPr lang="en-US" i="1">
                            <a:solidFill>
                              <a:schemeClr val="tx1"/>
                            </a:solidFill>
                            <a:latin typeface="Cambria Math"/>
                            <a:cs typeface="NikoshBAN" pitchFamily="2" charset="0"/>
                          </a:rPr>
                          <m:t>1</m:t>
                        </m:r>
                      </m:num>
                      <m:den>
                        <m:sSub>
                          <m:sSubPr>
                            <m:ctrlPr>
                              <a:rPr lang="bn-IN" i="1">
                                <a:solidFill>
                                  <a:schemeClr val="tx1"/>
                                </a:solidFill>
                                <a:latin typeface="Cambria Math"/>
                                <a:cs typeface="NikoshBAN" pitchFamily="2" charset="0"/>
                              </a:rPr>
                            </m:ctrlPr>
                          </m:sSubPr>
                          <m:e>
                            <m:r>
                              <a:rPr lang="en-US" i="1">
                                <a:solidFill>
                                  <a:schemeClr val="tx1"/>
                                </a:solidFill>
                                <a:latin typeface="Cambria Math"/>
                                <a:cs typeface="NikoshBAN" pitchFamily="2" charset="0"/>
                              </a:rPr>
                              <m:t>𝑓</m:t>
                            </m:r>
                          </m:e>
                          <m:sub>
                            <m:r>
                              <a:rPr lang="en-US" i="1">
                                <a:solidFill>
                                  <a:schemeClr val="tx1"/>
                                </a:solidFill>
                                <a:latin typeface="Cambria Math"/>
                                <a:cs typeface="NikoshBAN" pitchFamily="2" charset="0"/>
                              </a:rPr>
                              <m:t>1</m:t>
                            </m:r>
                          </m:sub>
                        </m:sSub>
                        <m:r>
                          <a:rPr lang="en-US" i="1">
                            <a:solidFill>
                              <a:schemeClr val="tx1"/>
                            </a:solidFill>
                            <a:latin typeface="Cambria Math"/>
                            <a:cs typeface="NikoshBAN" pitchFamily="2" charset="0"/>
                          </a:rPr>
                          <m:t>−</m:t>
                        </m:r>
                        <m:sSub>
                          <m:sSubPr>
                            <m:ctrlPr>
                              <a:rPr lang="en-US" i="1">
                                <a:solidFill>
                                  <a:schemeClr val="tx1"/>
                                </a:solidFill>
                                <a:latin typeface="Cambria Math"/>
                                <a:cs typeface="NikoshBAN" pitchFamily="2" charset="0"/>
                              </a:rPr>
                            </m:ctrlPr>
                          </m:sSubPr>
                          <m:e>
                            <m:r>
                              <a:rPr lang="en-US" i="1">
                                <a:solidFill>
                                  <a:schemeClr val="tx1"/>
                                </a:solidFill>
                                <a:latin typeface="Cambria Math"/>
                                <a:cs typeface="NikoshBAN" pitchFamily="2" charset="0"/>
                              </a:rPr>
                              <m:t>𝑓</m:t>
                            </m:r>
                          </m:e>
                          <m:sub>
                            <m:r>
                              <a:rPr lang="en-US" i="1">
                                <a:solidFill>
                                  <a:schemeClr val="tx1"/>
                                </a:solidFill>
                                <a:latin typeface="Cambria Math"/>
                                <a:cs typeface="NikoshBAN" pitchFamily="2" charset="0"/>
                              </a:rPr>
                              <m:t>2</m:t>
                            </m:r>
                          </m:sub>
                        </m:sSub>
                      </m:den>
                    </m:f>
                  </m:oMath>
                </a14:m>
                <a:r>
                  <a:rPr lang="en-US" dirty="0">
                    <a:solidFill>
                      <a:schemeClr val="tx1"/>
                    </a:solidFill>
                    <a:latin typeface="NikoshBAN" pitchFamily="2" charset="0"/>
                    <a:cs typeface="NikoshBAN" pitchFamily="2" charset="0"/>
                  </a:rPr>
                  <a:t> </a:t>
                </a:r>
                <a:r>
                  <a:rPr lang="bn-IN" dirty="0" smtClean="0">
                    <a:solidFill>
                      <a:schemeClr val="tx1"/>
                    </a:solidFill>
                    <a:latin typeface="NikoshBAN" pitchFamily="2" charset="0"/>
                    <a:cs typeface="NikoshBAN" pitchFamily="2" charset="0"/>
                  </a:rPr>
                  <a:t>সেকেন্ডে উৎপন্ন বীট সংখ্যা= </a:t>
                </a:r>
                <a14:m>
                  <m:oMath xmlns:m="http://schemas.openxmlformats.org/officeDocument/2006/math">
                    <m:r>
                      <a:rPr lang="en-US" i="1">
                        <a:solidFill>
                          <a:schemeClr val="tx1"/>
                        </a:solidFill>
                        <a:latin typeface="Cambria Math"/>
                        <a:cs typeface="NikoshBAN" pitchFamily="2" charset="0"/>
                      </a:rPr>
                      <m:t>1</m:t>
                    </m:r>
                    <m:r>
                      <a:rPr lang="en-US" i="1">
                        <a:solidFill>
                          <a:schemeClr val="tx1"/>
                        </a:solidFill>
                        <a:latin typeface="Cambria Math"/>
                        <a:cs typeface="NikoshBAN" pitchFamily="2" charset="0"/>
                      </a:rPr>
                      <m:t> </m:t>
                    </m:r>
                  </m:oMath>
                </a14:m>
                <a:r>
                  <a:rPr lang="bn-IN" dirty="0" smtClean="0">
                    <a:solidFill>
                      <a:schemeClr val="tx1"/>
                    </a:solidFill>
                    <a:latin typeface="NikoshBAN" pitchFamily="2" charset="0"/>
                    <a:cs typeface="NikoshBAN" pitchFamily="2" charset="0"/>
                  </a:rPr>
                  <a:t>টি   </a:t>
                </a:r>
                <a:r>
                  <a:rPr lang="bn-BD" dirty="0" smtClean="0">
                    <a:solidFill>
                      <a:schemeClr val="tx1"/>
                    </a:solidFill>
                    <a:latin typeface="NikoshBAN" pitchFamily="2" charset="0"/>
                    <a:cs typeface="NikoshBAN" pitchFamily="2" charset="0"/>
                  </a:rPr>
                  <a:t> </a:t>
                </a:r>
                <a:endParaRPr lang="en-US" i="1" dirty="0">
                  <a:solidFill>
                    <a:schemeClr val="tx1"/>
                  </a:solidFill>
                  <a:latin typeface="Cambria Math"/>
                  <a:cs typeface="NikoshBAN" pitchFamily="2" charset="0"/>
                </a:endParaRPr>
              </a:p>
              <a:p>
                <a:r>
                  <a:rPr lang="bn-BD" dirty="0">
                    <a:solidFill>
                      <a:schemeClr val="tx1"/>
                    </a:solidFill>
                    <a:latin typeface="NikoshBAN" pitchFamily="2" charset="0"/>
                    <a:cs typeface="NikoshBAN" pitchFamily="2" charset="0"/>
                  </a:rPr>
                  <a:t>প্রতি সেকেন্ডে উৎপন্ন বীট সংখ্যা,</a:t>
                </a:r>
                <a:r>
                  <a:rPr lang="bn-IN" dirty="0">
                    <a:solidFill>
                      <a:schemeClr val="tx1"/>
                    </a:solidFill>
                    <a:cs typeface="NikoshBAN" pitchFamily="2" charset="0"/>
                  </a:rPr>
                  <a:t> </a:t>
                </a:r>
                <a14:m>
                  <m:oMath xmlns:m="http://schemas.openxmlformats.org/officeDocument/2006/math">
                    <m:r>
                      <m:rPr>
                        <m:sty m:val="p"/>
                      </m:rPr>
                      <a:rPr lang="en-US" b="0" i="0" smtClean="0">
                        <a:solidFill>
                          <a:schemeClr val="tx1"/>
                        </a:solidFill>
                        <a:latin typeface="Cambria Math"/>
                        <a:cs typeface="NikoshBAN" pitchFamily="2" charset="0"/>
                      </a:rPr>
                      <m:t>N</m:t>
                    </m:r>
                    <m:r>
                      <a:rPr lang="bn-IN" b="0" i="0" smtClean="0">
                        <a:solidFill>
                          <a:schemeClr val="tx1"/>
                        </a:solidFill>
                        <a:latin typeface="Cambria Math"/>
                        <a:cs typeface="NikoshBAN" pitchFamily="2" charset="0"/>
                      </a:rPr>
                      <m:t>=</m:t>
                    </m:r>
                    <m:sSub>
                      <m:sSubPr>
                        <m:ctrlPr>
                          <a:rPr lang="bn-IN" i="1">
                            <a:solidFill>
                              <a:schemeClr val="tx1"/>
                            </a:solidFill>
                            <a:latin typeface="Cambria Math"/>
                            <a:cs typeface="NikoshBAN" pitchFamily="2" charset="0"/>
                          </a:rPr>
                        </m:ctrlPr>
                      </m:sSubPr>
                      <m:e>
                        <m:r>
                          <a:rPr lang="en-US" i="1">
                            <a:solidFill>
                              <a:schemeClr val="tx1"/>
                            </a:solidFill>
                            <a:latin typeface="Cambria Math"/>
                            <a:cs typeface="NikoshBAN" pitchFamily="2" charset="0"/>
                          </a:rPr>
                          <m:t>𝑓</m:t>
                        </m:r>
                      </m:e>
                      <m:sub>
                        <m:r>
                          <a:rPr lang="en-US" i="1">
                            <a:solidFill>
                              <a:schemeClr val="tx1"/>
                            </a:solidFill>
                            <a:latin typeface="Cambria Math"/>
                            <a:cs typeface="NikoshBAN" pitchFamily="2" charset="0"/>
                          </a:rPr>
                          <m:t>1</m:t>
                        </m:r>
                      </m:sub>
                    </m:sSub>
                    <m:r>
                      <a:rPr lang="en-US" i="1">
                        <a:solidFill>
                          <a:schemeClr val="tx1"/>
                        </a:solidFill>
                        <a:latin typeface="Cambria Math"/>
                        <a:cs typeface="NikoshBAN" pitchFamily="2" charset="0"/>
                      </a:rPr>
                      <m:t>−</m:t>
                    </m:r>
                    <m:sSub>
                      <m:sSubPr>
                        <m:ctrlPr>
                          <a:rPr lang="en-US" i="1">
                            <a:solidFill>
                              <a:schemeClr val="tx1"/>
                            </a:solidFill>
                            <a:latin typeface="Cambria Math"/>
                            <a:cs typeface="NikoshBAN" pitchFamily="2" charset="0"/>
                          </a:rPr>
                        </m:ctrlPr>
                      </m:sSubPr>
                      <m:e>
                        <m:r>
                          <a:rPr lang="en-US" i="1">
                            <a:solidFill>
                              <a:schemeClr val="tx1"/>
                            </a:solidFill>
                            <a:latin typeface="Cambria Math"/>
                            <a:cs typeface="NikoshBAN" pitchFamily="2" charset="0"/>
                          </a:rPr>
                          <m:t>𝑓</m:t>
                        </m:r>
                      </m:e>
                      <m:sub>
                        <m:r>
                          <a:rPr lang="en-US" i="1">
                            <a:solidFill>
                              <a:schemeClr val="tx1"/>
                            </a:solidFill>
                            <a:latin typeface="Cambria Math"/>
                            <a:cs typeface="NikoshBAN" pitchFamily="2" charset="0"/>
                          </a:rPr>
                          <m:t>2</m:t>
                        </m:r>
                      </m:sub>
                    </m:sSub>
                  </m:oMath>
                </a14:m>
                <a:endParaRPr lang="en-US" dirty="0" smtClean="0"/>
              </a:p>
              <a:p>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a:t>
                </a:r>
                <a14:m>
                  <m:oMath xmlns:m="http://schemas.openxmlformats.org/officeDocument/2006/math">
                    <m:r>
                      <a:rPr lang="en-US" b="0" i="0" smtClean="0">
                        <a:solidFill>
                          <a:schemeClr val="tx1"/>
                        </a:solidFill>
                        <a:latin typeface="Cambria Math"/>
                      </a:rPr>
                      <m:t>,</m:t>
                    </m:r>
                    <m:r>
                      <a:rPr lang="en-US" i="1">
                        <a:solidFill>
                          <a:schemeClr val="tx1"/>
                        </a:solidFill>
                        <a:latin typeface="Cambria Math"/>
                      </a:rPr>
                      <m:t>𝑁</m:t>
                    </m:r>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𝑓</m:t>
                        </m:r>
                      </m:e>
                      <m:sub>
                        <m:r>
                          <a:rPr lang="en-US" b="0" i="1" smtClean="0">
                            <a:solidFill>
                              <a:schemeClr val="tx1"/>
                            </a:solidFill>
                            <a:latin typeface="Cambria Math"/>
                          </a:rPr>
                          <m:t>2</m:t>
                        </m:r>
                      </m:sub>
                    </m:sSub>
                    <m:r>
                      <a:rPr lang="bn-IN" b="0" i="1" smtClean="0">
                        <a:solidFill>
                          <a:schemeClr val="tx1"/>
                        </a:solidFill>
                        <a:latin typeface="Cambria Math"/>
                      </a:rPr>
                      <m:t>−</m:t>
                    </m:r>
                    <m:sSub>
                      <m:sSubPr>
                        <m:ctrlPr>
                          <a:rPr lang="en-US" i="1">
                            <a:solidFill>
                              <a:schemeClr val="tx1"/>
                            </a:solidFill>
                            <a:latin typeface="Cambria Math"/>
                            <a:cs typeface="NikoshBAN" pitchFamily="2" charset="0"/>
                          </a:rPr>
                        </m:ctrlPr>
                      </m:sSubPr>
                      <m:e>
                        <m:r>
                          <a:rPr lang="en-US" i="1">
                            <a:solidFill>
                              <a:schemeClr val="tx1"/>
                            </a:solidFill>
                            <a:latin typeface="Cambria Math"/>
                            <a:cs typeface="NikoshBAN" pitchFamily="2" charset="0"/>
                          </a:rPr>
                          <m:t>𝑓</m:t>
                        </m:r>
                      </m:e>
                      <m:sub>
                        <m:r>
                          <a:rPr lang="en-US" b="0" i="1" smtClean="0">
                            <a:solidFill>
                              <a:schemeClr val="tx1"/>
                            </a:solidFill>
                            <a:latin typeface="Cambria Math"/>
                            <a:cs typeface="NikoshBAN" pitchFamily="2" charset="0"/>
                          </a:rPr>
                          <m:t>1</m:t>
                        </m:r>
                      </m:sub>
                    </m:sSub>
                  </m:oMath>
                </a14:m>
                <a:endParaRPr lang="en-US" dirty="0" smtClean="0"/>
              </a:p>
              <a:p>
                <a:r>
                  <a:rPr lang="en-US" dirty="0" smtClean="0">
                    <a:latin typeface="NikoshBAN" pitchFamily="2" charset="0"/>
                    <a:cs typeface="NikoshBAN" pitchFamily="2" charset="0"/>
                  </a:rPr>
                  <a:t>                             </a:t>
                </a:r>
                <a:r>
                  <a:rPr lang="en-US" dirty="0" smtClean="0">
                    <a:solidFill>
                      <a:srgbClr val="0070C0"/>
                    </a:solidFill>
                    <a:latin typeface="NikoshBAN" pitchFamily="2" charset="0"/>
                    <a:cs typeface="NikoshBAN" pitchFamily="2" charset="0"/>
                  </a:rPr>
                  <a:t>অতএব, </a:t>
                </a:r>
                <a14:m>
                  <m:oMath xmlns:m="http://schemas.openxmlformats.org/officeDocument/2006/math">
                    <m:r>
                      <a:rPr lang="en-US" b="0" i="1" smtClean="0">
                        <a:solidFill>
                          <a:srgbClr val="0070C0"/>
                        </a:solidFill>
                        <a:latin typeface="Cambria Math"/>
                      </a:rPr>
                      <m:t>𝑁</m:t>
                    </m:r>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𝑓</m:t>
                        </m:r>
                      </m:e>
                      <m:sub>
                        <m:r>
                          <a:rPr lang="en-US" b="0" i="1" smtClean="0">
                            <a:solidFill>
                              <a:srgbClr val="0070C0"/>
                            </a:solidFill>
                            <a:latin typeface="Cambria Math"/>
                          </a:rPr>
                          <m:t>1</m:t>
                        </m:r>
                      </m:sub>
                    </m:sSub>
                    <m:r>
                      <a:rPr lang="en-US" i="1">
                        <a:solidFill>
                          <a:srgbClr val="0070C0"/>
                        </a:solidFill>
                        <a:latin typeface="Cambria Math"/>
                        <a:ea typeface="Cambria Math"/>
                      </a:rPr>
                      <m:t>~</m:t>
                    </m:r>
                    <m:sSub>
                      <m:sSubPr>
                        <m:ctrlPr>
                          <a:rPr lang="en-US" i="1">
                            <a:solidFill>
                              <a:srgbClr val="0070C0"/>
                            </a:solidFill>
                            <a:latin typeface="Cambria Math"/>
                            <a:cs typeface="NikoshBAN" pitchFamily="2" charset="0"/>
                          </a:rPr>
                        </m:ctrlPr>
                      </m:sSubPr>
                      <m:e>
                        <m:r>
                          <a:rPr lang="en-US" i="1">
                            <a:solidFill>
                              <a:srgbClr val="0070C0"/>
                            </a:solidFill>
                            <a:latin typeface="Cambria Math"/>
                            <a:cs typeface="NikoshBAN" pitchFamily="2" charset="0"/>
                          </a:rPr>
                          <m:t>𝑓</m:t>
                        </m:r>
                      </m:e>
                      <m:sub>
                        <m:r>
                          <a:rPr lang="en-US" i="1">
                            <a:solidFill>
                              <a:srgbClr val="0070C0"/>
                            </a:solidFill>
                            <a:latin typeface="Cambria Math"/>
                            <a:cs typeface="NikoshBAN" pitchFamily="2" charset="0"/>
                          </a:rPr>
                          <m:t>2</m:t>
                        </m:r>
                      </m:sub>
                    </m:sSub>
                  </m:oMath>
                </a14:m>
                <a:endParaRPr lang="en-US" dirty="0">
                  <a:solidFill>
                    <a:srgbClr val="0070C0"/>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371600" y="2514600"/>
                <a:ext cx="6400800" cy="2743200"/>
              </a:xfrm>
              <a:blipFill rotWithShape="1">
                <a:blip r:embed="rId2"/>
                <a:stretch>
                  <a:fillRect l="-1518" r="-4269" b="-1542"/>
                </a:stretch>
              </a:blipFill>
              <a:ln/>
            </p:spPr>
            <p:txBody>
              <a:bodyPr/>
              <a:lstStyle/>
              <a:p>
                <a:r>
                  <a:rPr lang="en-US">
                    <a:noFill/>
                  </a:rPr>
                  <a:t> </a:t>
                </a:r>
              </a:p>
            </p:txBody>
          </p:sp>
        </mc:Fallback>
      </mc:AlternateContent>
    </p:spTree>
    <p:extLst>
      <p:ext uri="{BB962C8B-B14F-4D97-AF65-F5344CB8AC3E}">
        <p14:creationId xmlns:p14="http://schemas.microsoft.com/office/powerpoint/2010/main" val="3480623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9055664">
            <a:off x="2161355" y="1518954"/>
            <a:ext cx="2604496" cy="2674585"/>
          </a:xfrm>
        </p:spPr>
      </p:pic>
      <p:sp>
        <p:nvSpPr>
          <p:cNvPr id="2" name="Title 1"/>
          <p:cNvSpPr>
            <a:spLocks noGrp="1"/>
          </p:cNvSpPr>
          <p:nvPr>
            <p:ph type="title"/>
          </p:nvPr>
        </p:nvSpPr>
        <p:spPr>
          <a:xfrm>
            <a:off x="3352800" y="3577785"/>
            <a:ext cx="1447800" cy="762000"/>
          </a:xfrm>
        </p:spPr>
        <p:txBody>
          <a:bodyPr>
            <a:normAutofit/>
          </a:bodyPr>
          <a:lstStyle/>
          <a:p>
            <a:r>
              <a:rPr lang="bn-IN" sz="3200" dirty="0" smtClean="0"/>
              <a:t>512</a:t>
            </a:r>
            <a:r>
              <a:rPr lang="en-US" sz="3200" dirty="0" smtClean="0"/>
              <a:t>Hz</a:t>
            </a:r>
            <a:endParaRPr lang="en-US" sz="32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8373222">
            <a:off x="4126286" y="1726432"/>
            <a:ext cx="2736646" cy="2171865"/>
          </a:xfrm>
        </p:spPr>
      </p:pic>
      <p:sp>
        <p:nvSpPr>
          <p:cNvPr id="8" name="Title 1"/>
          <p:cNvSpPr txBox="1">
            <a:spLocks/>
          </p:cNvSpPr>
          <p:nvPr/>
        </p:nvSpPr>
        <p:spPr>
          <a:xfrm>
            <a:off x="5715000" y="3429000"/>
            <a:ext cx="1447800" cy="762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smtClean="0">
                <a:latin typeface="NikoshBAN" pitchFamily="2" charset="0"/>
                <a:cs typeface="NikoshBAN" pitchFamily="2" charset="0"/>
              </a:rPr>
              <a:t>অজানা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সুরশলাকা</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0" name="Rectangle 9"/>
          <p:cNvSpPr/>
          <p:nvPr/>
        </p:nvSpPr>
        <p:spPr>
          <a:xfrm>
            <a:off x="381000" y="5101785"/>
            <a:ext cx="8026665"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bn-IN" sz="2800" dirty="0" smtClean="0">
                <a:latin typeface="NikoshBAN" pitchFamily="2" charset="0"/>
                <a:cs typeface="NikoshBAN" pitchFamily="2" charset="0"/>
              </a:rPr>
              <a:t>সুরশলাকা দুটি এক সাথে শব্দায়িত করলে প্রতি সেকেন্ডে </a:t>
            </a:r>
            <a:r>
              <a:rPr lang="bn-IN" sz="2800" dirty="0"/>
              <a:t>5</a:t>
            </a:r>
            <a:r>
              <a:rPr lang="bn-IN" sz="2800" dirty="0" smtClean="0">
                <a:latin typeface="NikoshBAN" pitchFamily="2" charset="0"/>
                <a:cs typeface="NikoshBAN" pitchFamily="2" charset="0"/>
              </a:rPr>
              <a:t>টি বীট উৎপন্ন হলে </a:t>
            </a:r>
            <a:r>
              <a:rPr lang="en-US" sz="2800" dirty="0" err="1" smtClean="0">
                <a:latin typeface="NikoshBAN" pitchFamily="2" charset="0"/>
                <a:cs typeface="NikoshBAN" pitchFamily="2" charset="0"/>
              </a:rPr>
              <a:t>অজানা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সুরশলাকা</a:t>
            </a:r>
            <a:r>
              <a:rPr lang="bn-IN" sz="2800" dirty="0" smtClean="0">
                <a:latin typeface="NikoshBAN" pitchFamily="2" charset="0"/>
                <a:cs typeface="NikoshBAN" pitchFamily="2" charset="0"/>
              </a:rPr>
              <a:t> কম্পাংক কত? </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11" name="Title 3"/>
          <p:cNvSpPr txBox="1">
            <a:spLocks/>
          </p:cNvSpPr>
          <p:nvPr/>
        </p:nvSpPr>
        <p:spPr>
          <a:xfrm>
            <a:off x="914400" y="358914"/>
            <a:ext cx="3048000" cy="707886"/>
          </a:xfrm>
          <a:prstGeom prst="rect">
            <a:avLst/>
          </a:prstGeom>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IN" sz="4000" dirty="0" smtClean="0">
                <a:latin typeface="NikoshBAN" pitchFamily="2" charset="0"/>
                <a:cs typeface="NikoshBAN" pitchFamily="2" charset="0"/>
              </a:rPr>
              <a:t>দলীয়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 </a:t>
            </a:r>
            <a:r>
              <a:rPr lang="bn-IN"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3" name="Oval 2"/>
          <p:cNvSpPr/>
          <p:nvPr/>
        </p:nvSpPr>
        <p:spPr>
          <a:xfrm>
            <a:off x="5410200" y="3276600"/>
            <a:ext cx="228600" cy="152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26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anim calcmode="lin" valueType="num">
                                      <p:cBhvr>
                                        <p:cTn id="3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animBg="1"/>
      <p:bldP spid="11"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76599" y="228600"/>
            <a:ext cx="2819401" cy="762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anose="02000000000000000000" pitchFamily="2" charset="0"/>
                <a:cs typeface="NikoshBAN" panose="02000000000000000000" pitchFamily="2" charset="0"/>
              </a:rPr>
              <a:t>মূল্যায়ন</a:t>
            </a:r>
            <a:endParaRPr lang="en-US" sz="7200" dirty="0">
              <a:latin typeface="NikoshBAN" panose="02000000000000000000" pitchFamily="2" charset="0"/>
              <a:cs typeface="NikoshBAN" panose="02000000000000000000" pitchFamily="2" charset="0"/>
            </a:endParaRPr>
          </a:p>
        </p:txBody>
      </p:sp>
      <p:sp>
        <p:nvSpPr>
          <p:cNvPr id="5" name="TextBox 4"/>
          <p:cNvSpPr txBox="1"/>
          <p:nvPr/>
        </p:nvSpPr>
        <p:spPr>
          <a:xfrm>
            <a:off x="609600" y="1224783"/>
            <a:ext cx="4419600" cy="646331"/>
          </a:xfrm>
          <a:prstGeom prst="rect">
            <a:avLst/>
          </a:prstGeom>
          <a:noFill/>
        </p:spPr>
        <p:txBody>
          <a:bodyPr wrap="square" rtlCol="0">
            <a:spAutoFit/>
          </a:bodyPr>
          <a:lstStyle/>
          <a:p>
            <a:pPr marL="571500" indent="-571500">
              <a:buFont typeface="Wingdings" pitchFamily="2" charset="2"/>
              <a:buChar char="Ø"/>
            </a:pPr>
            <a:r>
              <a:rPr lang="en-US" sz="3600" dirty="0" err="1" smtClean="0">
                <a:solidFill>
                  <a:srgbClr val="00B0F0"/>
                </a:solidFill>
                <a:latin typeface="NikoshBAN" pitchFamily="2" charset="0"/>
                <a:cs typeface="NikoshBAN" panose="02000000000000000000" pitchFamily="2" charset="0"/>
              </a:rPr>
              <a:t>বীট</a:t>
            </a:r>
            <a:r>
              <a:rPr lang="en-US" sz="3600" dirty="0" smtClean="0">
                <a:solidFill>
                  <a:srgbClr val="00B0F0"/>
                </a:solidFill>
                <a:latin typeface="NikoshBAN" pitchFamily="2" charset="0"/>
                <a:cs typeface="NikoshBAN" panose="02000000000000000000" pitchFamily="2" charset="0"/>
              </a:rPr>
              <a:t> </a:t>
            </a:r>
            <a:r>
              <a:rPr lang="bn-BD" sz="3600" dirty="0" smtClean="0">
                <a:solidFill>
                  <a:srgbClr val="00B0F0"/>
                </a:solidFill>
                <a:latin typeface="NikoshBAN" pitchFamily="2" charset="0"/>
                <a:cs typeface="NikoshBAN" panose="02000000000000000000" pitchFamily="2" charset="0"/>
              </a:rPr>
              <a:t>কী</a:t>
            </a:r>
            <a:r>
              <a:rPr lang="en-US" sz="3600" dirty="0" err="1" smtClean="0">
                <a:solidFill>
                  <a:srgbClr val="00B0F0"/>
                </a:solidFill>
                <a:latin typeface="NikoshBAN" pitchFamily="2" charset="0"/>
                <a:cs typeface="NikoshBAN" panose="02000000000000000000" pitchFamily="2" charset="0"/>
              </a:rPr>
              <a:t>ভাবে</a:t>
            </a:r>
            <a:r>
              <a:rPr lang="en-US" sz="3600" dirty="0" smtClean="0">
                <a:solidFill>
                  <a:srgbClr val="00B0F0"/>
                </a:solidFill>
                <a:latin typeface="NikoshBAN" pitchFamily="2" charset="0"/>
                <a:cs typeface="NikoshBAN" panose="02000000000000000000" pitchFamily="2" charset="0"/>
              </a:rPr>
              <a:t> </a:t>
            </a:r>
            <a:r>
              <a:rPr lang="en-US" sz="3600" dirty="0" err="1" smtClean="0">
                <a:solidFill>
                  <a:srgbClr val="00B0F0"/>
                </a:solidFill>
                <a:latin typeface="NikoshBAN" pitchFamily="2" charset="0"/>
                <a:cs typeface="NikoshBAN" panose="02000000000000000000" pitchFamily="2" charset="0"/>
              </a:rPr>
              <a:t>সৃষ্টি</a:t>
            </a:r>
            <a:r>
              <a:rPr lang="en-US" sz="3600" dirty="0" smtClean="0">
                <a:solidFill>
                  <a:srgbClr val="00B0F0"/>
                </a:solidFill>
                <a:latin typeface="NikoshBAN" pitchFamily="2" charset="0"/>
                <a:cs typeface="NikoshBAN" panose="02000000000000000000" pitchFamily="2" charset="0"/>
              </a:rPr>
              <a:t> </a:t>
            </a:r>
            <a:r>
              <a:rPr lang="en-US" sz="3600" dirty="0" err="1" smtClean="0">
                <a:solidFill>
                  <a:srgbClr val="00B0F0"/>
                </a:solidFill>
                <a:latin typeface="NikoshBAN" pitchFamily="2" charset="0"/>
                <a:cs typeface="NikoshBAN" panose="02000000000000000000" pitchFamily="2" charset="0"/>
              </a:rPr>
              <a:t>হয়</a:t>
            </a:r>
            <a:r>
              <a:rPr lang="bn-BD" sz="3600" dirty="0" smtClean="0">
                <a:solidFill>
                  <a:srgbClr val="00B0F0"/>
                </a:solidFill>
                <a:latin typeface="NikoshBAN" pitchFamily="2" charset="0"/>
                <a:cs typeface="NikoshBAN" panose="02000000000000000000" pitchFamily="2" charset="0"/>
              </a:rPr>
              <a:t>?</a:t>
            </a:r>
            <a:r>
              <a:rPr lang="en-US" sz="3600" dirty="0" smtClean="0">
                <a:solidFill>
                  <a:srgbClr val="00B0F0"/>
                </a:solidFill>
                <a:latin typeface="NikoshBAN" pitchFamily="2" charset="0"/>
                <a:cs typeface="NikoshBAN" panose="02000000000000000000" pitchFamily="2" charset="0"/>
              </a:rPr>
              <a:t> </a:t>
            </a:r>
            <a:endParaRPr lang="bn-BD" sz="3600" dirty="0">
              <a:solidFill>
                <a:srgbClr val="00B0F0"/>
              </a:solidFill>
              <a:latin typeface="NikoshBAN" pitchFamily="2" charset="0"/>
              <a:cs typeface="NikoshBAN" panose="02000000000000000000" pitchFamily="2" charset="0"/>
            </a:endParaRPr>
          </a:p>
        </p:txBody>
      </p:sp>
      <p:sp>
        <p:nvSpPr>
          <p:cNvPr id="8" name="TextBox 7"/>
          <p:cNvSpPr txBox="1"/>
          <p:nvPr/>
        </p:nvSpPr>
        <p:spPr>
          <a:xfrm>
            <a:off x="609600" y="1923871"/>
            <a:ext cx="8382000" cy="1200329"/>
          </a:xfrm>
          <a:prstGeom prst="rect">
            <a:avLst/>
          </a:prstGeom>
          <a:noFill/>
        </p:spPr>
        <p:txBody>
          <a:bodyPr wrap="square" rtlCol="0">
            <a:spAutoFit/>
          </a:bodyPr>
          <a:lstStyle/>
          <a:p>
            <a:pPr marL="571500" indent="-571500">
              <a:buFont typeface="Wingdings" pitchFamily="2" charset="2"/>
              <a:buChar char="Ø"/>
            </a:pPr>
            <a:r>
              <a:rPr lang="bn-IN" sz="3600" dirty="0" smtClean="0">
                <a:solidFill>
                  <a:srgbClr val="00B0F0"/>
                </a:solidFill>
                <a:latin typeface="NikoshBAN" pitchFamily="2" charset="0"/>
                <a:cs typeface="NikoshBAN" pitchFamily="2" charset="0"/>
              </a:rPr>
              <a:t>দুটি উৎসের কম্পাংক যথাক্রমে </a:t>
            </a:r>
            <a:r>
              <a:rPr lang="en-US" sz="3600" dirty="0" smtClean="0">
                <a:solidFill>
                  <a:srgbClr val="00B0F0"/>
                </a:solidFill>
              </a:rPr>
              <a:t>510Hz</a:t>
            </a:r>
            <a:r>
              <a:rPr lang="en-US" sz="3600" dirty="0" smtClean="0">
                <a:solidFill>
                  <a:srgbClr val="00B0F0"/>
                </a:solidFill>
                <a:latin typeface="NikoshBAN" pitchFamily="2" charset="0"/>
                <a:cs typeface="NikoshBAN" pitchFamily="2" charset="0"/>
              </a:rPr>
              <a:t> </a:t>
            </a:r>
            <a:r>
              <a:rPr lang="bn-IN" sz="3600" dirty="0" smtClean="0">
                <a:solidFill>
                  <a:srgbClr val="00B0F0"/>
                </a:solidFill>
                <a:latin typeface="NikoshBAN" pitchFamily="2" charset="0"/>
                <a:cs typeface="NikoshBAN" pitchFamily="2" charset="0"/>
              </a:rPr>
              <a:t>এবং</a:t>
            </a:r>
            <a:r>
              <a:rPr lang="en-US" sz="3600" dirty="0" smtClean="0">
                <a:solidFill>
                  <a:srgbClr val="00B0F0"/>
                </a:solidFill>
                <a:latin typeface="NikoshBAN" pitchFamily="2" charset="0"/>
                <a:cs typeface="NikoshBAN" pitchFamily="2" charset="0"/>
              </a:rPr>
              <a:t> </a:t>
            </a:r>
            <a:r>
              <a:rPr lang="en-US" sz="3600" dirty="0" smtClean="0">
                <a:solidFill>
                  <a:srgbClr val="00B0F0"/>
                </a:solidFill>
              </a:rPr>
              <a:t>502Hz</a:t>
            </a:r>
            <a:r>
              <a:rPr lang="bn-IN" sz="3600" dirty="0" smtClean="0">
                <a:solidFill>
                  <a:srgbClr val="00B0F0"/>
                </a:solidFill>
                <a:latin typeface="NikoshBAN" pitchFamily="2" charset="0"/>
                <a:cs typeface="NikoshBAN" pitchFamily="2" charset="0"/>
              </a:rPr>
              <a:t> হলে বীট সংখ্যা কত</a:t>
            </a:r>
            <a:r>
              <a:rPr lang="bn-BD" sz="3600" dirty="0" smtClean="0">
                <a:solidFill>
                  <a:srgbClr val="00B0F0"/>
                </a:solidFill>
                <a:latin typeface="NikoshBAN" pitchFamily="2" charset="0"/>
                <a:cs typeface="NikoshBAN" pitchFamily="2" charset="0"/>
              </a:rPr>
              <a:t> ?</a:t>
            </a:r>
            <a:endParaRPr lang="en-US" sz="3600" dirty="0">
              <a:solidFill>
                <a:srgbClr val="00B0F0"/>
              </a:solidFill>
              <a:latin typeface="NikoshBAN" pitchFamily="2" charset="0"/>
              <a:cs typeface="NikoshBAN" pitchFamily="2" charset="0"/>
            </a:endParaRPr>
          </a:p>
        </p:txBody>
      </p:sp>
      <p:sp>
        <p:nvSpPr>
          <p:cNvPr id="9" name="TextBox 8"/>
          <p:cNvSpPr txBox="1"/>
          <p:nvPr/>
        </p:nvSpPr>
        <p:spPr>
          <a:xfrm>
            <a:off x="609600" y="3124200"/>
            <a:ext cx="8153400" cy="646331"/>
          </a:xfrm>
          <a:prstGeom prst="rect">
            <a:avLst/>
          </a:prstGeom>
          <a:noFill/>
        </p:spPr>
        <p:txBody>
          <a:bodyPr wrap="square" rtlCol="0">
            <a:spAutoFit/>
          </a:bodyPr>
          <a:lstStyle/>
          <a:p>
            <a:pPr marL="571500" indent="-571500">
              <a:buFont typeface="Wingdings" pitchFamily="2" charset="2"/>
              <a:buChar char="Ø"/>
            </a:pPr>
            <a:r>
              <a:rPr lang="bn-IN" sz="3600" dirty="0" smtClean="0">
                <a:solidFill>
                  <a:srgbClr val="00B0F0"/>
                </a:solidFill>
                <a:latin typeface="NikoshBAN" pitchFamily="2" charset="0"/>
                <a:cs typeface="NikoshBAN" pitchFamily="2" charset="0"/>
              </a:rPr>
              <a:t>কীভাবে জোড়ালো শব্দ এবং ক্ষীণ শব্দ সৃষ্টি হয়? </a:t>
            </a:r>
            <a:endParaRPr lang="en-US" sz="3600" dirty="0">
              <a:solidFill>
                <a:srgbClr val="00B0F0"/>
              </a:solidFill>
              <a:latin typeface="NikoshBAN" pitchFamily="2" charset="0"/>
              <a:cs typeface="NikoshBAN" pitchFamily="2" charset="0"/>
            </a:endParaRPr>
          </a:p>
        </p:txBody>
      </p:sp>
      <p:sp>
        <p:nvSpPr>
          <p:cNvPr id="7" name="TextBox 6"/>
          <p:cNvSpPr txBox="1"/>
          <p:nvPr/>
        </p:nvSpPr>
        <p:spPr>
          <a:xfrm>
            <a:off x="612098" y="3886200"/>
            <a:ext cx="8153400" cy="646331"/>
          </a:xfrm>
          <a:prstGeom prst="rect">
            <a:avLst/>
          </a:prstGeom>
          <a:noFill/>
        </p:spPr>
        <p:txBody>
          <a:bodyPr wrap="square" rtlCol="0">
            <a:spAutoFit/>
          </a:bodyPr>
          <a:lstStyle/>
          <a:p>
            <a:pPr marL="571500" indent="-571500">
              <a:buFont typeface="Wingdings" pitchFamily="2" charset="2"/>
              <a:buChar char="Ø"/>
            </a:pPr>
            <a:r>
              <a:rPr lang="bn-IN" sz="3600" dirty="0" smtClean="0">
                <a:solidFill>
                  <a:srgbClr val="00B0F0"/>
                </a:solidFill>
                <a:latin typeface="NikoshBAN" pitchFamily="2" charset="0"/>
                <a:cs typeface="NikoshBAN" pitchFamily="2" charset="0"/>
              </a:rPr>
              <a:t>বাদ্যযন্ত্রে কী বীটের ব্যবহার আছে? </a:t>
            </a:r>
            <a:endParaRPr lang="en-US" sz="3600"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14355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P spid="9"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02704"/>
            <a:ext cx="3657600" cy="887896"/>
          </a:xfrm>
        </p:spPr>
        <p:style>
          <a:lnRef idx="1">
            <a:schemeClr val="accent5"/>
          </a:lnRef>
          <a:fillRef idx="2">
            <a:schemeClr val="accent5"/>
          </a:fillRef>
          <a:effectRef idx="1">
            <a:schemeClr val="accent5"/>
          </a:effectRef>
          <a:fontRef idx="minor">
            <a:schemeClr val="dk1"/>
          </a:fontRef>
        </p:style>
        <p:txBody>
          <a:bodyPr>
            <a:noAutofit/>
          </a:bodyPr>
          <a:lstStyle/>
          <a:p>
            <a:r>
              <a:rPr lang="bn-BD" sz="6000" dirty="0" smtClean="0">
                <a:latin typeface="NikoshBAN" pitchFamily="2" charset="0"/>
                <a:cs typeface="NikoshBAN" pitchFamily="2" charset="0"/>
              </a:rPr>
              <a:t>বাড়ির কাজ</a:t>
            </a:r>
            <a:endParaRPr lang="en-US" sz="6000" dirty="0">
              <a:latin typeface="NikoshBAN" pitchFamily="2" charset="0"/>
              <a:cs typeface="NikoshBAN" pitchFamily="2" charset="0"/>
            </a:endParaRPr>
          </a:p>
        </p:txBody>
      </p:sp>
      <p:sp>
        <p:nvSpPr>
          <p:cNvPr id="3" name="Content Placeholder 2"/>
          <p:cNvSpPr>
            <a:spLocks noGrp="1"/>
          </p:cNvSpPr>
          <p:nvPr>
            <p:ph idx="1"/>
          </p:nvPr>
        </p:nvSpPr>
        <p:spPr>
          <a:xfrm>
            <a:off x="76200" y="1295401"/>
            <a:ext cx="8991600" cy="5257799"/>
          </a:xfrm>
        </p:spPr>
        <p:style>
          <a:lnRef idx="2">
            <a:schemeClr val="accent5"/>
          </a:lnRef>
          <a:fillRef idx="1">
            <a:schemeClr val="lt1"/>
          </a:fillRef>
          <a:effectRef idx="0">
            <a:schemeClr val="accent5"/>
          </a:effectRef>
          <a:fontRef idx="minor">
            <a:schemeClr val="dk1"/>
          </a:fontRef>
        </p:style>
        <p:txBody>
          <a:bodyPr>
            <a:noAutofit/>
          </a:bodyPr>
          <a:lstStyle/>
          <a:p>
            <a:pPr algn="just">
              <a:buNone/>
            </a:pPr>
            <a:r>
              <a:rPr lang="bn-BD" sz="3600" dirty="0" smtClean="0">
                <a:solidFill>
                  <a:schemeClr val="accent1"/>
                </a:solidFill>
                <a:latin typeface="NikoshBAN" pitchFamily="2" charset="0"/>
                <a:cs typeface="NikoshBAN" pitchFamily="2" charset="0"/>
              </a:rPr>
              <a:t>১। </a:t>
            </a:r>
            <a:r>
              <a:rPr lang="en-US" sz="3600" dirty="0" err="1">
                <a:solidFill>
                  <a:schemeClr val="accent1"/>
                </a:solidFill>
                <a:latin typeface="NikoshBAN" pitchFamily="2" charset="0"/>
                <a:cs typeface="NikoshBAN" pitchFamily="2" charset="0"/>
              </a:rPr>
              <a:t>বীটের</a:t>
            </a:r>
            <a:r>
              <a:rPr lang="en-US" sz="3600" dirty="0">
                <a:solidFill>
                  <a:schemeClr val="accent1"/>
                </a:solidFill>
                <a:latin typeface="NikoshBAN" pitchFamily="2" charset="0"/>
                <a:cs typeface="NikoshBAN" pitchFamily="2" charset="0"/>
              </a:rPr>
              <a:t> </a:t>
            </a:r>
            <a:r>
              <a:rPr lang="en-US" sz="3600" dirty="0" err="1">
                <a:solidFill>
                  <a:schemeClr val="accent1"/>
                </a:solidFill>
                <a:latin typeface="NikoshBAN" pitchFamily="2" charset="0"/>
                <a:cs typeface="NikoshBAN" pitchFamily="2" charset="0"/>
              </a:rPr>
              <a:t>সাহায্যে</a:t>
            </a:r>
            <a:r>
              <a:rPr lang="en-US" sz="3600" dirty="0">
                <a:solidFill>
                  <a:schemeClr val="accent1"/>
                </a:solidFill>
                <a:latin typeface="NikoshBAN" pitchFamily="2" charset="0"/>
                <a:cs typeface="NikoshBAN" pitchFamily="2" charset="0"/>
              </a:rPr>
              <a:t> </a:t>
            </a:r>
            <a:r>
              <a:rPr lang="en-US" sz="3600" dirty="0" err="1">
                <a:solidFill>
                  <a:schemeClr val="accent1"/>
                </a:solidFill>
                <a:latin typeface="NikoshBAN" pitchFamily="2" charset="0"/>
                <a:cs typeface="NikoshBAN" pitchFamily="2" charset="0"/>
              </a:rPr>
              <a:t>খনিতে</a:t>
            </a:r>
            <a:r>
              <a:rPr lang="en-US" sz="3600" dirty="0">
                <a:solidFill>
                  <a:schemeClr val="accent1"/>
                </a:solidFill>
                <a:latin typeface="NikoshBAN" pitchFamily="2" charset="0"/>
                <a:cs typeface="NikoshBAN" pitchFamily="2" charset="0"/>
              </a:rPr>
              <a:t> </a:t>
            </a:r>
            <a:r>
              <a:rPr lang="en-US" sz="3600" dirty="0" err="1">
                <a:solidFill>
                  <a:schemeClr val="accent1"/>
                </a:solidFill>
                <a:latin typeface="NikoshBAN" pitchFamily="2" charset="0"/>
                <a:cs typeface="NikoshBAN" pitchFamily="2" charset="0"/>
              </a:rPr>
              <a:t>দূষিত</a:t>
            </a:r>
            <a:r>
              <a:rPr lang="en-US" sz="3600" dirty="0">
                <a:solidFill>
                  <a:schemeClr val="accent1"/>
                </a:solidFill>
                <a:latin typeface="NikoshBAN" pitchFamily="2" charset="0"/>
                <a:cs typeface="NikoshBAN" pitchFamily="2" charset="0"/>
              </a:rPr>
              <a:t> </a:t>
            </a:r>
            <a:r>
              <a:rPr lang="en-US" sz="3600" dirty="0" err="1">
                <a:solidFill>
                  <a:schemeClr val="accent1"/>
                </a:solidFill>
                <a:latin typeface="NikoshBAN" pitchFamily="2" charset="0"/>
                <a:cs typeface="NikoshBAN" pitchFamily="2" charset="0"/>
              </a:rPr>
              <a:t>গ্যাসের</a:t>
            </a:r>
            <a:r>
              <a:rPr lang="en-US" sz="3600" dirty="0">
                <a:solidFill>
                  <a:schemeClr val="accent1"/>
                </a:solidFill>
                <a:latin typeface="NikoshBAN" pitchFamily="2" charset="0"/>
                <a:cs typeface="NikoshBAN" pitchFamily="2" charset="0"/>
              </a:rPr>
              <a:t> </a:t>
            </a:r>
            <a:r>
              <a:rPr lang="en-US" sz="3600" dirty="0" err="1">
                <a:solidFill>
                  <a:schemeClr val="accent1"/>
                </a:solidFill>
                <a:latin typeface="NikoshBAN" pitchFamily="2" charset="0"/>
                <a:cs typeface="NikoshBAN" pitchFamily="2" charset="0"/>
              </a:rPr>
              <a:t>অস্থিত্ব</a:t>
            </a:r>
            <a:r>
              <a:rPr lang="en-US" sz="3600" dirty="0">
                <a:solidFill>
                  <a:schemeClr val="accent1"/>
                </a:solidFill>
                <a:latin typeface="NikoshBAN" pitchFamily="2" charset="0"/>
                <a:cs typeface="NikoshBAN" pitchFamily="2" charset="0"/>
              </a:rPr>
              <a:t> </a:t>
            </a:r>
            <a:r>
              <a:rPr lang="en-US" sz="3600" dirty="0" err="1">
                <a:solidFill>
                  <a:schemeClr val="accent1"/>
                </a:solidFill>
                <a:latin typeface="NikoshBAN" pitchFamily="2" charset="0"/>
                <a:cs typeface="NikoshBAN" pitchFamily="2" charset="0"/>
              </a:rPr>
              <a:t>কীভাবে</a:t>
            </a:r>
            <a:r>
              <a:rPr lang="en-US" sz="3600" dirty="0">
                <a:solidFill>
                  <a:schemeClr val="accent1"/>
                </a:solidFill>
                <a:latin typeface="NikoshBAN" pitchFamily="2" charset="0"/>
                <a:cs typeface="NikoshBAN" pitchFamily="2" charset="0"/>
              </a:rPr>
              <a:t> </a:t>
            </a:r>
            <a:r>
              <a:rPr lang="en-US" sz="3600" dirty="0" err="1">
                <a:solidFill>
                  <a:schemeClr val="accent1"/>
                </a:solidFill>
                <a:latin typeface="NikoshBAN" pitchFamily="2" charset="0"/>
                <a:cs typeface="NikoshBAN" pitchFamily="2" charset="0"/>
              </a:rPr>
              <a:t>নির্ণয়</a:t>
            </a:r>
            <a:r>
              <a:rPr lang="en-US" sz="3600" dirty="0">
                <a:solidFill>
                  <a:schemeClr val="accent1"/>
                </a:solidFill>
                <a:latin typeface="NikoshBAN" pitchFamily="2" charset="0"/>
                <a:cs typeface="NikoshBAN" pitchFamily="2" charset="0"/>
              </a:rPr>
              <a:t> </a:t>
            </a:r>
            <a:r>
              <a:rPr lang="en-US" sz="3600" dirty="0" err="1">
                <a:solidFill>
                  <a:schemeClr val="accent1"/>
                </a:solidFill>
                <a:latin typeface="NikoshBAN" pitchFamily="2" charset="0"/>
                <a:cs typeface="NikoshBAN" pitchFamily="2" charset="0"/>
              </a:rPr>
              <a:t>করবে</a:t>
            </a:r>
            <a:r>
              <a:rPr lang="bn-BD" sz="3600" dirty="0">
                <a:solidFill>
                  <a:schemeClr val="accent1"/>
                </a:solidFill>
                <a:latin typeface="NikoshBAN" pitchFamily="2" charset="0"/>
                <a:cs typeface="NikoshBAN" pitchFamily="2" charset="0"/>
              </a:rPr>
              <a:t>? </a:t>
            </a:r>
          </a:p>
          <a:p>
            <a:pPr algn="just">
              <a:buNone/>
            </a:pPr>
            <a:r>
              <a:rPr lang="bn-BD" sz="3600" dirty="0" smtClean="0">
                <a:solidFill>
                  <a:schemeClr val="accent2"/>
                </a:solidFill>
                <a:latin typeface="NikoshBAN" pitchFamily="2" charset="0"/>
                <a:cs typeface="NikoshBAN" pitchFamily="2" charset="0"/>
              </a:rPr>
              <a:t>২। দুটি সুর শলাকা একই সাথে কাঁপালে প্রতি সেকেন্ডে </a:t>
            </a:r>
            <a:r>
              <a:rPr lang="en-US" sz="3600" dirty="0" smtClean="0">
                <a:solidFill>
                  <a:schemeClr val="accent2"/>
                </a:solidFill>
                <a:latin typeface="Times New Roman" pitchFamily="18" charset="0"/>
                <a:cs typeface="Times New Roman" pitchFamily="18" charset="0"/>
              </a:rPr>
              <a:t>5 </a:t>
            </a:r>
            <a:r>
              <a:rPr lang="bn-BD" sz="3600" dirty="0" smtClean="0">
                <a:solidFill>
                  <a:schemeClr val="accent2"/>
                </a:solidFill>
                <a:latin typeface="NikoshBAN" pitchFamily="2" charset="0"/>
                <a:cs typeface="NikoshBAN" pitchFamily="2" charset="0"/>
              </a:rPr>
              <a:t>টি বীট উৎপন্ন হয়। এদের একটির কম্পাঙ্ক</a:t>
            </a:r>
            <a:r>
              <a:rPr lang="en-US" sz="3600" dirty="0" smtClean="0">
                <a:solidFill>
                  <a:schemeClr val="accent2"/>
                </a:solidFill>
                <a:latin typeface="NikoshBAN" pitchFamily="2" charset="0"/>
                <a:cs typeface="NikoshBAN" pitchFamily="2" charset="0"/>
              </a:rPr>
              <a:t> </a:t>
            </a:r>
            <a:r>
              <a:rPr lang="en-US" sz="3600" dirty="0" smtClean="0">
                <a:solidFill>
                  <a:schemeClr val="accent2"/>
                </a:solidFill>
                <a:latin typeface="Times New Roman" pitchFamily="18" charset="0"/>
                <a:cs typeface="Times New Roman" pitchFamily="18" charset="0"/>
              </a:rPr>
              <a:t>256Hz</a:t>
            </a:r>
            <a:r>
              <a:rPr lang="bn-BD" sz="3600" dirty="0" smtClean="0">
                <a:solidFill>
                  <a:schemeClr val="accent2"/>
                </a:solidFill>
                <a:latin typeface="NikoshBAN" pitchFamily="2" charset="0"/>
                <a:cs typeface="NikoshBAN" pitchFamily="2" charset="0"/>
              </a:rPr>
              <a:t> । অপর সুর শলাকার গায়ে কিছুটা মোম লাগালে বীট সংখ্যা কমে যায়। দ্বিতীয় সুর শলাকার কম্পাঙ্ক কত? মোম না লাগিয়ে দ্বিতীয় সুর শলাকাকে ঘষে হালকা করা হলে এর কম্পাংকের কিরূপ পরিবর্তন ঘটবে ব্যাখ্যা কর। </a:t>
            </a:r>
            <a:endParaRPr lang="en-US" sz="3600" dirty="0">
              <a:solidFill>
                <a:schemeClr val="accent2"/>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bg/>
                                          </p:spTgt>
                                        </p:tgtEl>
                                        <p:attrNameLst>
                                          <p:attrName>ppt_y</p:attrName>
                                        </p:attrNameLst>
                                      </p:cBhvr>
                                      <p:tavLst>
                                        <p:tav tm="0">
                                          <p:val>
                                            <p:strVal val="#ppt_y"/>
                                          </p:val>
                                        </p:tav>
                                        <p:tav tm="100000">
                                          <p:val>
                                            <p:strVal val="#ppt_y"/>
                                          </p:val>
                                        </p:tav>
                                      </p:tavLst>
                                    </p:anim>
                                    <p:anim calcmode="lin" valueType="num">
                                      <p:cBhvr>
                                        <p:cTn id="15"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2667000"/>
            <a:ext cx="6248400" cy="923330"/>
          </a:xfrm>
          <a:prstGeom prst="rect">
            <a:avLst/>
          </a:prstGeom>
          <a:noFill/>
        </p:spPr>
        <p:txBody>
          <a:bodyPr wrap="square" rtlCol="0">
            <a:spAutoFit/>
          </a:bodyPr>
          <a:lstStyle/>
          <a:p>
            <a:endParaRPr lang="bn-BD" dirty="0" smtClean="0"/>
          </a:p>
          <a:p>
            <a:endParaRPr lang="bn-BD"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838200"/>
            <a:ext cx="4267200" cy="3105150"/>
          </a:xfrm>
          <a:prstGeom prst="rect">
            <a:avLst/>
          </a:prstGeom>
        </p:spPr>
      </p:pic>
      <p:sp>
        <p:nvSpPr>
          <p:cNvPr id="5" name="Rectangle 4"/>
          <p:cNvSpPr/>
          <p:nvPr/>
        </p:nvSpPr>
        <p:spPr>
          <a:xfrm>
            <a:off x="5334000" y="4419600"/>
            <a:ext cx="3270447" cy="1569660"/>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bn-IN"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ধন্যবাদ </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1750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304799" y="762000"/>
            <a:ext cx="5943601" cy="4572000"/>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r>
              <a:rPr lang="bn-BD" sz="4800" dirty="0" smtClean="0">
                <a:solidFill>
                  <a:srgbClr val="C00000"/>
                </a:solidFill>
                <a:latin typeface="NikoshBAN" pitchFamily="2" charset="0"/>
                <a:cs typeface="NikoshBAN" pitchFamily="2" charset="0"/>
              </a:rPr>
              <a:t>মোঃ </a:t>
            </a:r>
            <a:r>
              <a:rPr lang="en-US" sz="4800" dirty="0" smtClean="0">
                <a:solidFill>
                  <a:srgbClr val="C00000"/>
                </a:solidFill>
                <a:latin typeface="NikoshBAN" pitchFamily="2" charset="0"/>
                <a:cs typeface="NikoshBAN" pitchFamily="2" charset="0"/>
              </a:rPr>
              <a:t>আলকাছ মিয়া</a:t>
            </a:r>
            <a:r>
              <a:rPr lang="bn-BD" sz="4800" dirty="0" smtClean="0">
                <a:solidFill>
                  <a:srgbClr val="C00000"/>
                </a:solidFill>
                <a:latin typeface="NikoshBAN" pitchFamily="2" charset="0"/>
                <a:cs typeface="NikoshBAN" pitchFamily="2" charset="0"/>
              </a:rPr>
              <a:t>     </a:t>
            </a:r>
            <a:r>
              <a:rPr lang="en-US" sz="4800" dirty="0" smtClean="0">
                <a:solidFill>
                  <a:srgbClr val="C00000"/>
                </a:solidFill>
                <a:latin typeface="NikoshBAN" pitchFamily="2" charset="0"/>
                <a:cs typeface="NikoshBAN" pitchFamily="2" charset="0"/>
              </a:rPr>
              <a:t> </a:t>
            </a:r>
            <a:r>
              <a:rPr lang="bn-BD" sz="4400" dirty="0" smtClean="0">
                <a:solidFill>
                  <a:srgbClr val="0070C0"/>
                </a:solidFill>
                <a:latin typeface="NikoshBAN" pitchFamily="2" charset="0"/>
                <a:cs typeface="NikoshBAN" pitchFamily="2" charset="0"/>
              </a:rPr>
              <a:t>প্রভাষক, পদার্থবিজ্ঞান</a:t>
            </a:r>
          </a:p>
          <a:p>
            <a:pPr marL="0" indent="0" algn="ctr">
              <a:buNone/>
            </a:pPr>
            <a:r>
              <a:rPr lang="en-US" sz="4400" dirty="0" smtClean="0">
                <a:solidFill>
                  <a:srgbClr val="0070C0"/>
                </a:solidFill>
                <a:latin typeface="NikoshBAN" pitchFamily="2" charset="0"/>
                <a:cs typeface="NikoshBAN" pitchFamily="2" charset="0"/>
              </a:rPr>
              <a:t>ফিরোজ </a:t>
            </a:r>
            <a:r>
              <a:rPr lang="en-US" sz="4400" dirty="0" err="1" smtClean="0">
                <a:solidFill>
                  <a:srgbClr val="0070C0"/>
                </a:solidFill>
                <a:latin typeface="NikoshBAN" pitchFamily="2" charset="0"/>
                <a:cs typeface="NikoshBAN" pitchFamily="2" charset="0"/>
              </a:rPr>
              <a:t>মিয়া</a:t>
            </a:r>
            <a:r>
              <a:rPr lang="bn-BD" sz="4400" dirty="0" smtClean="0">
                <a:solidFill>
                  <a:srgbClr val="0070C0"/>
                </a:solidFill>
                <a:latin typeface="NikoshBAN" pitchFamily="2" charset="0"/>
                <a:cs typeface="NikoshBAN" pitchFamily="2" charset="0"/>
              </a:rPr>
              <a:t> </a:t>
            </a:r>
            <a:r>
              <a:rPr lang="bn-IN" sz="4400" dirty="0" smtClean="0">
                <a:solidFill>
                  <a:srgbClr val="0070C0"/>
                </a:solidFill>
                <a:latin typeface="NikoshBAN" pitchFamily="2" charset="0"/>
                <a:cs typeface="NikoshBAN" pitchFamily="2" charset="0"/>
              </a:rPr>
              <a:t>সরকারি </a:t>
            </a:r>
            <a:r>
              <a:rPr lang="bn-BD" sz="4400" dirty="0" smtClean="0">
                <a:solidFill>
                  <a:srgbClr val="0070C0"/>
                </a:solidFill>
                <a:latin typeface="NikoshBAN" pitchFamily="2" charset="0"/>
                <a:cs typeface="NikoshBAN" pitchFamily="2" charset="0"/>
              </a:rPr>
              <a:t>কলেজ</a:t>
            </a:r>
          </a:p>
          <a:p>
            <a:pPr marL="0" indent="0" algn="ctr">
              <a:buNone/>
            </a:pPr>
            <a:r>
              <a:rPr lang="en-US" sz="4400" dirty="0" smtClean="0">
                <a:solidFill>
                  <a:srgbClr val="0070C0"/>
                </a:solidFill>
                <a:latin typeface="NikoshBAN" pitchFamily="2" charset="0"/>
                <a:cs typeface="NikoshBAN" pitchFamily="2" charset="0"/>
              </a:rPr>
              <a:t>আশুগঞ্জ, ব্রাহ্মণবাড়িয়া</a:t>
            </a:r>
            <a:endParaRPr lang="bn-BD" sz="4400" dirty="0" smtClean="0">
              <a:solidFill>
                <a:srgbClr val="0070C0"/>
              </a:solidFill>
              <a:latin typeface="NikoshBAN" pitchFamily="2" charset="0"/>
              <a:cs typeface="NikoshBAN" pitchFamily="2" charset="0"/>
            </a:endParaRPr>
          </a:p>
          <a:p>
            <a:pPr marL="0" indent="0" algn="ctr">
              <a:buNone/>
            </a:pPr>
            <a:r>
              <a:rPr lang="en-US" sz="3200" dirty="0" smtClean="0">
                <a:solidFill>
                  <a:srgbClr val="002060"/>
                </a:solidFill>
                <a:latin typeface="NikoshBAN" pitchFamily="2" charset="0"/>
                <a:cs typeface="NikoshBAN" pitchFamily="2" charset="0"/>
              </a:rPr>
              <a:t>Email: alkasmia1984@gmail.com</a:t>
            </a:r>
            <a:endParaRPr lang="en-US" sz="3600" dirty="0">
              <a:solidFill>
                <a:srgbClr val="002060"/>
              </a:solidFill>
              <a:latin typeface="NikoshBAN" pitchFamily="2" charset="0"/>
              <a:cs typeface="NikoshBAN" pitchFamily="2" charset="0"/>
            </a:endParaRPr>
          </a:p>
        </p:txBody>
      </p:sp>
      <p:graphicFrame>
        <p:nvGraphicFramePr>
          <p:cNvPr id="7" name="Diagram 6"/>
          <p:cNvGraphicFramePr/>
          <p:nvPr>
            <p:extLst>
              <p:ext uri="{D42A27DB-BD31-4B8C-83A1-F6EECF244321}">
                <p14:modId xmlns:p14="http://schemas.microsoft.com/office/powerpoint/2010/main" val="744000574"/>
              </p:ext>
            </p:extLst>
          </p:nvPr>
        </p:nvGraphicFramePr>
        <p:xfrm>
          <a:off x="5638800" y="304800"/>
          <a:ext cx="3505200" cy="3747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75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graphicEl>
                                              <a:dgm id="{F5F471D1-D914-41A3-A25D-AF3575C00111}"/>
                                            </p:graphicEl>
                                          </p:spTgt>
                                        </p:tgtEl>
                                        <p:attrNameLst>
                                          <p:attrName>style.visibility</p:attrName>
                                        </p:attrNameLst>
                                      </p:cBhvr>
                                      <p:to>
                                        <p:strVal val="visible"/>
                                      </p:to>
                                    </p:set>
                                    <p:animEffect transition="in" filter="wheel(1)">
                                      <p:cBhvr>
                                        <p:cTn id="7" dur="2000"/>
                                        <p:tgtEl>
                                          <p:spTgt spid="7">
                                            <p:graphicEl>
                                              <a:dgm id="{F5F471D1-D914-41A3-A25D-AF3575C00111}"/>
                                            </p:graphic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7">
                                            <p:graphicEl>
                                              <a:dgm id="{FEC0D7AC-7224-421A-AA75-F5A9B40DEFD1}"/>
                                            </p:graphicEl>
                                          </p:spTgt>
                                        </p:tgtEl>
                                        <p:attrNameLst>
                                          <p:attrName>style.visibility</p:attrName>
                                        </p:attrNameLst>
                                      </p:cBhvr>
                                      <p:to>
                                        <p:strVal val="visible"/>
                                      </p:to>
                                    </p:set>
                                    <p:animEffect transition="in" filter="wheel(1)">
                                      <p:cBhvr>
                                        <p:cTn id="11" dur="2000"/>
                                        <p:tgtEl>
                                          <p:spTgt spid="7">
                                            <p:graphicEl>
                                              <a:dgm id="{FEC0D7AC-7224-421A-AA75-F5A9B40DEFD1}"/>
                                            </p:graphicEl>
                                          </p:spTgt>
                                        </p:tgtEl>
                                      </p:cBhvr>
                                    </p:animEffect>
                                  </p:childTnLst>
                                </p:cTn>
                              </p:par>
                            </p:childTnLst>
                          </p:cTn>
                        </p:par>
                        <p:par>
                          <p:cTn id="12" fill="hold">
                            <p:stCondLst>
                              <p:cond delay="4000"/>
                            </p:stCondLst>
                            <p:childTnLst>
                              <p:par>
                                <p:cTn id="13" presetID="53" presetClass="entr" presetSubtype="16" fill="hold" grpId="0" nodeType="afterEffect">
                                  <p:stCondLst>
                                    <p:cond delay="250"/>
                                  </p:stCondLst>
                                  <p:childTnLst>
                                    <p:set>
                                      <p:cBhvr>
                                        <p:cTn id="14" dur="1" fill="hold">
                                          <p:stCondLst>
                                            <p:cond delay="0"/>
                                          </p:stCondLst>
                                        </p:cTn>
                                        <p:tgtEl>
                                          <p:spTgt spid="5">
                                            <p:bg/>
                                          </p:spTgt>
                                        </p:tgtEl>
                                        <p:attrNameLst>
                                          <p:attrName>style.visibility</p:attrName>
                                        </p:attrNameLst>
                                      </p:cBhvr>
                                      <p:to>
                                        <p:strVal val="visible"/>
                                      </p:to>
                                    </p:set>
                                    <p:anim calcmode="lin" valueType="num">
                                      <p:cBhvr>
                                        <p:cTn id="15" dur="750" fill="hold"/>
                                        <p:tgtEl>
                                          <p:spTgt spid="5">
                                            <p:bg/>
                                          </p:spTgt>
                                        </p:tgtEl>
                                        <p:attrNameLst>
                                          <p:attrName>ppt_w</p:attrName>
                                        </p:attrNameLst>
                                      </p:cBhvr>
                                      <p:tavLst>
                                        <p:tav tm="0">
                                          <p:val>
                                            <p:fltVal val="0"/>
                                          </p:val>
                                        </p:tav>
                                        <p:tav tm="100000">
                                          <p:val>
                                            <p:strVal val="#ppt_w"/>
                                          </p:val>
                                        </p:tav>
                                      </p:tavLst>
                                    </p:anim>
                                    <p:anim calcmode="lin" valueType="num">
                                      <p:cBhvr>
                                        <p:cTn id="16" dur="750" fill="hold"/>
                                        <p:tgtEl>
                                          <p:spTgt spid="5">
                                            <p:bg/>
                                          </p:spTgt>
                                        </p:tgtEl>
                                        <p:attrNameLst>
                                          <p:attrName>ppt_h</p:attrName>
                                        </p:attrNameLst>
                                      </p:cBhvr>
                                      <p:tavLst>
                                        <p:tav tm="0">
                                          <p:val>
                                            <p:fltVal val="0"/>
                                          </p:val>
                                        </p:tav>
                                        <p:tav tm="100000">
                                          <p:val>
                                            <p:strVal val="#ppt_h"/>
                                          </p:val>
                                        </p:tav>
                                      </p:tavLst>
                                    </p:anim>
                                    <p:animEffect transition="in" filter="fade">
                                      <p:cBhvr>
                                        <p:cTn id="17" dur="750"/>
                                        <p:tgtEl>
                                          <p:spTgt spid="5">
                                            <p:bg/>
                                          </p:spTgt>
                                        </p:tgtEl>
                                      </p:cBhvr>
                                    </p:animEffect>
                                  </p:childTnLst>
                                </p:cTn>
                              </p:par>
                            </p:childTnLst>
                          </p:cTn>
                        </p:par>
                        <p:par>
                          <p:cTn id="18" fill="hold">
                            <p:stCondLst>
                              <p:cond delay="5000"/>
                            </p:stCondLst>
                            <p:childTnLst>
                              <p:par>
                                <p:cTn id="19" presetID="53" presetClass="entr" presetSubtype="16" fill="hold" grpId="0" nodeType="afterEffect">
                                  <p:stCondLst>
                                    <p:cond delay="25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750"/>
                                        <p:tgtEl>
                                          <p:spTgt spid="5">
                                            <p:txEl>
                                              <p:pRg st="0" end="0"/>
                                            </p:txEl>
                                          </p:spTgt>
                                        </p:tgtEl>
                                      </p:cBhvr>
                                    </p:animEffect>
                                  </p:childTnLst>
                                </p:cTn>
                              </p:par>
                            </p:childTnLst>
                          </p:cTn>
                        </p:par>
                        <p:par>
                          <p:cTn id="24" fill="hold">
                            <p:stCondLst>
                              <p:cond delay="6000"/>
                            </p:stCondLst>
                            <p:childTnLst>
                              <p:par>
                                <p:cTn id="25" presetID="53" presetClass="entr" presetSubtype="16" fill="hold" grpId="0" nodeType="afterEffect">
                                  <p:stCondLst>
                                    <p:cond delay="25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750" fill="hold"/>
                                        <p:tgtEl>
                                          <p:spTgt spid="5">
                                            <p:txEl>
                                              <p:pRg st="1" end="1"/>
                                            </p:txEl>
                                          </p:spTgt>
                                        </p:tgtEl>
                                        <p:attrNameLst>
                                          <p:attrName>ppt_w</p:attrName>
                                        </p:attrNameLst>
                                      </p:cBhvr>
                                      <p:tavLst>
                                        <p:tav tm="0">
                                          <p:val>
                                            <p:fltVal val="0"/>
                                          </p:val>
                                        </p:tav>
                                        <p:tav tm="100000">
                                          <p:val>
                                            <p:strVal val="#ppt_w"/>
                                          </p:val>
                                        </p:tav>
                                      </p:tavLst>
                                    </p:anim>
                                    <p:anim calcmode="lin" valueType="num">
                                      <p:cBhvr>
                                        <p:cTn id="28" dur="7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9" dur="750"/>
                                        <p:tgtEl>
                                          <p:spTgt spid="5">
                                            <p:txEl>
                                              <p:pRg st="1" end="1"/>
                                            </p:txEl>
                                          </p:spTgt>
                                        </p:tgtEl>
                                      </p:cBhvr>
                                    </p:animEffect>
                                  </p:childTnLst>
                                </p:cTn>
                              </p:par>
                            </p:childTnLst>
                          </p:cTn>
                        </p:par>
                        <p:par>
                          <p:cTn id="30" fill="hold">
                            <p:stCondLst>
                              <p:cond delay="7000"/>
                            </p:stCondLst>
                            <p:childTnLst>
                              <p:par>
                                <p:cTn id="31" presetID="53" presetClass="entr" presetSubtype="16" fill="hold" grpId="0" nodeType="afterEffect">
                                  <p:stCondLst>
                                    <p:cond delay="25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750" fill="hold"/>
                                        <p:tgtEl>
                                          <p:spTgt spid="5">
                                            <p:txEl>
                                              <p:pRg st="2" end="2"/>
                                            </p:txEl>
                                          </p:spTgt>
                                        </p:tgtEl>
                                        <p:attrNameLst>
                                          <p:attrName>ppt_w</p:attrName>
                                        </p:attrNameLst>
                                      </p:cBhvr>
                                      <p:tavLst>
                                        <p:tav tm="0">
                                          <p:val>
                                            <p:fltVal val="0"/>
                                          </p:val>
                                        </p:tav>
                                        <p:tav tm="100000">
                                          <p:val>
                                            <p:strVal val="#ppt_w"/>
                                          </p:val>
                                        </p:tav>
                                      </p:tavLst>
                                    </p:anim>
                                    <p:anim calcmode="lin" valueType="num">
                                      <p:cBhvr>
                                        <p:cTn id="34" dur="75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5" dur="750"/>
                                        <p:tgtEl>
                                          <p:spTgt spid="5">
                                            <p:txEl>
                                              <p:pRg st="2" end="2"/>
                                            </p:txEl>
                                          </p:spTgt>
                                        </p:tgtEl>
                                      </p:cBhvr>
                                    </p:animEffect>
                                  </p:childTnLst>
                                </p:cTn>
                              </p:par>
                            </p:childTnLst>
                          </p:cTn>
                        </p:par>
                        <p:par>
                          <p:cTn id="36" fill="hold">
                            <p:stCondLst>
                              <p:cond delay="8000"/>
                            </p:stCondLst>
                            <p:childTnLst>
                              <p:par>
                                <p:cTn id="37" presetID="53" presetClass="entr" presetSubtype="16" fill="hold" grpId="0" nodeType="afterEffect">
                                  <p:stCondLst>
                                    <p:cond delay="25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750" fill="hold"/>
                                        <p:tgtEl>
                                          <p:spTgt spid="5">
                                            <p:txEl>
                                              <p:pRg st="3" end="3"/>
                                            </p:txEl>
                                          </p:spTgt>
                                        </p:tgtEl>
                                        <p:attrNameLst>
                                          <p:attrName>ppt_w</p:attrName>
                                        </p:attrNameLst>
                                      </p:cBhvr>
                                      <p:tavLst>
                                        <p:tav tm="0">
                                          <p:val>
                                            <p:fltVal val="0"/>
                                          </p:val>
                                        </p:tav>
                                        <p:tav tm="100000">
                                          <p:val>
                                            <p:strVal val="#ppt_w"/>
                                          </p:val>
                                        </p:tav>
                                      </p:tavLst>
                                    </p:anim>
                                    <p:anim calcmode="lin" valueType="num">
                                      <p:cBhvr>
                                        <p:cTn id="40" dur="75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1"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1752600" y="1600200"/>
            <a:ext cx="5410200" cy="3352800"/>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bn-BD" sz="3600" dirty="0" smtClean="0">
                <a:solidFill>
                  <a:schemeClr val="tx1"/>
                </a:solidFill>
                <a:latin typeface="NikoshBAN" pitchFamily="2" charset="0"/>
                <a:cs typeface="NikoshBAN" pitchFamily="2" charset="0"/>
              </a:rPr>
              <a:t>শ্রেণি-একাদশ</a:t>
            </a:r>
          </a:p>
          <a:p>
            <a:pPr marL="0" indent="0" algn="ctr">
              <a:buNone/>
            </a:pPr>
            <a:r>
              <a:rPr lang="bn-BD" sz="3600" dirty="0" smtClean="0">
                <a:solidFill>
                  <a:schemeClr val="tx1"/>
                </a:solidFill>
                <a:latin typeface="NikoshBAN" pitchFamily="2" charset="0"/>
                <a:cs typeface="NikoshBAN" pitchFamily="2" charset="0"/>
              </a:rPr>
              <a:t>বিষয়-পদার্থবিজ্ঞান</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প্রথম পত্র</a:t>
            </a:r>
          </a:p>
          <a:p>
            <a:pPr marL="0" indent="0" algn="ctr">
              <a:buNone/>
            </a:pPr>
            <a:r>
              <a:rPr lang="bn-BD" sz="3600" dirty="0" smtClean="0">
                <a:solidFill>
                  <a:schemeClr val="tx1"/>
                </a:solidFill>
                <a:latin typeface="NikoshBAN" pitchFamily="2" charset="0"/>
                <a:cs typeface="NikoshBAN" pitchFamily="2" charset="0"/>
              </a:rPr>
              <a:t>অধ্যায়-৯ম</a:t>
            </a:r>
          </a:p>
          <a:p>
            <a:pPr marL="0" indent="0" algn="ctr">
              <a:buNone/>
            </a:pPr>
            <a:r>
              <a:rPr lang="bn-BD" sz="3600" dirty="0" smtClean="0">
                <a:solidFill>
                  <a:schemeClr val="tx1"/>
                </a:solidFill>
                <a:latin typeface="NikoshBAN" pitchFamily="2" charset="0"/>
                <a:cs typeface="NikoshBAN" pitchFamily="2" charset="0"/>
              </a:rPr>
              <a:t>তারিখ- </a:t>
            </a:r>
            <a:r>
              <a:rPr lang="en-US" sz="3600" dirty="0" smtClean="0">
                <a:solidFill>
                  <a:schemeClr val="tx1"/>
                </a:solidFill>
                <a:latin typeface="NikoshBAN" pitchFamily="2" charset="0"/>
                <a:cs typeface="NikoshBAN" pitchFamily="2" charset="0"/>
              </a:rPr>
              <a:t>09</a:t>
            </a:r>
            <a:r>
              <a:rPr lang="bn-BD" sz="3600" dirty="0" smtClean="0">
                <a:solidFill>
                  <a:schemeClr val="tx1"/>
                </a:solidFill>
                <a:latin typeface="NikoshBAN" pitchFamily="2" charset="0"/>
                <a:cs typeface="NikoshBAN" pitchFamily="2" charset="0"/>
              </a:rPr>
              <a:t>/০</a:t>
            </a:r>
            <a:r>
              <a:rPr lang="en-US" sz="3600" dirty="0" smtClean="0">
                <a:solidFill>
                  <a:schemeClr val="tx1"/>
                </a:solidFill>
                <a:latin typeface="NikoshBAN" pitchFamily="2" charset="0"/>
                <a:cs typeface="NikoshBAN" pitchFamily="2" charset="0"/>
              </a:rPr>
              <a:t>3</a:t>
            </a:r>
            <a:r>
              <a:rPr lang="bn-BD" sz="3600" dirty="0" smtClean="0">
                <a:solidFill>
                  <a:schemeClr val="tx1"/>
                </a:solidFill>
                <a:latin typeface="NikoshBAN" pitchFamily="2" charset="0"/>
                <a:cs typeface="NikoshBAN" pitchFamily="2" charset="0"/>
              </a:rPr>
              <a:t>/২০</a:t>
            </a:r>
            <a:r>
              <a:rPr lang="en-US" sz="3600" dirty="0" smtClean="0">
                <a:solidFill>
                  <a:schemeClr val="tx1"/>
                </a:solidFill>
                <a:latin typeface="NikoshBAN" pitchFamily="2" charset="0"/>
                <a:cs typeface="NikoshBAN" pitchFamily="2" charset="0"/>
              </a:rPr>
              <a:t>20</a:t>
            </a:r>
            <a:r>
              <a:rPr lang="bn-BD" sz="3600" dirty="0" smtClean="0">
                <a:solidFill>
                  <a:schemeClr val="tx1"/>
                </a:solidFill>
                <a:latin typeface="NikoshBAN" pitchFamily="2" charset="0"/>
                <a:cs typeface="NikoshBAN" pitchFamily="2" charset="0"/>
              </a:rPr>
              <a:t> খ্রিঃ</a:t>
            </a:r>
          </a:p>
          <a:p>
            <a:pPr marL="0" indent="0" algn="ctr">
              <a:buNone/>
            </a:pPr>
            <a:r>
              <a:rPr lang="bn-BD" sz="3600" dirty="0" smtClean="0">
                <a:solidFill>
                  <a:schemeClr val="tx1"/>
                </a:solidFill>
                <a:latin typeface="NikoshBAN" pitchFamily="2" charset="0"/>
                <a:cs typeface="NikoshBAN" pitchFamily="2" charset="0"/>
              </a:rPr>
              <a:t>সময়-৪৫ মিনিট।</a:t>
            </a:r>
          </a:p>
        </p:txBody>
      </p:sp>
    </p:spTree>
    <p:extLst>
      <p:ext uri="{BB962C8B-B14F-4D97-AF65-F5344CB8AC3E}">
        <p14:creationId xmlns:p14="http://schemas.microsoft.com/office/powerpoint/2010/main" val="48475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iterate type="wd">
                                    <p:tmPct val="10000"/>
                                  </p:iterate>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600"/>
                            </p:stCondLst>
                            <p:childTnLst>
                              <p:par>
                                <p:cTn id="29" presetID="42" presetClass="entr" presetSubtype="0" fill="hold" nodeType="afterEffect">
                                  <p:stCondLst>
                                    <p:cond delay="0"/>
                                  </p:stCondLst>
                                  <p:iterate type="wd">
                                    <p:tmPct val="10000"/>
                                  </p:iterate>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09600" y="152400"/>
            <a:ext cx="4648200" cy="94456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err="1" smtClean="0">
                <a:latin typeface="NikoshBAN" pitchFamily="2" charset="0"/>
                <a:cs typeface="NikoshBAN" pitchFamily="2" charset="0"/>
              </a:rPr>
              <a:t>চল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একটি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ভিডিও</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দেখি</a:t>
            </a:r>
            <a:r>
              <a:rPr lang="en-US" sz="4400" dirty="0" smtClean="0">
                <a:latin typeface="NikoshBAN" pitchFamily="2" charset="0"/>
                <a:cs typeface="NikoshBAN" pitchFamily="2" charset="0"/>
              </a:rPr>
              <a:t> </a:t>
            </a:r>
            <a:endParaRPr kumimoji="0" lang="en-US" sz="4400" b="0" i="0" u="none" strike="noStrike" kern="1200" cap="none" spc="0" normalizeH="0" baseline="0" noProof="0" dirty="0">
              <a:ln>
                <a:noFill/>
              </a:ln>
              <a:solidFill>
                <a:schemeClr val="lt1"/>
              </a:solidFill>
              <a:effectLst/>
              <a:uLnTx/>
              <a:uFillTx/>
            </a:endParaRPr>
          </a:p>
        </p:txBody>
      </p:sp>
      <p:sp>
        <p:nvSpPr>
          <p:cNvPr id="4" name="Title 3"/>
          <p:cNvSpPr txBox="1">
            <a:spLocks/>
          </p:cNvSpPr>
          <p:nvPr/>
        </p:nvSpPr>
        <p:spPr>
          <a:xfrm>
            <a:off x="76200" y="5380038"/>
            <a:ext cx="8991600" cy="94456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NikoshBAN" pitchFamily="2" charset="0"/>
                <a:cs typeface="NikoshBAN" pitchFamily="2" charset="0"/>
              </a:rPr>
              <a:t> </a:t>
            </a:r>
            <a:r>
              <a:rPr lang="en-US" sz="4000" dirty="0" err="1" smtClean="0">
                <a:latin typeface="NikoshBAN" pitchFamily="2" charset="0"/>
                <a:cs typeface="NikoshBAN" pitchFamily="2" charset="0"/>
              </a:rPr>
              <a:t>কখনও</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জোড়ালো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শব্দ</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কখনও</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ক্ষীণ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শব্দ</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সৃষ্টি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কেন</a:t>
            </a:r>
            <a:r>
              <a:rPr lang="en-US" sz="4000" dirty="0" smtClean="0">
                <a:latin typeface="NikoshBAN" pitchFamily="2" charset="0"/>
                <a:cs typeface="NikoshBAN" pitchFamily="2" charset="0"/>
              </a:rPr>
              <a:t>?  </a:t>
            </a:r>
            <a:endParaRPr kumimoji="0" lang="en-US" sz="4000" b="0" i="0" u="none" strike="noStrike" kern="1200" cap="none" spc="0" normalizeH="0" baseline="0" noProof="0" dirty="0">
              <a:ln>
                <a:noFill/>
              </a:ln>
              <a:solidFill>
                <a:schemeClr val="lt1"/>
              </a:solidFill>
              <a:effectLst/>
              <a:uLnTx/>
              <a:uFillTx/>
            </a:endParaRPr>
          </a:p>
        </p:txBody>
      </p:sp>
      <p:sp>
        <p:nvSpPr>
          <p:cNvPr id="5" name="Title 3"/>
          <p:cNvSpPr txBox="1">
            <a:spLocks/>
          </p:cNvSpPr>
          <p:nvPr/>
        </p:nvSpPr>
        <p:spPr>
          <a:xfrm>
            <a:off x="76200" y="5410200"/>
            <a:ext cx="8991600" cy="94456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NikoshBAN" pitchFamily="2" charset="0"/>
                <a:cs typeface="NikoshBAN" pitchFamily="2" charset="0"/>
              </a:rPr>
              <a:t> </a:t>
            </a:r>
            <a:r>
              <a:rPr lang="bn-IN" sz="4000" dirty="0" smtClean="0">
                <a:latin typeface="NikoshBAN" pitchFamily="2" charset="0"/>
                <a:cs typeface="NikoshBAN" pitchFamily="2" charset="0"/>
              </a:rPr>
              <a:t>এই</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জোড়ালো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শব্দ</a:t>
            </a:r>
            <a:r>
              <a:rPr lang="bn-IN" sz="4000" dirty="0">
                <a:latin typeface="NikoshBAN" pitchFamily="2" charset="0"/>
                <a:cs typeface="NikoshBAN" pitchFamily="2" charset="0"/>
              </a:rPr>
              <a:t> </a:t>
            </a:r>
            <a:r>
              <a:rPr lang="en-US" sz="4000" dirty="0" smtClean="0">
                <a:latin typeface="NikoshBAN" pitchFamily="2" charset="0"/>
                <a:cs typeface="NikoshBAN" pitchFamily="2" charset="0"/>
              </a:rPr>
              <a:t>ও </a:t>
            </a:r>
            <a:r>
              <a:rPr lang="en-US" sz="4000" dirty="0" err="1" smtClean="0">
                <a:latin typeface="NikoshBAN" pitchFamily="2" charset="0"/>
                <a:cs typeface="NikoshBAN" pitchFamily="2" charset="0"/>
              </a:rPr>
              <a:t>ক্ষীণ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শব্দ</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সৃষ্টি</a:t>
            </a:r>
            <a:r>
              <a:rPr lang="en-US" sz="4000" dirty="0" smtClean="0">
                <a:latin typeface="NikoshBAN" pitchFamily="2" charset="0"/>
                <a:cs typeface="NikoshBAN" pitchFamily="2" charset="0"/>
              </a:rPr>
              <a:t> হ</a:t>
            </a:r>
            <a:r>
              <a:rPr lang="bn-IN" sz="4000" dirty="0" smtClean="0">
                <a:latin typeface="NikoshBAN" pitchFamily="2" charset="0"/>
                <a:cs typeface="NikoshBAN" pitchFamily="2" charset="0"/>
              </a:rPr>
              <a:t>ওয়া</a:t>
            </a:r>
            <a:r>
              <a:rPr lang="en-US" sz="4000" dirty="0" err="1" smtClean="0">
                <a:latin typeface="NikoshBAN" pitchFamily="2" charset="0"/>
                <a:cs typeface="NikoshBAN" pitchFamily="2" charset="0"/>
              </a:rPr>
              <a:t>কে</a:t>
            </a:r>
            <a:r>
              <a:rPr lang="bn-IN" sz="4000" dirty="0" smtClean="0">
                <a:latin typeface="NikoshBAN" pitchFamily="2" charset="0"/>
                <a:cs typeface="NikoshBAN" pitchFamily="2" charset="0"/>
              </a:rPr>
              <a:t> </a:t>
            </a:r>
            <a:r>
              <a:rPr lang="en-US" sz="4000" dirty="0" smtClean="0">
                <a:latin typeface="NikoshBAN" pitchFamily="2" charset="0"/>
                <a:cs typeface="NikoshBAN" pitchFamily="2" charset="0"/>
              </a:rPr>
              <a:t> </a:t>
            </a:r>
            <a:r>
              <a:rPr lang="bn-IN" sz="4000" dirty="0" smtClean="0">
                <a:latin typeface="NikoshBAN" pitchFamily="2" charset="0"/>
                <a:cs typeface="NikoshBAN" pitchFamily="2" charset="0"/>
              </a:rPr>
              <a:t>বলা হয়... </a:t>
            </a:r>
            <a:r>
              <a:rPr lang="en-US" sz="4000" dirty="0" smtClean="0">
                <a:latin typeface="NikoshBAN" pitchFamily="2" charset="0"/>
                <a:cs typeface="NikoshBAN" pitchFamily="2" charset="0"/>
              </a:rPr>
              <a:t> </a:t>
            </a:r>
            <a:endParaRPr kumimoji="0" lang="en-US" sz="4000" b="0" i="0" u="none" strike="noStrike" kern="1200" cap="none" spc="0" normalizeH="0" baseline="0" noProof="0" dirty="0">
              <a:ln>
                <a:noFill/>
              </a:ln>
              <a:solidFill>
                <a:schemeClr val="lt1"/>
              </a:solidFill>
              <a:effectLst/>
              <a:uLnTx/>
              <a:uFillTx/>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751921906"/>
              </p:ext>
            </p:extLst>
          </p:nvPr>
        </p:nvGraphicFramePr>
        <p:xfrm>
          <a:off x="2363788" y="3184525"/>
          <a:ext cx="4414837" cy="488950"/>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3" imgW="4415040" imgH="488520" progId="Package">
                  <p:embed/>
                </p:oleObj>
              </mc:Choice>
              <mc:Fallback>
                <p:oleObj name="Packager Shell Object" showAsIcon="1" r:id="rId3" imgW="4415040" imgH="488520" progId="Package">
                  <p:embed/>
                  <p:pic>
                    <p:nvPicPr>
                      <p:cNvPr id="0" name=""/>
                      <p:cNvPicPr/>
                      <p:nvPr/>
                    </p:nvPicPr>
                    <p:blipFill>
                      <a:blip r:embed="rId4"/>
                      <a:stretch>
                        <a:fillRect/>
                      </a:stretch>
                    </p:blipFill>
                    <p:spPr>
                      <a:xfrm>
                        <a:off x="2363788" y="3184525"/>
                        <a:ext cx="4414837" cy="488950"/>
                      </a:xfrm>
                      <a:prstGeom prst="rect">
                        <a:avLst/>
                      </a:prstGeom>
                    </p:spPr>
                  </p:pic>
                </p:oleObj>
              </mc:Fallback>
            </mc:AlternateContent>
          </a:graphicData>
        </a:graphic>
      </p:graphicFrame>
    </p:spTree>
    <p:extLst>
      <p:ext uri="{BB962C8B-B14F-4D97-AF65-F5344CB8AC3E}">
        <p14:creationId xmlns:p14="http://schemas.microsoft.com/office/powerpoint/2010/main" val="159060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1"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1"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1676400" y="2514600"/>
            <a:ext cx="4724400" cy="1524000"/>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pPr marL="45720" indent="0" algn="ctr">
              <a:buNone/>
            </a:pPr>
            <a:r>
              <a:rPr lang="bn-BD" sz="8800" dirty="0" smtClean="0">
                <a:solidFill>
                  <a:schemeClr val="accent6"/>
                </a:solidFill>
                <a:latin typeface="NikoshBAN" pitchFamily="2" charset="0"/>
                <a:cs typeface="NikoshBAN" pitchFamily="2" charset="0"/>
              </a:rPr>
              <a:t>বীট(</a:t>
            </a:r>
            <a:r>
              <a:rPr lang="en-US" sz="8800" dirty="0" smtClean="0">
                <a:solidFill>
                  <a:schemeClr val="accent6"/>
                </a:solidFill>
                <a:latin typeface="NikoshBAN" pitchFamily="2" charset="0"/>
                <a:cs typeface="NikoshBAN" pitchFamily="2" charset="0"/>
              </a:rPr>
              <a:t>Beat)</a:t>
            </a:r>
            <a:endParaRPr lang="en-US" sz="8800" dirty="0">
              <a:solidFill>
                <a:schemeClr val="accent6"/>
              </a:solidFill>
              <a:latin typeface="NikoshBAN" pitchFamily="2" charset="0"/>
              <a:cs typeface="NikoshBAN" pitchFamily="2" charset="0"/>
            </a:endParaRPr>
          </a:p>
        </p:txBody>
      </p:sp>
      <p:sp>
        <p:nvSpPr>
          <p:cNvPr id="2" name="Rectangle 1"/>
          <p:cNvSpPr/>
          <p:nvPr/>
        </p:nvSpPr>
        <p:spPr>
          <a:xfrm>
            <a:off x="1600200" y="381000"/>
            <a:ext cx="3810000" cy="6858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6000" dirty="0" smtClean="0">
                <a:latin typeface="NikoshBAN" pitchFamily="2" charset="0"/>
                <a:cs typeface="NikoshBAN" pitchFamily="2" charset="0"/>
              </a:rPr>
              <a:t>আজকের পাঠ </a:t>
            </a:r>
            <a:endParaRPr lang="en-US" sz="6000" dirty="0">
              <a:latin typeface="NikoshBAN" pitchFamily="2" charset="0"/>
              <a:cs typeface="NikoshBAN" pitchFamily="2" charset="0"/>
            </a:endParaRPr>
          </a:p>
        </p:txBody>
      </p:sp>
    </p:spTree>
    <p:extLst>
      <p:ext uri="{BB962C8B-B14F-4D97-AF65-F5344CB8AC3E}">
        <p14:creationId xmlns:p14="http://schemas.microsoft.com/office/powerpoint/2010/main" val="399123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
            <a:ext cx="4800600" cy="1066799"/>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sz="7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শিখনফল</a:t>
            </a:r>
            <a:endPar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graphicFrame>
        <p:nvGraphicFramePr>
          <p:cNvPr id="5" name="Diagram 4"/>
          <p:cNvGraphicFramePr/>
          <p:nvPr>
            <p:extLst>
              <p:ext uri="{D42A27DB-BD31-4B8C-83A1-F6EECF244321}">
                <p14:modId xmlns:p14="http://schemas.microsoft.com/office/powerpoint/2010/main" val="1097263224"/>
              </p:ext>
            </p:extLst>
          </p:nvPr>
        </p:nvGraphicFramePr>
        <p:xfrm>
          <a:off x="228600" y="2184400"/>
          <a:ext cx="89154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304800" y="1219200"/>
            <a:ext cx="6477000" cy="1066800"/>
          </a:xfrm>
          <a:prstGeom prst="rect">
            <a:avLst/>
          </a:prstGeom>
          <a:solidFill>
            <a:schemeClr val="bg1"/>
          </a:solidFill>
          <a:ln w="12700">
            <a:solidFill>
              <a:srgbClr val="FF0000"/>
            </a:solidFill>
          </a:ln>
          <a:effectLst>
            <a:innerShdw blurRad="63500" dist="50800" dir="5400000">
              <a:prstClr val="black">
                <a:alpha val="50000"/>
              </a:prstClr>
            </a:inn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smtClean="0">
                <a:solidFill>
                  <a:srgbClr val="002060"/>
                </a:solidFill>
                <a:latin typeface="NikoshBAN" pitchFamily="2" charset="0"/>
                <a:cs typeface="NikoshBAN" pitchFamily="2" charset="0"/>
              </a:rPr>
              <a:t>এই পাঠ শেষে শিক্ষার্থীরা…</a:t>
            </a:r>
            <a:endParaRPr lang="en-US" sz="32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88771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graphicEl>
                                              <a:dgm id="{5D15BAF2-3580-411F-8938-8536E08FE419}"/>
                                            </p:graphicEl>
                                          </p:spTgt>
                                        </p:tgtEl>
                                        <p:attrNameLst>
                                          <p:attrName>style.visibility</p:attrName>
                                        </p:attrNameLst>
                                      </p:cBhvr>
                                      <p:to>
                                        <p:strVal val="visible"/>
                                      </p:to>
                                    </p:set>
                                    <p:animEffect transition="in" filter="diamond(in)">
                                      <p:cBhvr>
                                        <p:cTn id="17" dur="2000"/>
                                        <p:tgtEl>
                                          <p:spTgt spid="5">
                                            <p:graphicEl>
                                              <a:dgm id="{5D15BAF2-3580-411F-8938-8536E08FE41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graphicEl>
                                              <a:dgm id="{EF7FBA54-E724-40C1-BA13-33F8A6A63BF5}"/>
                                            </p:graphicEl>
                                          </p:spTgt>
                                        </p:tgtEl>
                                        <p:attrNameLst>
                                          <p:attrName>style.visibility</p:attrName>
                                        </p:attrNameLst>
                                      </p:cBhvr>
                                      <p:to>
                                        <p:strVal val="visible"/>
                                      </p:to>
                                    </p:set>
                                    <p:animEffect transition="in" filter="diamond(in)">
                                      <p:cBhvr>
                                        <p:cTn id="22" dur="2000"/>
                                        <p:tgtEl>
                                          <p:spTgt spid="5">
                                            <p:graphicEl>
                                              <a:dgm id="{EF7FBA54-E724-40C1-BA13-33F8A6A63B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graphicEl>
                                              <a:dgm id="{7D8ADF7C-171E-4710-AC54-220E975C449E}"/>
                                            </p:graphicEl>
                                          </p:spTgt>
                                        </p:tgtEl>
                                        <p:attrNameLst>
                                          <p:attrName>style.visibility</p:attrName>
                                        </p:attrNameLst>
                                      </p:cBhvr>
                                      <p:to>
                                        <p:strVal val="visible"/>
                                      </p:to>
                                    </p:set>
                                    <p:animEffect transition="in" filter="diamond(in)">
                                      <p:cBhvr>
                                        <p:cTn id="27" dur="2000"/>
                                        <p:tgtEl>
                                          <p:spTgt spid="5">
                                            <p:graphicEl>
                                              <a:dgm id="{7D8ADF7C-171E-4710-AC54-220E975C449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graphicEl>
                                              <a:dgm id="{4F8D2972-E813-439E-9EE6-9E2ECB1F35EA}"/>
                                            </p:graphicEl>
                                          </p:spTgt>
                                        </p:tgtEl>
                                        <p:attrNameLst>
                                          <p:attrName>style.visibility</p:attrName>
                                        </p:attrNameLst>
                                      </p:cBhvr>
                                      <p:to>
                                        <p:strVal val="visible"/>
                                      </p:to>
                                    </p:set>
                                    <p:animEffect transition="in" filter="diamond(in)">
                                      <p:cBhvr>
                                        <p:cTn id="32" dur="2000"/>
                                        <p:tgtEl>
                                          <p:spTgt spid="5">
                                            <p:graphicEl>
                                              <a:dgm id="{4F8D2972-E813-439E-9EE6-9E2ECB1F35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286001" y="152400"/>
            <a:ext cx="3484416" cy="762000"/>
          </a:xfrm>
          <a:solidFill>
            <a:schemeClr val="accent5">
              <a:lumMod val="40000"/>
              <a:lumOff val="60000"/>
            </a:schemeClr>
          </a:solidFill>
        </p:spPr>
        <p:txBody>
          <a:bodyPr/>
          <a:lstStyle/>
          <a:p>
            <a:r>
              <a:rPr lang="bn-BD" dirty="0" smtClean="0">
                <a:latin typeface="NikoshBAN" pitchFamily="2" charset="0"/>
                <a:cs typeface="NikoshBAN" pitchFamily="2" charset="0"/>
              </a:rPr>
              <a:t>জোরালো শব্দ সৃষ্টি </a:t>
            </a:r>
            <a:endParaRPr lang="en-US" dirty="0">
              <a:latin typeface="NikoshBAN" pitchFamily="2" charset="0"/>
              <a:cs typeface="NikoshBAN" pitchFamily="2" charset="0"/>
            </a:endParaRPr>
          </a:p>
        </p:txBody>
      </p:sp>
      <p:grpSp>
        <p:nvGrpSpPr>
          <p:cNvPr id="22" name="Group 21"/>
          <p:cNvGrpSpPr/>
          <p:nvPr/>
        </p:nvGrpSpPr>
        <p:grpSpPr>
          <a:xfrm flipH="1">
            <a:off x="706588" y="1066800"/>
            <a:ext cx="7696197" cy="1752600"/>
            <a:chOff x="4876800" y="1981200"/>
            <a:chExt cx="3962400" cy="2977147"/>
          </a:xfrm>
        </p:grpSpPr>
        <p:pic>
          <p:nvPicPr>
            <p:cNvPr id="14" name="Picture 13" descr="sss.jpg"/>
            <p:cNvPicPr>
              <a:picLocks noChangeAspect="1"/>
            </p:cNvPicPr>
            <p:nvPr/>
          </p:nvPicPr>
          <p:blipFill>
            <a:blip r:embed="rId2"/>
            <a:stretch>
              <a:fillRect/>
            </a:stretch>
          </p:blipFill>
          <p:spPr>
            <a:xfrm>
              <a:off x="4876800" y="1981200"/>
              <a:ext cx="3962400" cy="2977147"/>
            </a:xfrm>
            <a:prstGeom prst="rect">
              <a:avLst/>
            </a:prstGeom>
          </p:spPr>
        </p:pic>
        <p:cxnSp>
          <p:nvCxnSpPr>
            <p:cNvPr id="17" name="Straight Arrow Connector 16"/>
            <p:cNvCxnSpPr/>
            <p:nvPr/>
          </p:nvCxnSpPr>
          <p:spPr>
            <a:xfrm flipH="1" flipV="1">
              <a:off x="5122891" y="3534494"/>
              <a:ext cx="610219" cy="1186"/>
            </a:xfrm>
            <a:prstGeom prst="straightConnector1">
              <a:avLst/>
            </a:prstGeom>
            <a:ln w="57150">
              <a:solidFill>
                <a:srgbClr val="CC00CC"/>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968076" y="3534494"/>
              <a:ext cx="567969" cy="16426"/>
            </a:xfrm>
            <a:prstGeom prst="straightConnector1">
              <a:avLst/>
            </a:prstGeom>
            <a:ln w="57150">
              <a:solidFill>
                <a:srgbClr val="CC00CC"/>
              </a:solidFill>
              <a:tailEnd type="arrow"/>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rot="16200000" flipV="1">
            <a:off x="7894382" y="1763649"/>
            <a:ext cx="747304" cy="2651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7580163" y="1498027"/>
            <a:ext cx="1188202" cy="41728"/>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973286" y="4001869"/>
            <a:ext cx="7162800" cy="2627531"/>
            <a:chOff x="638784" y="1600200"/>
            <a:chExt cx="4038600" cy="3323055"/>
          </a:xfrm>
        </p:grpSpPr>
        <p:grpSp>
          <p:nvGrpSpPr>
            <p:cNvPr id="23" name="Group 22"/>
            <p:cNvGrpSpPr/>
            <p:nvPr/>
          </p:nvGrpSpPr>
          <p:grpSpPr>
            <a:xfrm>
              <a:off x="638784" y="1600200"/>
              <a:ext cx="4038600" cy="3276600"/>
              <a:chOff x="638784" y="1981200"/>
              <a:chExt cx="4038600" cy="3276600"/>
            </a:xfrm>
          </p:grpSpPr>
          <p:grpSp>
            <p:nvGrpSpPr>
              <p:cNvPr id="12" name="Group 11"/>
              <p:cNvGrpSpPr/>
              <p:nvPr/>
            </p:nvGrpSpPr>
            <p:grpSpPr>
              <a:xfrm>
                <a:off x="638784" y="1981200"/>
                <a:ext cx="4038600" cy="3276600"/>
                <a:chOff x="1200001" y="2590800"/>
                <a:chExt cx="4277106" cy="3276600"/>
              </a:xfrm>
            </p:grpSpPr>
            <p:pic>
              <p:nvPicPr>
                <p:cNvPr id="3" name="Picture 2" descr="Tan Same Direction.jpg"/>
                <p:cNvPicPr>
                  <a:picLocks noChangeAspect="1"/>
                </p:cNvPicPr>
                <p:nvPr/>
              </p:nvPicPr>
              <p:blipFill>
                <a:blip r:embed="rId3">
                  <a:duotone>
                    <a:prstClr val="black"/>
                    <a:schemeClr val="accent5">
                      <a:tint val="45000"/>
                      <a:satMod val="400000"/>
                    </a:schemeClr>
                  </a:duotone>
                </a:blip>
                <a:stretch>
                  <a:fillRect/>
                </a:stretch>
              </p:blipFill>
              <p:spPr>
                <a:xfrm>
                  <a:off x="1200001" y="2590800"/>
                  <a:ext cx="4277106" cy="3276600"/>
                </a:xfrm>
                <a:prstGeom prst="rect">
                  <a:avLst/>
                </a:prstGeom>
                <a:solidFill>
                  <a:srgbClr val="00B050"/>
                </a:solidFill>
                <a:ln w="76200">
                  <a:solidFill>
                    <a:srgbClr val="FF0000">
                      <a:alpha val="96000"/>
                    </a:srgbClr>
                  </a:solidFill>
                </a:ln>
              </p:spPr>
            </p:pic>
            <p:cxnSp>
              <p:nvCxnSpPr>
                <p:cNvPr id="6" name="Straight Arrow Connector 5"/>
                <p:cNvCxnSpPr/>
                <p:nvPr/>
              </p:nvCxnSpPr>
              <p:spPr>
                <a:xfrm rot="10800000">
                  <a:off x="2815864" y="4080164"/>
                  <a:ext cx="258879" cy="23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1" name="Plus 10"/>
              <p:cNvSpPr/>
              <p:nvPr/>
            </p:nvSpPr>
            <p:spPr>
              <a:xfrm>
                <a:off x="3637977" y="2971800"/>
                <a:ext cx="186025" cy="381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1160244" y="4105836"/>
              <a:ext cx="3216392" cy="817419"/>
            </a:xfrm>
            <a:prstGeom prst="rect">
              <a:avLst/>
            </a:prstGeom>
            <a:noFill/>
          </p:spPr>
          <p:txBody>
            <a:bodyPr wrap="square" rtlCol="0">
              <a:spAutoFit/>
            </a:bodyPr>
            <a:lstStyle/>
            <a:p>
              <a:pPr algn="ctr"/>
              <a:r>
                <a:rPr lang="bn-BD" sz="3600" dirty="0" smtClean="0">
                  <a:latin typeface="NikoshBAN" pitchFamily="2" charset="0"/>
                  <a:cs typeface="NikoshBAN" pitchFamily="2" charset="0"/>
                </a:rPr>
                <a:t>একই দিকে বল প্রয়োগ </a:t>
              </a:r>
              <a:endParaRPr lang="en-US" sz="3600" dirty="0">
                <a:latin typeface="NikoshBAN" pitchFamily="2" charset="0"/>
                <a:cs typeface="NikoshBAN" pitchFamily="2" charset="0"/>
              </a:endParaRPr>
            </a:p>
          </p:txBody>
        </p:sp>
      </p:grpSp>
      <p:sp>
        <p:nvSpPr>
          <p:cNvPr id="25" name="TextBox 24"/>
          <p:cNvSpPr txBox="1"/>
          <p:nvPr/>
        </p:nvSpPr>
        <p:spPr>
          <a:xfrm>
            <a:off x="706587" y="2819400"/>
            <a:ext cx="7696197" cy="584775"/>
          </a:xfrm>
          <a:prstGeom prst="rect">
            <a:avLst/>
          </a:prstGeom>
          <a:solidFill>
            <a:srgbClr val="CCECFF"/>
          </a:solidFill>
        </p:spPr>
        <p:txBody>
          <a:bodyPr wrap="square" rtlCol="0">
            <a:spAutoFit/>
          </a:bodyPr>
          <a:lstStyle/>
          <a:p>
            <a:pPr algn="ctr"/>
            <a:r>
              <a:rPr lang="bn-IN" sz="3200" dirty="0">
                <a:latin typeface="NikoshBAN" pitchFamily="2" charset="0"/>
                <a:cs typeface="NikoshBAN" pitchFamily="2" charset="0"/>
              </a:rPr>
              <a:t>প্রায় সমান কম্পাংকের </a:t>
            </a:r>
            <a:r>
              <a:rPr lang="bn-BD" sz="3200" dirty="0" smtClean="0">
                <a:latin typeface="NikoshBAN" pitchFamily="2" charset="0"/>
                <a:cs typeface="NikoshBAN" pitchFamily="2" charset="0"/>
              </a:rPr>
              <a:t>তরঙ্গ</a:t>
            </a:r>
            <a:r>
              <a:rPr lang="bn-IN" sz="3200" dirty="0" smtClean="0">
                <a:latin typeface="NikoshBAN" pitchFamily="2" charset="0"/>
                <a:cs typeface="NikoshBAN" pitchFamily="2" charset="0"/>
              </a:rPr>
              <a:t>দ্বয়ের </a:t>
            </a:r>
            <a:r>
              <a:rPr lang="bn-BD" sz="3200" dirty="0" smtClean="0">
                <a:latin typeface="NikoshBAN" pitchFamily="2" charset="0"/>
                <a:cs typeface="NikoshBAN" pitchFamily="2" charset="0"/>
              </a:rPr>
              <a:t>সমদশায় উপরিপাতন  </a:t>
            </a:r>
            <a:endParaRPr lang="en-US" sz="3200" dirty="0">
              <a:latin typeface="NikoshBAN" pitchFamily="2" charset="0"/>
              <a:cs typeface="NikoshBAN" pitchFamily="2" charset="0"/>
            </a:endParaRPr>
          </a:p>
        </p:txBody>
      </p:sp>
      <p:grpSp>
        <p:nvGrpSpPr>
          <p:cNvPr id="2" name="Group 1"/>
          <p:cNvGrpSpPr/>
          <p:nvPr/>
        </p:nvGrpSpPr>
        <p:grpSpPr>
          <a:xfrm>
            <a:off x="1046016" y="1271154"/>
            <a:ext cx="7107384" cy="1330036"/>
            <a:chOff x="1066800" y="1336964"/>
            <a:chExt cx="7107384" cy="1330036"/>
          </a:xfrm>
        </p:grpSpPr>
        <p:cxnSp>
          <p:nvCxnSpPr>
            <p:cNvPr id="27" name="Straight Arrow Connector 26"/>
            <p:cNvCxnSpPr/>
            <p:nvPr/>
          </p:nvCxnSpPr>
          <p:spPr>
            <a:xfrm flipV="1">
              <a:off x="1143000" y="1447800"/>
              <a:ext cx="4572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1042554" y="2261754"/>
              <a:ext cx="429492"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257800" y="2133600"/>
              <a:ext cx="4572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791200" y="2286000"/>
              <a:ext cx="4572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09164" y="1336964"/>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640784" y="162791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886200" y="13716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3048000" y="1787236"/>
              <a:ext cx="5334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7" presetClass="emph" presetSubtype="0" fill="hold" nodeType="withEffect">
                                  <p:stCondLst>
                                    <p:cond delay="0"/>
                                  </p:stCondLst>
                                  <p:childTnLst>
                                    <p:animClr clrSpc="rgb" dir="cw">
                                      <p:cBhvr override="childStyle">
                                        <p:cTn id="24" dur="250" autoRev="1" fill="hold"/>
                                        <p:tgtEl>
                                          <p:spTgt spid="26"/>
                                        </p:tgtEl>
                                        <p:attrNameLst>
                                          <p:attrName>style.color</p:attrName>
                                        </p:attrNameLst>
                                      </p:cBhvr>
                                      <p:to>
                                        <a:schemeClr val="bg1"/>
                                      </p:to>
                                    </p:animClr>
                                    <p:animClr clrSpc="rgb" dir="cw">
                                      <p:cBhvr>
                                        <p:cTn id="25" dur="250" autoRev="1" fill="hold"/>
                                        <p:tgtEl>
                                          <p:spTgt spid="26"/>
                                        </p:tgtEl>
                                        <p:attrNameLst>
                                          <p:attrName>fillcolor</p:attrName>
                                        </p:attrNameLst>
                                      </p:cBhvr>
                                      <p:to>
                                        <a:schemeClr val="bg1"/>
                                      </p:to>
                                    </p:animClr>
                                    <p:set>
                                      <p:cBhvr>
                                        <p:cTn id="26" dur="250" autoRev="1" fill="hold"/>
                                        <p:tgtEl>
                                          <p:spTgt spid="26"/>
                                        </p:tgtEl>
                                        <p:attrNameLst>
                                          <p:attrName>fill.type</p:attrName>
                                        </p:attrNameLst>
                                      </p:cBhvr>
                                      <p:to>
                                        <p:strVal val="solid"/>
                                      </p:to>
                                    </p:set>
                                    <p:set>
                                      <p:cBhvr>
                                        <p:cTn id="27" dur="250" autoRev="1" fill="hold"/>
                                        <p:tgtEl>
                                          <p:spTgt spid="26"/>
                                        </p:tgtEl>
                                        <p:attrNameLst>
                                          <p:attrName>fill.on</p:attrName>
                                        </p:attrNameLst>
                                      </p:cBhvr>
                                      <p:to>
                                        <p:strVal val="true"/>
                                      </p:to>
                                    </p:set>
                                  </p:childTnLst>
                                </p:cTn>
                              </p:par>
                              <p:par>
                                <p:cTn id="28" presetID="33" presetClass="emph" presetSubtype="0" fill="remove" nodeType="withEffect">
                                  <p:stCondLst>
                                    <p:cond delay="0"/>
                                  </p:stCondLst>
                                  <p:childTnLst>
                                    <p:animClr clrSpc="rgb" dir="cw">
                                      <p:cBhvr override="childStyle">
                                        <p:cTn id="29" dur="1500" accel="50000" autoRev="1" fill="hold" tmFilter="0, 0; .33333, 1; 1, 1">
                                          <p:stCondLst>
                                            <p:cond delay="0"/>
                                          </p:stCondLst>
                                        </p:cTn>
                                        <p:tgtEl>
                                          <p:spTgt spid="26"/>
                                        </p:tgtEl>
                                        <p:attrNameLst>
                                          <p:attrName>style.color</p:attrName>
                                        </p:attrNameLst>
                                      </p:cBhvr>
                                      <p:to>
                                        <a:schemeClr val="accent2"/>
                                      </p:to>
                                    </p:animClr>
                                    <p:animClr clrSpc="rgb" dir="cw">
                                      <p:cBhvr>
                                        <p:cTn id="30" dur="1500" accel="50000" autoRev="1" fill="hold" tmFilter="0, 0; .33333, 1; 1, 1">
                                          <p:stCondLst>
                                            <p:cond delay="0"/>
                                          </p:stCondLst>
                                        </p:cTn>
                                        <p:tgtEl>
                                          <p:spTgt spid="26"/>
                                        </p:tgtEl>
                                        <p:attrNameLst>
                                          <p:attrName>fillcolor</p:attrName>
                                        </p:attrNameLst>
                                      </p:cBhvr>
                                      <p:to>
                                        <a:schemeClr val="accent2"/>
                                      </p:to>
                                    </p:animClr>
                                    <p:set>
                                      <p:cBhvr>
                                        <p:cTn id="31" dur="3000" fill="hold"/>
                                        <p:tgtEl>
                                          <p:spTgt spid="26"/>
                                        </p:tgtEl>
                                        <p:attrNameLst>
                                          <p:attrName>fill.type</p:attrName>
                                        </p:attrNameLst>
                                      </p:cBhvr>
                                      <p:to>
                                        <p:strVal val="solid"/>
                                      </p:to>
                                    </p:set>
                                    <p:set>
                                      <p:cBhvr>
                                        <p:cTn id="32" dur="3000" fill="hold"/>
                                        <p:tgtEl>
                                          <p:spTgt spid="26"/>
                                        </p:tgtEl>
                                        <p:attrNameLst>
                                          <p:attrName>fill.on</p:attrName>
                                        </p:attrNameLst>
                                      </p:cBhvr>
                                      <p:to>
                                        <p:strVal val="true"/>
                                      </p:to>
                                    </p:set>
                                    <p:animScale>
                                      <p:cBhvr>
                                        <p:cTn id="33" dur="1500" accel="50000" autoRev="1" fill="hold" tmFilter="0, 0; .33333, 1; 1, 1">
                                          <p:stCondLst>
                                            <p:cond delay="0"/>
                                          </p:stCondLst>
                                        </p:cTn>
                                        <p:tgtEl>
                                          <p:spTgt spid="26"/>
                                        </p:tgtEl>
                                      </p:cBhvr>
                                      <p:from x="100000" y="100000"/>
                                      <p:to x="100000" y="140000"/>
                                    </p:animScale>
                                  </p:childTnLst>
                                </p:cTn>
                              </p:par>
                              <p:par>
                                <p:cTn id="34" presetID="33" presetClass="emph" presetSubtype="0" fill="remove" nodeType="withEffect">
                                  <p:stCondLst>
                                    <p:cond delay="0"/>
                                  </p:stCondLst>
                                  <p:childTnLst>
                                    <p:animClr clrSpc="rgb" dir="cw">
                                      <p:cBhvr override="childStyle">
                                        <p:cTn id="35" dur="1500" accel="50000" autoRev="1" fill="hold" tmFilter="0, 0; .33333, 1; 1, 1">
                                          <p:stCondLst>
                                            <p:cond delay="0"/>
                                          </p:stCondLst>
                                        </p:cTn>
                                        <p:tgtEl>
                                          <p:spTgt spid="16"/>
                                        </p:tgtEl>
                                        <p:attrNameLst>
                                          <p:attrName>style.color</p:attrName>
                                        </p:attrNameLst>
                                      </p:cBhvr>
                                      <p:to>
                                        <a:schemeClr val="accent2"/>
                                      </p:to>
                                    </p:animClr>
                                    <p:animClr clrSpc="rgb" dir="cw">
                                      <p:cBhvr>
                                        <p:cTn id="36" dur="1500" accel="50000" autoRev="1" fill="hold" tmFilter="0, 0; .33333, 1; 1, 1">
                                          <p:stCondLst>
                                            <p:cond delay="0"/>
                                          </p:stCondLst>
                                        </p:cTn>
                                        <p:tgtEl>
                                          <p:spTgt spid="16"/>
                                        </p:tgtEl>
                                        <p:attrNameLst>
                                          <p:attrName>fillcolor</p:attrName>
                                        </p:attrNameLst>
                                      </p:cBhvr>
                                      <p:to>
                                        <a:schemeClr val="accent2"/>
                                      </p:to>
                                    </p:animClr>
                                    <p:set>
                                      <p:cBhvr>
                                        <p:cTn id="37" dur="3000" fill="hold"/>
                                        <p:tgtEl>
                                          <p:spTgt spid="16"/>
                                        </p:tgtEl>
                                        <p:attrNameLst>
                                          <p:attrName>fill.type</p:attrName>
                                        </p:attrNameLst>
                                      </p:cBhvr>
                                      <p:to>
                                        <p:strVal val="solid"/>
                                      </p:to>
                                    </p:set>
                                    <p:set>
                                      <p:cBhvr>
                                        <p:cTn id="38" dur="3000" fill="hold"/>
                                        <p:tgtEl>
                                          <p:spTgt spid="16"/>
                                        </p:tgtEl>
                                        <p:attrNameLst>
                                          <p:attrName>fill.on</p:attrName>
                                        </p:attrNameLst>
                                      </p:cBhvr>
                                      <p:to>
                                        <p:strVal val="true"/>
                                      </p:to>
                                    </p:set>
                                    <p:animScale>
                                      <p:cBhvr>
                                        <p:cTn id="39" dur="1500" accel="50000" autoRev="1" fill="hold" tmFilter="0, 0; .33333, 1; 1, 1">
                                          <p:stCondLst>
                                            <p:cond delay="0"/>
                                          </p:stCondLst>
                                        </p:cTn>
                                        <p:tgtEl>
                                          <p:spTgt spid="16"/>
                                        </p:tgtEl>
                                      </p:cBhvr>
                                      <p:from x="100000" y="100000"/>
                                      <p:to x="100000" y="140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65020" y="3505200"/>
            <a:ext cx="7696199" cy="2667000"/>
            <a:chOff x="609600" y="1447800"/>
            <a:chExt cx="7696199" cy="2971800"/>
          </a:xfrm>
        </p:grpSpPr>
        <p:grpSp>
          <p:nvGrpSpPr>
            <p:cNvPr id="21" name="Group 20"/>
            <p:cNvGrpSpPr/>
            <p:nvPr/>
          </p:nvGrpSpPr>
          <p:grpSpPr>
            <a:xfrm>
              <a:off x="609600" y="1447800"/>
              <a:ext cx="7696199" cy="2971800"/>
              <a:chOff x="609600" y="1447800"/>
              <a:chExt cx="7696199" cy="2971800"/>
            </a:xfrm>
          </p:grpSpPr>
          <p:pic>
            <p:nvPicPr>
              <p:cNvPr id="2" name="Picture 1" descr="Tan Opposite Direction.JPG"/>
              <p:cNvPicPr>
                <a:picLocks noChangeAspect="1"/>
              </p:cNvPicPr>
              <p:nvPr/>
            </p:nvPicPr>
            <p:blipFill>
              <a:blip r:embed="rId2">
                <a:duotone>
                  <a:schemeClr val="accent3">
                    <a:shade val="45000"/>
                    <a:satMod val="135000"/>
                  </a:schemeClr>
                  <a:prstClr val="white"/>
                </a:duotone>
              </a:blip>
              <a:stretch>
                <a:fillRect/>
              </a:stretch>
            </p:blipFill>
            <p:spPr>
              <a:xfrm>
                <a:off x="609600" y="1447800"/>
                <a:ext cx="7696199" cy="2971800"/>
              </a:xfrm>
              <a:prstGeom prst="rect">
                <a:avLst/>
              </a:prstGeom>
              <a:solidFill>
                <a:srgbClr val="FF0000"/>
              </a:solidFill>
              <a:ln w="76200">
                <a:solidFill>
                  <a:srgbClr val="C00000"/>
                </a:solidFill>
              </a:ln>
            </p:spPr>
          </p:pic>
          <p:cxnSp>
            <p:nvCxnSpPr>
              <p:cNvPr id="4" name="Straight Arrow Connector 3"/>
              <p:cNvCxnSpPr/>
              <p:nvPr/>
            </p:nvCxnSpPr>
            <p:spPr>
              <a:xfrm rot="10800000" flipV="1">
                <a:off x="3000215" y="2771338"/>
                <a:ext cx="1384785" cy="3289"/>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82519" y="2785193"/>
                <a:ext cx="1284917" cy="3289"/>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048000" y="3253829"/>
              <a:ext cx="3276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বিপরীত দিকে বল প্রয়োগ</a:t>
              </a:r>
              <a:endParaRPr lang="en-US" sz="2800" dirty="0">
                <a:latin typeface="NikoshBAN" pitchFamily="2" charset="0"/>
                <a:cs typeface="NikoshBAN" pitchFamily="2" charset="0"/>
              </a:endParaRPr>
            </a:p>
          </p:txBody>
        </p:sp>
      </p:grpSp>
      <p:sp>
        <p:nvSpPr>
          <p:cNvPr id="23" name="TextBox 22"/>
          <p:cNvSpPr txBox="1"/>
          <p:nvPr/>
        </p:nvSpPr>
        <p:spPr>
          <a:xfrm>
            <a:off x="1371600" y="2590800"/>
            <a:ext cx="5868884" cy="461665"/>
          </a:xfrm>
          <a:prstGeom prst="rect">
            <a:avLst/>
          </a:prstGeom>
          <a:solidFill>
            <a:srgbClr val="CCECFF"/>
          </a:solidFill>
        </p:spPr>
        <p:txBody>
          <a:bodyPr wrap="square" rtlCol="0">
            <a:spAutoFit/>
          </a:bodyPr>
          <a:lstStyle/>
          <a:p>
            <a:pPr algn="ctr"/>
            <a:r>
              <a:rPr lang="bn-IN" sz="2400" dirty="0" smtClean="0">
                <a:latin typeface="NikoshBAN" pitchFamily="2" charset="0"/>
                <a:cs typeface="NikoshBAN" pitchFamily="2" charset="0"/>
              </a:rPr>
              <a:t>প্রায় সমান কম্পাংকের </a:t>
            </a:r>
            <a:r>
              <a:rPr lang="bn-BD" sz="2400" dirty="0" smtClean="0">
                <a:latin typeface="NikoshBAN" pitchFamily="2" charset="0"/>
                <a:cs typeface="NikoshBAN" pitchFamily="2" charset="0"/>
              </a:rPr>
              <a:t>তরঙ্গ</a:t>
            </a:r>
            <a:r>
              <a:rPr lang="bn-IN" sz="2400" dirty="0" smtClean="0">
                <a:latin typeface="NikoshBAN" pitchFamily="2" charset="0"/>
                <a:cs typeface="NikoshBAN" pitchFamily="2" charset="0"/>
              </a:rPr>
              <a:t>দ্বয়ে</a:t>
            </a:r>
            <a:r>
              <a:rPr lang="bn-BD" sz="2400" dirty="0" smtClean="0">
                <a:latin typeface="NikoshBAN" pitchFamily="2" charset="0"/>
                <a:cs typeface="NikoshBAN" pitchFamily="2" charset="0"/>
              </a:rPr>
              <a:t>র বিপরীত দশায় উপরিপাতন  </a:t>
            </a:r>
            <a:endParaRPr lang="en-US" sz="2400" dirty="0">
              <a:latin typeface="NikoshBAN" pitchFamily="2" charset="0"/>
              <a:cs typeface="NikoshBAN" pitchFamily="2" charset="0"/>
            </a:endParaRPr>
          </a:p>
        </p:txBody>
      </p:sp>
      <p:grpSp>
        <p:nvGrpSpPr>
          <p:cNvPr id="22" name="Group 21"/>
          <p:cNvGrpSpPr/>
          <p:nvPr/>
        </p:nvGrpSpPr>
        <p:grpSpPr>
          <a:xfrm>
            <a:off x="1371600" y="914400"/>
            <a:ext cx="6172200" cy="1753394"/>
            <a:chOff x="457200" y="1066800"/>
            <a:chExt cx="5029200" cy="1753394"/>
          </a:xfrm>
        </p:grpSpPr>
        <p:grpSp>
          <p:nvGrpSpPr>
            <p:cNvPr id="20" name="Group 19"/>
            <p:cNvGrpSpPr/>
            <p:nvPr/>
          </p:nvGrpSpPr>
          <p:grpSpPr>
            <a:xfrm>
              <a:off x="457200" y="1066800"/>
              <a:ext cx="5029200" cy="1676400"/>
              <a:chOff x="533400" y="4648200"/>
              <a:chExt cx="5029200" cy="1676400"/>
            </a:xfrm>
          </p:grpSpPr>
          <p:pic>
            <p:nvPicPr>
              <p:cNvPr id="17" name="Picture 16" descr="sss.jpg"/>
              <p:cNvPicPr>
                <a:picLocks noChangeAspect="1"/>
              </p:cNvPicPr>
              <p:nvPr/>
            </p:nvPicPr>
            <p:blipFill>
              <a:blip r:embed="rId3"/>
              <a:stretch>
                <a:fillRect/>
              </a:stretch>
            </p:blipFill>
            <p:spPr>
              <a:xfrm>
                <a:off x="533400" y="4648200"/>
                <a:ext cx="5029200" cy="1676400"/>
              </a:xfrm>
              <a:prstGeom prst="rect">
                <a:avLst/>
              </a:prstGeom>
            </p:spPr>
          </p:pic>
          <p:cxnSp>
            <p:nvCxnSpPr>
              <p:cNvPr id="14" name="Straight Arrow Connector 13"/>
              <p:cNvCxnSpPr/>
              <p:nvPr/>
            </p:nvCxnSpPr>
            <p:spPr>
              <a:xfrm>
                <a:off x="838200" y="5532120"/>
                <a:ext cx="762000" cy="1588"/>
              </a:xfrm>
              <a:prstGeom prst="straightConnector1">
                <a:avLst/>
              </a:prstGeom>
              <a:ln w="38100">
                <a:solidFill>
                  <a:srgbClr val="CC00CC"/>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19600" y="5532120"/>
                <a:ext cx="762000" cy="1588"/>
              </a:xfrm>
              <a:prstGeom prst="straightConnector1">
                <a:avLst/>
              </a:prstGeom>
              <a:ln w="38100">
                <a:solidFill>
                  <a:srgbClr val="CC00CC"/>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rot="5400000">
              <a:off x="4914900" y="2400300"/>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4945380" y="1607820"/>
              <a:ext cx="778034"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590800" y="76200"/>
            <a:ext cx="3810000" cy="707886"/>
          </a:xfrm>
          <a:prstGeom prst="rect">
            <a:avLst/>
          </a:prstGeom>
          <a:solidFill>
            <a:schemeClr val="accent2">
              <a:lumMod val="20000"/>
              <a:lumOff val="80000"/>
            </a:schemeClr>
          </a:solidFill>
        </p:spPr>
        <p:txBody>
          <a:bodyPr wrap="square" rtlCol="0">
            <a:spAutoFit/>
          </a:bodyPr>
          <a:lstStyle/>
          <a:p>
            <a:pPr algn="ctr"/>
            <a:r>
              <a:rPr lang="bn-BD" sz="4000" dirty="0" smtClean="0">
                <a:latin typeface="NikoshBAN" pitchFamily="2" charset="0"/>
                <a:cs typeface="NikoshBAN" pitchFamily="2" charset="0"/>
              </a:rPr>
              <a:t>ক্ষীন শব্দ সৃষ্টি </a:t>
            </a:r>
            <a:endParaRPr lang="en-US" sz="4000" dirty="0">
              <a:latin typeface="NikoshBAN" pitchFamily="2" charset="0"/>
              <a:cs typeface="NikoshBAN" pitchFamily="2" charset="0"/>
            </a:endParaRPr>
          </a:p>
        </p:txBody>
      </p:sp>
      <p:grpSp>
        <p:nvGrpSpPr>
          <p:cNvPr id="3" name="Group 2"/>
          <p:cNvGrpSpPr/>
          <p:nvPr/>
        </p:nvGrpSpPr>
        <p:grpSpPr>
          <a:xfrm>
            <a:off x="1610592" y="1143000"/>
            <a:ext cx="5704608" cy="1207325"/>
            <a:chOff x="621475" y="1295400"/>
            <a:chExt cx="4648199" cy="1207325"/>
          </a:xfrm>
        </p:grpSpPr>
        <p:cxnSp>
          <p:nvCxnSpPr>
            <p:cNvPr id="27" name="Straight Arrow Connector 26"/>
            <p:cNvCxnSpPr/>
            <p:nvPr/>
          </p:nvCxnSpPr>
          <p:spPr>
            <a:xfrm rot="5400000" flipH="1" flipV="1">
              <a:off x="583375" y="1485900"/>
              <a:ext cx="304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754575" y="1438400"/>
              <a:ext cx="304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3086100" y="1333500"/>
              <a:ext cx="304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3467100" y="2019300"/>
              <a:ext cx="304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5029200" y="1524000"/>
              <a:ext cx="228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4229100" y="2236025"/>
              <a:ext cx="304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5023262" y="2139538"/>
              <a:ext cx="304800" cy="188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1752600" y="1447800"/>
              <a:ext cx="228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a:off x="1676400" y="2057400"/>
              <a:ext cx="3810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33400" y="228600"/>
            <a:ext cx="263387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4800" dirty="0" smtClean="0">
                <a:solidFill>
                  <a:srgbClr val="002060"/>
                </a:solidFill>
                <a:latin typeface="NikoshBAN" pitchFamily="2" charset="0"/>
                <a:cs typeface="NikoshBAN" pitchFamily="2" charset="0"/>
              </a:rPr>
              <a:t> </a:t>
            </a:r>
            <a:r>
              <a:rPr lang="bn-IN" sz="4800" dirty="0" smtClean="0">
                <a:solidFill>
                  <a:srgbClr val="002060"/>
                </a:solidFill>
                <a:latin typeface="NikoshBAN" pitchFamily="2" charset="0"/>
                <a:cs typeface="NikoshBAN" pitchFamily="2" charset="0"/>
              </a:rPr>
              <a:t>একক কাজ </a:t>
            </a:r>
            <a:endParaRPr lang="en-US" sz="4800" dirty="0">
              <a:solidFill>
                <a:srgbClr val="002060"/>
              </a:solidFill>
              <a:latin typeface="NikoshBAN" pitchFamily="2" charset="0"/>
              <a:cs typeface="NikoshBAN" pitchFamily="2" charset="0"/>
            </a:endParaRPr>
          </a:p>
        </p:txBody>
      </p:sp>
      <p:sp>
        <p:nvSpPr>
          <p:cNvPr id="3" name="Rounded Rectangle 2"/>
          <p:cNvSpPr/>
          <p:nvPr/>
        </p:nvSpPr>
        <p:spPr>
          <a:xfrm>
            <a:off x="971862" y="1905000"/>
            <a:ext cx="1756945" cy="1066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bn-BD" sz="4400" dirty="0" smtClean="0">
                <a:solidFill>
                  <a:srgbClr val="11056B"/>
                </a:solidFill>
                <a:latin typeface="NikoshBAN" pitchFamily="2" charset="0"/>
                <a:cs typeface="NikoshBAN" pitchFamily="2" charset="0"/>
              </a:rPr>
              <a:t>বীট</a:t>
            </a:r>
            <a:r>
              <a:rPr lang="bn-IN" sz="4400" dirty="0" smtClean="0">
                <a:solidFill>
                  <a:srgbClr val="11056B"/>
                </a:solidFill>
                <a:latin typeface="NikoshBAN" pitchFamily="2" charset="0"/>
                <a:cs typeface="NikoshBAN" pitchFamily="2" charset="0"/>
              </a:rPr>
              <a:t> কী? </a:t>
            </a:r>
            <a:endParaRPr lang="en-US" sz="4400" dirty="0">
              <a:solidFill>
                <a:srgbClr val="002060"/>
              </a:solidFill>
              <a:latin typeface="NikoshBAN" pitchFamily="2" charset="0"/>
              <a:cs typeface="NikoshBAN" pitchFamily="2" charset="0"/>
            </a:endParaRPr>
          </a:p>
        </p:txBody>
      </p:sp>
      <p:sp>
        <p:nvSpPr>
          <p:cNvPr id="4" name="TextBox 3"/>
          <p:cNvSpPr txBox="1"/>
          <p:nvPr/>
        </p:nvSpPr>
        <p:spPr>
          <a:xfrm>
            <a:off x="152400" y="3429000"/>
            <a:ext cx="8839200" cy="255454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bn-BD" sz="3200" dirty="0" smtClean="0">
                <a:solidFill>
                  <a:srgbClr val="002060"/>
                </a:solidFill>
                <a:latin typeface="NikoshBAN" pitchFamily="2" charset="0"/>
                <a:cs typeface="NikoshBAN" pitchFamily="2" charset="0"/>
              </a:rPr>
              <a:t>প্রায় সমান কম্পাংকের দুটি শব্দ তরংগ একই দিকে অগ্রসর হলে গতিপথের নির্দিষ্ট কতগুলো বিন্দুতে পর্যায়ক্রমে সমদশায় মিলিত হয় এবং নির্দিষ্ট কতগুলো বিন্দুতে পর্যায়ক্রমে বিপরীত দশায় মিলিত হয় । ফলে সমান সময় ব্যবধানে পর্যায়ক্রমে জোরালো ও ক্ষীণ শব্দের সৃষ্টি হয়। এটিই বীট। </a:t>
            </a:r>
            <a:endParaRPr lang="en-US" sz="3200" dirty="0">
              <a:solidFill>
                <a:srgbClr val="002060"/>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Scale>
                                      <p:cBhvr>
                                        <p:cTn id="1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gtEl>
                                        <p:attrNameLst>
                                          <p:attrName>ppt_x</p:attrName>
                                          <p:attrName>ppt_y</p:attrName>
                                        </p:attrNameLst>
                                      </p:cBhvr>
                                    </p:animMotion>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3666</TotalTime>
  <Words>697</Words>
  <Application>Microsoft Office PowerPoint</Application>
  <PresentationFormat>On-screen Show (4:3)</PresentationFormat>
  <Paragraphs>70</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vt:lpstr>
      <vt:lpstr>PowerPoint Presentation</vt:lpstr>
      <vt:lpstr>PowerPoint Presentation</vt:lpstr>
      <vt:lpstr>PowerPoint Presentation</vt:lpstr>
      <vt:lpstr>PowerPoint Presentation</vt:lpstr>
      <vt:lpstr>PowerPoint Presentation</vt:lpstr>
      <vt:lpstr>শিখনফল</vt:lpstr>
      <vt:lpstr>জোরালো শব্দ সৃষ্টি </vt:lpstr>
      <vt:lpstr>PowerPoint Presentation</vt:lpstr>
      <vt:lpstr>PowerPoint Presentation</vt:lpstr>
      <vt:lpstr>চিত্রে f1 ও f2 কম্পাংকের দুটি তরঙ্গের উপরিপাতনের ফলে A ও C বিন্দুতে সমদশার মিলনে জোরালো শব্দ এবং B ও D বিন্দুতে বিপরীত দশার মিলনে ক্ষীণ শব্দ সৃষ্টি হয় যা নীচের লব্ধি তরঙ্গ দ্বারা নির্দেশ করা হয়েছে। </vt:lpstr>
      <vt:lpstr>বীটের গাণিতিক বিশ্লেষণ </vt:lpstr>
      <vt:lpstr>জোড়ায় কাজ  </vt:lpstr>
      <vt:lpstr>পরপর দুটি জোরালো শব্দ সৃষ্টির সময় ব্যবধান অথবা পরপর দুটি ক্ষীণ শব্দ সৃষ্টির সময় ব্যবধান এ একটি বীট উৎপন্ন হয়। </vt:lpstr>
      <vt:lpstr>512Hz</vt:lpstr>
      <vt:lpstr>PowerPoint Presentation</vt:lpstr>
      <vt:lpstr>বাড়ির কাজ</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Oishee</dc:creator>
  <cp:lastModifiedBy>Windows User</cp:lastModifiedBy>
  <cp:revision>619</cp:revision>
  <dcterms:created xsi:type="dcterms:W3CDTF">2006-08-16T00:00:00Z</dcterms:created>
  <dcterms:modified xsi:type="dcterms:W3CDTF">2020-03-10T08:24:32Z</dcterms:modified>
</cp:coreProperties>
</file>