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23"/>
  </p:notesMasterIdLst>
  <p:sldIdLst>
    <p:sldId id="264" r:id="rId2"/>
    <p:sldId id="265" r:id="rId3"/>
    <p:sldId id="269" r:id="rId4"/>
    <p:sldId id="256" r:id="rId5"/>
    <p:sldId id="270" r:id="rId6"/>
    <p:sldId id="275" r:id="rId7"/>
    <p:sldId id="276" r:id="rId8"/>
    <p:sldId id="272" r:id="rId9"/>
    <p:sldId id="257" r:id="rId10"/>
    <p:sldId id="266" r:id="rId11"/>
    <p:sldId id="267" r:id="rId12"/>
    <p:sldId id="280" r:id="rId13"/>
    <p:sldId id="277" r:id="rId14"/>
    <p:sldId id="278" r:id="rId15"/>
    <p:sldId id="258" r:id="rId16"/>
    <p:sldId id="281" r:id="rId17"/>
    <p:sldId id="273" r:id="rId18"/>
    <p:sldId id="260" r:id="rId19"/>
    <p:sldId id="262" r:id="rId20"/>
    <p:sldId id="259" r:id="rId21"/>
    <p:sldId id="26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D1A19F-43D6-4E0A-9855-086E1B631FBD}" type="doc">
      <dgm:prSet loTypeId="urn:microsoft.com/office/officeart/2005/8/layout/radial5" loCatId="relationship" qsTypeId="urn:microsoft.com/office/officeart/2005/8/quickstyle/simple3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81D643C9-07D6-4696-A787-843C8C7E6D3B}">
      <dgm:prSet phldrT="[Text]"/>
      <dgm:spPr/>
      <dgm:t>
        <a:bodyPr/>
        <a:lstStyle/>
        <a:p>
          <a:r>
            <a:rPr lang="bn-B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নতুন শিখলাম 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B474EBBC-2628-4553-9C03-D6F32422CCC4}" type="parTrans" cxnId="{8CF94066-2317-43E4-83C6-D17F89C64685}">
      <dgm:prSet/>
      <dgm:spPr/>
      <dgm:t>
        <a:bodyPr/>
        <a:lstStyle/>
        <a:p>
          <a:endParaRPr lang="en-US"/>
        </a:p>
      </dgm:t>
    </dgm:pt>
    <dgm:pt modelId="{DAE770D3-55C0-4C21-AEBD-7EE32D6513ED}" type="sibTrans" cxnId="{8CF94066-2317-43E4-83C6-D17F89C64685}">
      <dgm:prSet/>
      <dgm:spPr/>
      <dgm:t>
        <a:bodyPr/>
        <a:lstStyle/>
        <a:p>
          <a:endParaRPr lang="en-US"/>
        </a:p>
      </dgm:t>
    </dgm:pt>
    <dgm:pt modelId="{90D1EF15-7BB5-422A-A0B8-4F403E455CE5}">
      <dgm:prSet phldrT="[Text]" custT="1"/>
      <dgm:spPr/>
      <dgm:t>
        <a:bodyPr/>
        <a:lstStyle/>
        <a:p>
          <a:r>
            <a:rPr lang="bn-BD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এস এম এস </a:t>
          </a:r>
          <a:endParaRPr lang="en-US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C23FC31C-9C02-4C1C-BADC-F8C3E708C236}" type="parTrans" cxnId="{C4A85860-A13A-4A8B-8180-02C8C3BDD4FC}">
      <dgm:prSet/>
      <dgm:spPr/>
      <dgm:t>
        <a:bodyPr/>
        <a:lstStyle/>
        <a:p>
          <a:endParaRPr lang="en-US"/>
        </a:p>
      </dgm:t>
    </dgm:pt>
    <dgm:pt modelId="{A4A04A04-F53B-457F-95CA-FA7DC1B52C54}" type="sibTrans" cxnId="{C4A85860-A13A-4A8B-8180-02C8C3BDD4FC}">
      <dgm:prSet/>
      <dgm:spPr/>
      <dgm:t>
        <a:bodyPr/>
        <a:lstStyle/>
        <a:p>
          <a:endParaRPr lang="en-US"/>
        </a:p>
      </dgm:t>
    </dgm:pt>
    <dgm:pt modelId="{EE8E37A4-52AD-4374-9817-5C091A80C302}">
      <dgm:prSet phldrT="[Text]" custT="1"/>
      <dgm:spPr/>
      <dgm:t>
        <a:bodyPr/>
        <a:lstStyle/>
        <a:p>
          <a:r>
            <a:rPr lang="bn-BD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বেতার / রেডিও  </a:t>
          </a:r>
          <a:endParaRPr lang="en-US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1C60055F-FF5A-4ED5-B397-D57CEC77FE20}" type="parTrans" cxnId="{8B9744FE-2BB6-4BBA-A5CE-1579EA2D6F0D}">
      <dgm:prSet/>
      <dgm:spPr/>
      <dgm:t>
        <a:bodyPr/>
        <a:lstStyle/>
        <a:p>
          <a:endParaRPr lang="en-US"/>
        </a:p>
      </dgm:t>
    </dgm:pt>
    <dgm:pt modelId="{7C176347-6E70-44C0-88C4-F027E2026EC1}" type="sibTrans" cxnId="{8B9744FE-2BB6-4BBA-A5CE-1579EA2D6F0D}">
      <dgm:prSet/>
      <dgm:spPr/>
      <dgm:t>
        <a:bodyPr/>
        <a:lstStyle/>
        <a:p>
          <a:endParaRPr lang="en-US"/>
        </a:p>
      </dgm:t>
    </dgm:pt>
    <dgm:pt modelId="{8F6B6C1A-8AC7-42D9-ADC8-4A5867D641BE}">
      <dgm:prSet phldrT="[Text]" custT="1"/>
      <dgm:spPr/>
      <dgm:t>
        <a:bodyPr/>
        <a:lstStyle/>
        <a:p>
          <a:r>
            <a:rPr lang="bn-BD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মাল্টিমিডিয়া প্রজেক্টর  </a:t>
          </a:r>
          <a:endParaRPr lang="en-US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91BAD295-8122-4425-A39B-F3F81CE8274F}" type="parTrans" cxnId="{8923ABF1-EE48-4601-84A6-145577691B0A}">
      <dgm:prSet/>
      <dgm:spPr/>
      <dgm:t>
        <a:bodyPr/>
        <a:lstStyle/>
        <a:p>
          <a:endParaRPr lang="en-US"/>
        </a:p>
      </dgm:t>
    </dgm:pt>
    <dgm:pt modelId="{F242C67E-1878-4694-8A78-C707DDE7306E}" type="sibTrans" cxnId="{8923ABF1-EE48-4601-84A6-145577691B0A}">
      <dgm:prSet/>
      <dgm:spPr/>
      <dgm:t>
        <a:bodyPr/>
        <a:lstStyle/>
        <a:p>
          <a:endParaRPr lang="en-US"/>
        </a:p>
      </dgm:t>
    </dgm:pt>
    <dgm:pt modelId="{4D4EB95A-5A67-49D2-A4BD-0BE93447225B}">
      <dgm:prSet phldrT="[Text]" custT="1"/>
      <dgm:spPr/>
      <dgm:t>
        <a:bodyPr/>
        <a:lstStyle/>
        <a:p>
          <a:r>
            <a:rPr lang="bn-BD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ইন্টারনেট </a:t>
          </a:r>
          <a:endParaRPr lang="en-US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0256C6BE-5F44-4CF9-BD13-59CD94DFEF80}" type="parTrans" cxnId="{34216FF6-36CB-4691-BD5C-6B38C6F84646}">
      <dgm:prSet/>
      <dgm:spPr/>
      <dgm:t>
        <a:bodyPr/>
        <a:lstStyle/>
        <a:p>
          <a:endParaRPr lang="en-US"/>
        </a:p>
      </dgm:t>
    </dgm:pt>
    <dgm:pt modelId="{4E669FA9-CBCB-400F-AFFE-DA26646EE13B}" type="sibTrans" cxnId="{34216FF6-36CB-4691-BD5C-6B38C6F84646}">
      <dgm:prSet/>
      <dgm:spPr/>
      <dgm:t>
        <a:bodyPr/>
        <a:lstStyle/>
        <a:p>
          <a:endParaRPr lang="en-US"/>
        </a:p>
      </dgm:t>
    </dgm:pt>
    <dgm:pt modelId="{1A6CDA77-A08E-4683-93E6-5913CD751459}">
      <dgm:prSet custT="1"/>
      <dgm:spPr/>
      <dgm:t>
        <a:bodyPr/>
        <a:lstStyle/>
        <a:p>
          <a:r>
            <a:rPr lang="bn-BD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টেলিভিশন 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DF0FC897-30AE-4368-BDBA-5157422F251D}" type="parTrans" cxnId="{2F554A0C-01FB-4DFB-A87C-B590CB5CEE00}">
      <dgm:prSet/>
      <dgm:spPr/>
      <dgm:t>
        <a:bodyPr/>
        <a:lstStyle/>
        <a:p>
          <a:endParaRPr lang="en-US"/>
        </a:p>
      </dgm:t>
    </dgm:pt>
    <dgm:pt modelId="{0428A572-5D9C-4398-886C-48E28DE54253}" type="sibTrans" cxnId="{2F554A0C-01FB-4DFB-A87C-B590CB5CEE00}">
      <dgm:prSet/>
      <dgm:spPr/>
      <dgm:t>
        <a:bodyPr/>
        <a:lstStyle/>
        <a:p>
          <a:endParaRPr lang="en-US"/>
        </a:p>
      </dgm:t>
    </dgm:pt>
    <dgm:pt modelId="{5E9E33CB-71DE-49B3-9807-CE6F42ECA9E4}">
      <dgm:prSet/>
      <dgm:spPr/>
      <dgm:t>
        <a:bodyPr/>
        <a:lstStyle/>
        <a:p>
          <a:r>
            <a:rPr lang="bn-B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মোবাইল ফোন 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140BDE50-38D2-475F-8D08-557826DA3F28}" type="parTrans" cxnId="{DA987C2F-339E-4869-AFCB-06E05DFE240F}">
      <dgm:prSet/>
      <dgm:spPr/>
      <dgm:t>
        <a:bodyPr/>
        <a:lstStyle/>
        <a:p>
          <a:endParaRPr lang="en-US"/>
        </a:p>
      </dgm:t>
    </dgm:pt>
    <dgm:pt modelId="{45601BA2-B18A-494E-A039-3CF22A3E9B91}" type="sibTrans" cxnId="{DA987C2F-339E-4869-AFCB-06E05DFE240F}">
      <dgm:prSet/>
      <dgm:spPr/>
      <dgm:t>
        <a:bodyPr/>
        <a:lstStyle/>
        <a:p>
          <a:endParaRPr lang="en-US"/>
        </a:p>
      </dgm:t>
    </dgm:pt>
    <dgm:pt modelId="{3CA9C366-909A-461E-BDC9-C8C18A737712}" type="pres">
      <dgm:prSet presAssocID="{49D1A19F-43D6-4E0A-9855-086E1B631FB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1EA08D-DF4D-4B3A-88B4-8B8C7BCF8893}" type="pres">
      <dgm:prSet presAssocID="{81D643C9-07D6-4696-A787-843C8C7E6D3B}" presName="centerShape" presStyleLbl="node0" presStyleIdx="0" presStyleCnt="1" custScaleX="127437" custScaleY="122106"/>
      <dgm:spPr/>
      <dgm:t>
        <a:bodyPr/>
        <a:lstStyle/>
        <a:p>
          <a:endParaRPr lang="en-US"/>
        </a:p>
      </dgm:t>
    </dgm:pt>
    <dgm:pt modelId="{2B3E77F0-EB7C-42BB-9881-21A0A7A8019F}" type="pres">
      <dgm:prSet presAssocID="{C23FC31C-9C02-4C1C-BADC-F8C3E708C236}" presName="parTrans" presStyleLbl="sibTrans2D1" presStyleIdx="0" presStyleCnt="6"/>
      <dgm:spPr/>
      <dgm:t>
        <a:bodyPr/>
        <a:lstStyle/>
        <a:p>
          <a:endParaRPr lang="en-US"/>
        </a:p>
      </dgm:t>
    </dgm:pt>
    <dgm:pt modelId="{A07EFB3C-07B0-46B1-B089-8D5C14FC96E1}" type="pres">
      <dgm:prSet presAssocID="{C23FC31C-9C02-4C1C-BADC-F8C3E708C236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EDCA1F05-16BA-433B-B035-4D3C4DD209ED}" type="pres">
      <dgm:prSet presAssocID="{90D1EF15-7BB5-422A-A0B8-4F403E455CE5}" presName="node" presStyleLbl="node1" presStyleIdx="0" presStyleCnt="6" custScaleX="108070" custScaleY="806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6BFFE3-C879-47C2-BB6B-188738245D62}" type="pres">
      <dgm:prSet presAssocID="{1C60055F-FF5A-4ED5-B397-D57CEC77FE20}" presName="parTrans" presStyleLbl="sibTrans2D1" presStyleIdx="1" presStyleCnt="6"/>
      <dgm:spPr/>
      <dgm:t>
        <a:bodyPr/>
        <a:lstStyle/>
        <a:p>
          <a:endParaRPr lang="en-US"/>
        </a:p>
      </dgm:t>
    </dgm:pt>
    <dgm:pt modelId="{9F8D230C-38DF-405A-AB39-87F5C12C4C3E}" type="pres">
      <dgm:prSet presAssocID="{1C60055F-FF5A-4ED5-B397-D57CEC77FE20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0ECE089E-F5DE-4741-8637-2E901B53B990}" type="pres">
      <dgm:prSet presAssocID="{EE8E37A4-52AD-4374-9817-5C091A80C302}" presName="node" presStyleLbl="node1" presStyleIdx="1" presStyleCnt="6" custScaleX="102488" custScaleY="754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6D65CF-E5BF-41ED-9DD7-5D01732A127C}" type="pres">
      <dgm:prSet presAssocID="{140BDE50-38D2-475F-8D08-557826DA3F28}" presName="parTrans" presStyleLbl="sibTrans2D1" presStyleIdx="2" presStyleCnt="6"/>
      <dgm:spPr/>
      <dgm:t>
        <a:bodyPr/>
        <a:lstStyle/>
        <a:p>
          <a:endParaRPr lang="en-US"/>
        </a:p>
      </dgm:t>
    </dgm:pt>
    <dgm:pt modelId="{258C8405-F2B6-4D0D-AA1E-C96E15DE0B4C}" type="pres">
      <dgm:prSet presAssocID="{140BDE50-38D2-475F-8D08-557826DA3F28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8D9DB9BB-C27E-4FE1-A15C-1593FF17104F}" type="pres">
      <dgm:prSet presAssocID="{5E9E33CB-71DE-49B3-9807-CE6F42ECA9E4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08C06F-76C0-4BF2-B5B7-A52A496C36E5}" type="pres">
      <dgm:prSet presAssocID="{DF0FC897-30AE-4368-BDBA-5157422F251D}" presName="parTrans" presStyleLbl="sibTrans2D1" presStyleIdx="3" presStyleCnt="6"/>
      <dgm:spPr/>
      <dgm:t>
        <a:bodyPr/>
        <a:lstStyle/>
        <a:p>
          <a:endParaRPr lang="en-US"/>
        </a:p>
      </dgm:t>
    </dgm:pt>
    <dgm:pt modelId="{20C4BC37-60DB-4EF3-838F-6BC4A742A9F1}" type="pres">
      <dgm:prSet presAssocID="{DF0FC897-30AE-4368-BDBA-5157422F251D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750EAB16-4234-42F3-8336-F89726239BD1}" type="pres">
      <dgm:prSet presAssocID="{1A6CDA77-A08E-4683-93E6-5913CD751459}" presName="node" presStyleLbl="node1" presStyleIdx="3" presStyleCnt="6" custScaleX="129270" custScaleY="915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64D03-6264-4E03-8081-28B4535F51A2}" type="pres">
      <dgm:prSet presAssocID="{91BAD295-8122-4425-A39B-F3F81CE8274F}" presName="parTrans" presStyleLbl="sibTrans2D1" presStyleIdx="4" presStyleCnt="6"/>
      <dgm:spPr/>
      <dgm:t>
        <a:bodyPr/>
        <a:lstStyle/>
        <a:p>
          <a:endParaRPr lang="en-US"/>
        </a:p>
      </dgm:t>
    </dgm:pt>
    <dgm:pt modelId="{83EFABDF-3BFD-4203-86D7-B08800053FDA}" type="pres">
      <dgm:prSet presAssocID="{91BAD295-8122-4425-A39B-F3F81CE8274F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8CA66E20-BDF4-43A0-ADAE-876036AB3435}" type="pres">
      <dgm:prSet presAssocID="{8F6B6C1A-8AC7-42D9-ADC8-4A5867D641BE}" presName="node" presStyleLbl="node1" presStyleIdx="4" presStyleCnt="6" custScaleX="122633" custScaleY="841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2CF333-55B3-4EF5-8C9D-78E2671F0312}" type="pres">
      <dgm:prSet presAssocID="{0256C6BE-5F44-4CF9-BD13-59CD94DFEF80}" presName="parTrans" presStyleLbl="sibTrans2D1" presStyleIdx="5" presStyleCnt="6"/>
      <dgm:spPr/>
      <dgm:t>
        <a:bodyPr/>
        <a:lstStyle/>
        <a:p>
          <a:endParaRPr lang="en-US"/>
        </a:p>
      </dgm:t>
    </dgm:pt>
    <dgm:pt modelId="{4AE375BC-1AC8-4482-ADC8-6CECCA4F2AEC}" type="pres">
      <dgm:prSet presAssocID="{0256C6BE-5F44-4CF9-BD13-59CD94DFEF80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A4F61AB2-61A3-41C4-843C-CBD22BE6ECEB}" type="pres">
      <dgm:prSet presAssocID="{4D4EB95A-5A67-49D2-A4BD-0BE93447225B}" presName="node" presStyleLbl="node1" presStyleIdx="5" presStyleCnt="6" custScaleX="124956" custScaleY="657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554A0C-01FB-4DFB-A87C-B590CB5CEE00}" srcId="{81D643C9-07D6-4696-A787-843C8C7E6D3B}" destId="{1A6CDA77-A08E-4683-93E6-5913CD751459}" srcOrd="3" destOrd="0" parTransId="{DF0FC897-30AE-4368-BDBA-5157422F251D}" sibTransId="{0428A572-5D9C-4398-886C-48E28DE54253}"/>
    <dgm:cxn modelId="{28ECD1E5-7BFB-46E2-909E-002725395D79}" type="presOf" srcId="{4D4EB95A-5A67-49D2-A4BD-0BE93447225B}" destId="{A4F61AB2-61A3-41C4-843C-CBD22BE6ECEB}" srcOrd="0" destOrd="0" presId="urn:microsoft.com/office/officeart/2005/8/layout/radial5"/>
    <dgm:cxn modelId="{F40C0A2B-1FA5-4A29-868B-6E6248BEF840}" type="presOf" srcId="{0256C6BE-5F44-4CF9-BD13-59CD94DFEF80}" destId="{D32CF333-55B3-4EF5-8C9D-78E2671F0312}" srcOrd="0" destOrd="0" presId="urn:microsoft.com/office/officeart/2005/8/layout/radial5"/>
    <dgm:cxn modelId="{142356F6-FCCF-4DF1-8DEC-50C4CFCFDD2C}" type="presOf" srcId="{91BAD295-8122-4425-A39B-F3F81CE8274F}" destId="{A7464D03-6264-4E03-8081-28B4535F51A2}" srcOrd="0" destOrd="0" presId="urn:microsoft.com/office/officeart/2005/8/layout/radial5"/>
    <dgm:cxn modelId="{9C84EF87-F4FA-4C27-A91A-BBC1A10E6D63}" type="presOf" srcId="{1A6CDA77-A08E-4683-93E6-5913CD751459}" destId="{750EAB16-4234-42F3-8336-F89726239BD1}" srcOrd="0" destOrd="0" presId="urn:microsoft.com/office/officeart/2005/8/layout/radial5"/>
    <dgm:cxn modelId="{C4A85860-A13A-4A8B-8180-02C8C3BDD4FC}" srcId="{81D643C9-07D6-4696-A787-843C8C7E6D3B}" destId="{90D1EF15-7BB5-422A-A0B8-4F403E455CE5}" srcOrd="0" destOrd="0" parTransId="{C23FC31C-9C02-4C1C-BADC-F8C3E708C236}" sibTransId="{A4A04A04-F53B-457F-95CA-FA7DC1B52C54}"/>
    <dgm:cxn modelId="{EE7A8F27-2E75-465F-97A0-1BB72291C218}" type="presOf" srcId="{1C60055F-FF5A-4ED5-B397-D57CEC77FE20}" destId="{9F8D230C-38DF-405A-AB39-87F5C12C4C3E}" srcOrd="1" destOrd="0" presId="urn:microsoft.com/office/officeart/2005/8/layout/radial5"/>
    <dgm:cxn modelId="{35135614-1170-4280-9548-47E5AB3FD22F}" type="presOf" srcId="{140BDE50-38D2-475F-8D08-557826DA3F28}" destId="{258C8405-F2B6-4D0D-AA1E-C96E15DE0B4C}" srcOrd="1" destOrd="0" presId="urn:microsoft.com/office/officeart/2005/8/layout/radial5"/>
    <dgm:cxn modelId="{16FF6870-1672-45B4-8757-93BEB9E72D73}" type="presOf" srcId="{EE8E37A4-52AD-4374-9817-5C091A80C302}" destId="{0ECE089E-F5DE-4741-8637-2E901B53B990}" srcOrd="0" destOrd="0" presId="urn:microsoft.com/office/officeart/2005/8/layout/radial5"/>
    <dgm:cxn modelId="{8923ABF1-EE48-4601-84A6-145577691B0A}" srcId="{81D643C9-07D6-4696-A787-843C8C7E6D3B}" destId="{8F6B6C1A-8AC7-42D9-ADC8-4A5867D641BE}" srcOrd="4" destOrd="0" parTransId="{91BAD295-8122-4425-A39B-F3F81CE8274F}" sibTransId="{F242C67E-1878-4694-8A78-C707DDE7306E}"/>
    <dgm:cxn modelId="{FCFAECAE-C5A7-453C-B1B1-E5E52B04C6CB}" type="presOf" srcId="{90D1EF15-7BB5-422A-A0B8-4F403E455CE5}" destId="{EDCA1F05-16BA-433B-B035-4D3C4DD209ED}" srcOrd="0" destOrd="0" presId="urn:microsoft.com/office/officeart/2005/8/layout/radial5"/>
    <dgm:cxn modelId="{CAA6BF96-4BD2-4DE6-9219-1EA2B69E53EE}" type="presOf" srcId="{DF0FC897-30AE-4368-BDBA-5157422F251D}" destId="{7008C06F-76C0-4BF2-B5B7-A52A496C36E5}" srcOrd="0" destOrd="0" presId="urn:microsoft.com/office/officeart/2005/8/layout/radial5"/>
    <dgm:cxn modelId="{76781E73-D96E-432D-8DC2-6F7AAD1CCF78}" type="presOf" srcId="{5E9E33CB-71DE-49B3-9807-CE6F42ECA9E4}" destId="{8D9DB9BB-C27E-4FE1-A15C-1593FF17104F}" srcOrd="0" destOrd="0" presId="urn:microsoft.com/office/officeart/2005/8/layout/radial5"/>
    <dgm:cxn modelId="{4E2D4AE3-882E-4947-BE53-6AD1E6C859CA}" type="presOf" srcId="{1C60055F-FF5A-4ED5-B397-D57CEC77FE20}" destId="{7A6BFFE3-C879-47C2-BB6B-188738245D62}" srcOrd="0" destOrd="0" presId="urn:microsoft.com/office/officeart/2005/8/layout/radial5"/>
    <dgm:cxn modelId="{8CF94066-2317-43E4-83C6-D17F89C64685}" srcId="{49D1A19F-43D6-4E0A-9855-086E1B631FBD}" destId="{81D643C9-07D6-4696-A787-843C8C7E6D3B}" srcOrd="0" destOrd="0" parTransId="{B474EBBC-2628-4553-9C03-D6F32422CCC4}" sibTransId="{DAE770D3-55C0-4C21-AEBD-7EE32D6513ED}"/>
    <dgm:cxn modelId="{9848E880-7B94-4B58-92BA-9D6C301B439C}" type="presOf" srcId="{C23FC31C-9C02-4C1C-BADC-F8C3E708C236}" destId="{2B3E77F0-EB7C-42BB-9881-21A0A7A8019F}" srcOrd="0" destOrd="0" presId="urn:microsoft.com/office/officeart/2005/8/layout/radial5"/>
    <dgm:cxn modelId="{A8719104-F3EF-4924-B3DF-22EEE0A34F69}" type="presOf" srcId="{8F6B6C1A-8AC7-42D9-ADC8-4A5867D641BE}" destId="{8CA66E20-BDF4-43A0-ADAE-876036AB3435}" srcOrd="0" destOrd="0" presId="urn:microsoft.com/office/officeart/2005/8/layout/radial5"/>
    <dgm:cxn modelId="{C3E141D7-E6F1-4A35-A7C2-CC5E24914D29}" type="presOf" srcId="{0256C6BE-5F44-4CF9-BD13-59CD94DFEF80}" destId="{4AE375BC-1AC8-4482-ADC8-6CECCA4F2AEC}" srcOrd="1" destOrd="0" presId="urn:microsoft.com/office/officeart/2005/8/layout/radial5"/>
    <dgm:cxn modelId="{F59BADFE-7884-486A-A2BE-5E8173464A95}" type="presOf" srcId="{91BAD295-8122-4425-A39B-F3F81CE8274F}" destId="{83EFABDF-3BFD-4203-86D7-B08800053FDA}" srcOrd="1" destOrd="0" presId="urn:microsoft.com/office/officeart/2005/8/layout/radial5"/>
    <dgm:cxn modelId="{2916CAF6-4F79-4611-BC14-01A71335E277}" type="presOf" srcId="{81D643C9-07D6-4696-A787-843C8C7E6D3B}" destId="{B81EA08D-DF4D-4B3A-88B4-8B8C7BCF8893}" srcOrd="0" destOrd="0" presId="urn:microsoft.com/office/officeart/2005/8/layout/radial5"/>
    <dgm:cxn modelId="{F54B1005-790D-4A00-931A-2F4CC6EAE034}" type="presOf" srcId="{140BDE50-38D2-475F-8D08-557826DA3F28}" destId="{8D6D65CF-E5BF-41ED-9DD7-5D01732A127C}" srcOrd="0" destOrd="0" presId="urn:microsoft.com/office/officeart/2005/8/layout/radial5"/>
    <dgm:cxn modelId="{8F03F10F-82F4-4666-81C4-3F859E8980B8}" type="presOf" srcId="{DF0FC897-30AE-4368-BDBA-5157422F251D}" destId="{20C4BC37-60DB-4EF3-838F-6BC4A742A9F1}" srcOrd="1" destOrd="0" presId="urn:microsoft.com/office/officeart/2005/8/layout/radial5"/>
    <dgm:cxn modelId="{44F0C234-4609-4AC7-8CD4-618AC597A4E7}" type="presOf" srcId="{49D1A19F-43D6-4E0A-9855-086E1B631FBD}" destId="{3CA9C366-909A-461E-BDC9-C8C18A737712}" srcOrd="0" destOrd="0" presId="urn:microsoft.com/office/officeart/2005/8/layout/radial5"/>
    <dgm:cxn modelId="{A2F5B9A5-127E-45D1-A1E3-104D85E7FD50}" type="presOf" srcId="{C23FC31C-9C02-4C1C-BADC-F8C3E708C236}" destId="{A07EFB3C-07B0-46B1-B089-8D5C14FC96E1}" srcOrd="1" destOrd="0" presId="urn:microsoft.com/office/officeart/2005/8/layout/radial5"/>
    <dgm:cxn modelId="{DA987C2F-339E-4869-AFCB-06E05DFE240F}" srcId="{81D643C9-07D6-4696-A787-843C8C7E6D3B}" destId="{5E9E33CB-71DE-49B3-9807-CE6F42ECA9E4}" srcOrd="2" destOrd="0" parTransId="{140BDE50-38D2-475F-8D08-557826DA3F28}" sibTransId="{45601BA2-B18A-494E-A039-3CF22A3E9B91}"/>
    <dgm:cxn modelId="{8B9744FE-2BB6-4BBA-A5CE-1579EA2D6F0D}" srcId="{81D643C9-07D6-4696-A787-843C8C7E6D3B}" destId="{EE8E37A4-52AD-4374-9817-5C091A80C302}" srcOrd="1" destOrd="0" parTransId="{1C60055F-FF5A-4ED5-B397-D57CEC77FE20}" sibTransId="{7C176347-6E70-44C0-88C4-F027E2026EC1}"/>
    <dgm:cxn modelId="{34216FF6-36CB-4691-BD5C-6B38C6F84646}" srcId="{81D643C9-07D6-4696-A787-843C8C7E6D3B}" destId="{4D4EB95A-5A67-49D2-A4BD-0BE93447225B}" srcOrd="5" destOrd="0" parTransId="{0256C6BE-5F44-4CF9-BD13-59CD94DFEF80}" sibTransId="{4E669FA9-CBCB-400F-AFFE-DA26646EE13B}"/>
    <dgm:cxn modelId="{BB87EFD8-ED59-4D73-8E5C-7BAD52A689F5}" type="presParOf" srcId="{3CA9C366-909A-461E-BDC9-C8C18A737712}" destId="{B81EA08D-DF4D-4B3A-88B4-8B8C7BCF8893}" srcOrd="0" destOrd="0" presId="urn:microsoft.com/office/officeart/2005/8/layout/radial5"/>
    <dgm:cxn modelId="{14DFE1C0-C0B6-43EE-B895-FE5F1B325072}" type="presParOf" srcId="{3CA9C366-909A-461E-BDC9-C8C18A737712}" destId="{2B3E77F0-EB7C-42BB-9881-21A0A7A8019F}" srcOrd="1" destOrd="0" presId="urn:microsoft.com/office/officeart/2005/8/layout/radial5"/>
    <dgm:cxn modelId="{3E31727A-A70B-4E1E-8E68-858AA14DCF69}" type="presParOf" srcId="{2B3E77F0-EB7C-42BB-9881-21A0A7A8019F}" destId="{A07EFB3C-07B0-46B1-B089-8D5C14FC96E1}" srcOrd="0" destOrd="0" presId="urn:microsoft.com/office/officeart/2005/8/layout/radial5"/>
    <dgm:cxn modelId="{E25E7973-DB52-490B-8D64-BEEC3646FAB4}" type="presParOf" srcId="{3CA9C366-909A-461E-BDC9-C8C18A737712}" destId="{EDCA1F05-16BA-433B-B035-4D3C4DD209ED}" srcOrd="2" destOrd="0" presId="urn:microsoft.com/office/officeart/2005/8/layout/radial5"/>
    <dgm:cxn modelId="{3C870DAC-7299-4682-B792-B684D85E73E6}" type="presParOf" srcId="{3CA9C366-909A-461E-BDC9-C8C18A737712}" destId="{7A6BFFE3-C879-47C2-BB6B-188738245D62}" srcOrd="3" destOrd="0" presId="urn:microsoft.com/office/officeart/2005/8/layout/radial5"/>
    <dgm:cxn modelId="{8377F85B-2182-4038-9871-7693F77F7C41}" type="presParOf" srcId="{7A6BFFE3-C879-47C2-BB6B-188738245D62}" destId="{9F8D230C-38DF-405A-AB39-87F5C12C4C3E}" srcOrd="0" destOrd="0" presId="urn:microsoft.com/office/officeart/2005/8/layout/radial5"/>
    <dgm:cxn modelId="{A3C11D1C-A8B5-418B-9955-A2D5A45F9811}" type="presParOf" srcId="{3CA9C366-909A-461E-BDC9-C8C18A737712}" destId="{0ECE089E-F5DE-4741-8637-2E901B53B990}" srcOrd="4" destOrd="0" presId="urn:microsoft.com/office/officeart/2005/8/layout/radial5"/>
    <dgm:cxn modelId="{B7FA5397-1A45-4225-B6FE-D28924D74224}" type="presParOf" srcId="{3CA9C366-909A-461E-BDC9-C8C18A737712}" destId="{8D6D65CF-E5BF-41ED-9DD7-5D01732A127C}" srcOrd="5" destOrd="0" presId="urn:microsoft.com/office/officeart/2005/8/layout/radial5"/>
    <dgm:cxn modelId="{9B21C420-F94F-443E-8A1C-54024937CEF2}" type="presParOf" srcId="{8D6D65CF-E5BF-41ED-9DD7-5D01732A127C}" destId="{258C8405-F2B6-4D0D-AA1E-C96E15DE0B4C}" srcOrd="0" destOrd="0" presId="urn:microsoft.com/office/officeart/2005/8/layout/radial5"/>
    <dgm:cxn modelId="{DEB327D8-7033-4026-8592-04EA6D5A13FA}" type="presParOf" srcId="{3CA9C366-909A-461E-BDC9-C8C18A737712}" destId="{8D9DB9BB-C27E-4FE1-A15C-1593FF17104F}" srcOrd="6" destOrd="0" presId="urn:microsoft.com/office/officeart/2005/8/layout/radial5"/>
    <dgm:cxn modelId="{C96BA595-2E98-405E-A411-ED1195CCE87C}" type="presParOf" srcId="{3CA9C366-909A-461E-BDC9-C8C18A737712}" destId="{7008C06F-76C0-4BF2-B5B7-A52A496C36E5}" srcOrd="7" destOrd="0" presId="urn:microsoft.com/office/officeart/2005/8/layout/radial5"/>
    <dgm:cxn modelId="{2BA784D8-1EF5-46B7-A742-49610977D457}" type="presParOf" srcId="{7008C06F-76C0-4BF2-B5B7-A52A496C36E5}" destId="{20C4BC37-60DB-4EF3-838F-6BC4A742A9F1}" srcOrd="0" destOrd="0" presId="urn:microsoft.com/office/officeart/2005/8/layout/radial5"/>
    <dgm:cxn modelId="{7B9244A4-E933-4937-8C94-925C116A2276}" type="presParOf" srcId="{3CA9C366-909A-461E-BDC9-C8C18A737712}" destId="{750EAB16-4234-42F3-8336-F89726239BD1}" srcOrd="8" destOrd="0" presId="urn:microsoft.com/office/officeart/2005/8/layout/radial5"/>
    <dgm:cxn modelId="{C53A2963-B243-4E81-B2ED-ACB743E031FA}" type="presParOf" srcId="{3CA9C366-909A-461E-BDC9-C8C18A737712}" destId="{A7464D03-6264-4E03-8081-28B4535F51A2}" srcOrd="9" destOrd="0" presId="urn:microsoft.com/office/officeart/2005/8/layout/radial5"/>
    <dgm:cxn modelId="{A5291CE1-0CF4-4CB7-9E69-08D50E182472}" type="presParOf" srcId="{A7464D03-6264-4E03-8081-28B4535F51A2}" destId="{83EFABDF-3BFD-4203-86D7-B08800053FDA}" srcOrd="0" destOrd="0" presId="urn:microsoft.com/office/officeart/2005/8/layout/radial5"/>
    <dgm:cxn modelId="{9292AA53-71F8-4941-B236-AF2833ECC4C6}" type="presParOf" srcId="{3CA9C366-909A-461E-BDC9-C8C18A737712}" destId="{8CA66E20-BDF4-43A0-ADAE-876036AB3435}" srcOrd="10" destOrd="0" presId="urn:microsoft.com/office/officeart/2005/8/layout/radial5"/>
    <dgm:cxn modelId="{9BA8C27F-3BFF-49D2-AF51-CF96492BCB6D}" type="presParOf" srcId="{3CA9C366-909A-461E-BDC9-C8C18A737712}" destId="{D32CF333-55B3-4EF5-8C9D-78E2671F0312}" srcOrd="11" destOrd="0" presId="urn:microsoft.com/office/officeart/2005/8/layout/radial5"/>
    <dgm:cxn modelId="{8BB40687-C2ED-4CBE-945E-37AD937FD9C3}" type="presParOf" srcId="{D32CF333-55B3-4EF5-8C9D-78E2671F0312}" destId="{4AE375BC-1AC8-4482-ADC8-6CECCA4F2AEC}" srcOrd="0" destOrd="0" presId="urn:microsoft.com/office/officeart/2005/8/layout/radial5"/>
    <dgm:cxn modelId="{B52E583B-9172-4799-AB6D-7CBC6E720B3F}" type="presParOf" srcId="{3CA9C366-909A-461E-BDC9-C8C18A737712}" destId="{A4F61AB2-61A3-41C4-843C-CBD22BE6ECEB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EA08D-DF4D-4B3A-88B4-8B8C7BCF8893}">
      <dsp:nvSpPr>
        <dsp:cNvPr id="0" name=""/>
        <dsp:cNvSpPr/>
      </dsp:nvSpPr>
      <dsp:spPr>
        <a:xfrm>
          <a:off x="2981211" y="2014365"/>
          <a:ext cx="1909396" cy="1829521"/>
        </a:xfrm>
        <a:prstGeom prst="ellipse">
          <a:avLst/>
        </a:prstGeom>
        <a:gradFill rotWithShape="0">
          <a:gsLst>
            <a:gs pos="0">
              <a:schemeClr val="accent2">
                <a:alpha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alpha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alpha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নতুন শিখলাম </a:t>
          </a:r>
          <a:endParaRPr lang="en-US" sz="29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3260836" y="2282292"/>
        <a:ext cx="1350146" cy="1293667"/>
      </dsp:txXfrm>
    </dsp:sp>
    <dsp:sp modelId="{2B3E77F0-EB7C-42BB-9881-21A0A7A8019F}">
      <dsp:nvSpPr>
        <dsp:cNvPr id="0" name=""/>
        <dsp:cNvSpPr/>
      </dsp:nvSpPr>
      <dsp:spPr>
        <a:xfrm rot="16200000">
          <a:off x="3765566" y="1436845"/>
          <a:ext cx="340686" cy="5315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3816669" y="1594252"/>
        <a:ext cx="238480" cy="318910"/>
      </dsp:txXfrm>
    </dsp:sp>
    <dsp:sp modelId="{EDCA1F05-16BA-433B-B035-4D3C4DD209ED}">
      <dsp:nvSpPr>
        <dsp:cNvPr id="0" name=""/>
        <dsp:cNvSpPr/>
      </dsp:nvSpPr>
      <dsp:spPr>
        <a:xfrm>
          <a:off x="3091185" y="110970"/>
          <a:ext cx="1689448" cy="1260590"/>
        </a:xfrm>
        <a:prstGeom prst="ellipse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এস এম এস </a:t>
          </a:r>
          <a:endParaRPr lang="en-US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3338599" y="295579"/>
        <a:ext cx="1194620" cy="891372"/>
      </dsp:txXfrm>
    </dsp:sp>
    <dsp:sp modelId="{7A6BFFE3-C879-47C2-BB6B-188738245D62}">
      <dsp:nvSpPr>
        <dsp:cNvPr id="0" name=""/>
        <dsp:cNvSpPr/>
      </dsp:nvSpPr>
      <dsp:spPr>
        <a:xfrm rot="19800000">
          <a:off x="4833607" y="2066150"/>
          <a:ext cx="273421" cy="5315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114936"/>
                <a:satOff val="82"/>
                <a:lumOff val="642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114936"/>
                <a:satOff val="82"/>
                <a:lumOff val="642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114936"/>
                <a:satOff val="82"/>
                <a:lumOff val="642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4839102" y="2192961"/>
        <a:ext cx="191395" cy="318910"/>
      </dsp:txXfrm>
    </dsp:sp>
    <dsp:sp modelId="{0ECE089E-F5DE-4741-8637-2E901B53B990}">
      <dsp:nvSpPr>
        <dsp:cNvPr id="0" name=""/>
        <dsp:cNvSpPr/>
      </dsp:nvSpPr>
      <dsp:spPr>
        <a:xfrm>
          <a:off x="5029559" y="1245733"/>
          <a:ext cx="1602185" cy="1178924"/>
        </a:xfrm>
        <a:prstGeom prst="ellipse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lumMod val="110000"/>
                <a:satMod val="105000"/>
                <a:tint val="67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8000"/>
                <a:lumMod val="105000"/>
                <a:satMod val="103000"/>
                <a:tint val="73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বেতার / রেডিও  </a:t>
          </a:r>
          <a:endParaRPr lang="en-US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5264194" y="1418382"/>
        <a:ext cx="1132915" cy="833626"/>
      </dsp:txXfrm>
    </dsp:sp>
    <dsp:sp modelId="{8D6D65CF-E5BF-41ED-9DD7-5D01732A127C}">
      <dsp:nvSpPr>
        <dsp:cNvPr id="0" name=""/>
        <dsp:cNvSpPr/>
      </dsp:nvSpPr>
      <dsp:spPr>
        <a:xfrm rot="1800000">
          <a:off x="4825251" y="3247511"/>
          <a:ext cx="244854" cy="5315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229872"/>
                <a:satOff val="164"/>
                <a:lumOff val="1284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229872"/>
                <a:satOff val="164"/>
                <a:lumOff val="1284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229872"/>
                <a:satOff val="164"/>
                <a:lumOff val="1284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4830172" y="3335451"/>
        <a:ext cx="171398" cy="318910"/>
      </dsp:txXfrm>
    </dsp:sp>
    <dsp:sp modelId="{8D9DB9BB-C27E-4FE1-A15C-1593FF17104F}">
      <dsp:nvSpPr>
        <dsp:cNvPr id="0" name=""/>
        <dsp:cNvSpPr/>
      </dsp:nvSpPr>
      <dsp:spPr>
        <a:xfrm>
          <a:off x="5049007" y="3241410"/>
          <a:ext cx="1563290" cy="1563290"/>
        </a:xfrm>
        <a:prstGeom prst="ellipse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lumMod val="110000"/>
                <a:satMod val="105000"/>
                <a:tint val="67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16000"/>
                <a:lumMod val="105000"/>
                <a:satMod val="103000"/>
                <a:tint val="73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মোবাইল ফোন </a:t>
          </a:r>
          <a:endParaRPr lang="en-US" sz="2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5277946" y="3470349"/>
        <a:ext cx="1105412" cy="1105412"/>
      </dsp:txXfrm>
    </dsp:sp>
    <dsp:sp modelId="{7008C06F-76C0-4BF2-B5B7-A52A496C36E5}">
      <dsp:nvSpPr>
        <dsp:cNvPr id="0" name=""/>
        <dsp:cNvSpPr/>
      </dsp:nvSpPr>
      <dsp:spPr>
        <a:xfrm rot="5400000">
          <a:off x="3788184" y="3848493"/>
          <a:ext cx="295451" cy="5315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344809"/>
                <a:satOff val="245"/>
                <a:lumOff val="1926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344809"/>
                <a:satOff val="245"/>
                <a:lumOff val="1926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344809"/>
                <a:satOff val="245"/>
                <a:lumOff val="1926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3832502" y="3910480"/>
        <a:ext cx="206816" cy="318910"/>
      </dsp:txXfrm>
    </dsp:sp>
    <dsp:sp modelId="{750EAB16-4234-42F3-8336-F89726239BD1}">
      <dsp:nvSpPr>
        <dsp:cNvPr id="0" name=""/>
        <dsp:cNvSpPr/>
      </dsp:nvSpPr>
      <dsp:spPr>
        <a:xfrm>
          <a:off x="2925477" y="4401343"/>
          <a:ext cx="2020865" cy="1431286"/>
        </a:xfrm>
        <a:prstGeom prst="ellipse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lumMod val="110000"/>
                <a:satMod val="105000"/>
                <a:tint val="67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4000"/>
                <a:lumMod val="105000"/>
                <a:satMod val="103000"/>
                <a:tint val="73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টেলিভিশন 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3221426" y="4610950"/>
        <a:ext cx="1428967" cy="1012072"/>
      </dsp:txXfrm>
    </dsp:sp>
    <dsp:sp modelId="{A7464D03-6264-4E03-8081-28B4535F51A2}">
      <dsp:nvSpPr>
        <dsp:cNvPr id="0" name=""/>
        <dsp:cNvSpPr/>
      </dsp:nvSpPr>
      <dsp:spPr>
        <a:xfrm rot="9000000">
          <a:off x="2846484" y="3231662"/>
          <a:ext cx="210215" cy="5315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459745"/>
                <a:satOff val="327"/>
                <a:lumOff val="2569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459745"/>
                <a:satOff val="327"/>
                <a:lumOff val="2569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459745"/>
                <a:satOff val="327"/>
                <a:lumOff val="2569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10800000">
        <a:off x="2905324" y="3322200"/>
        <a:ext cx="147151" cy="318910"/>
      </dsp:txXfrm>
    </dsp:sp>
    <dsp:sp modelId="{8CA66E20-BDF4-43A0-ADAE-876036AB3435}">
      <dsp:nvSpPr>
        <dsp:cNvPr id="0" name=""/>
        <dsp:cNvSpPr/>
      </dsp:nvSpPr>
      <dsp:spPr>
        <a:xfrm>
          <a:off x="1082612" y="3365184"/>
          <a:ext cx="1917110" cy="1315743"/>
        </a:xfrm>
        <a:prstGeom prst="ellipse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lumMod val="110000"/>
                <a:satMod val="105000"/>
                <a:tint val="67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32000"/>
                <a:lumMod val="105000"/>
                <a:satMod val="103000"/>
                <a:tint val="73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মাল্টিমিডিয়া প্রজেক্টর  </a:t>
          </a:r>
          <a:endParaRPr lang="en-US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1363366" y="3557870"/>
        <a:ext cx="1355602" cy="930371"/>
      </dsp:txXfrm>
    </dsp:sp>
    <dsp:sp modelId="{D32CF333-55B3-4EF5-8C9D-78E2671F0312}">
      <dsp:nvSpPr>
        <dsp:cNvPr id="0" name=""/>
        <dsp:cNvSpPr/>
      </dsp:nvSpPr>
      <dsp:spPr>
        <a:xfrm rot="12600000">
          <a:off x="2786713" y="2073911"/>
          <a:ext cx="256459" cy="5315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574681"/>
                <a:satOff val="409"/>
                <a:lumOff val="321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574681"/>
                <a:satOff val="409"/>
                <a:lumOff val="321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574681"/>
                <a:satOff val="409"/>
                <a:lumOff val="321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10800000">
        <a:off x="2858497" y="2199450"/>
        <a:ext cx="179521" cy="318910"/>
      </dsp:txXfrm>
    </dsp:sp>
    <dsp:sp modelId="{A4F61AB2-61A3-41C4-843C-CBD22BE6ECEB}">
      <dsp:nvSpPr>
        <dsp:cNvPr id="0" name=""/>
        <dsp:cNvSpPr/>
      </dsp:nvSpPr>
      <dsp:spPr>
        <a:xfrm>
          <a:off x="1064454" y="1321193"/>
          <a:ext cx="1953425" cy="1028004"/>
        </a:xfrm>
        <a:prstGeom prst="ellipse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ইন্টারনেট </a:t>
          </a:r>
          <a:endParaRPr lang="en-US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1350526" y="1471741"/>
        <a:ext cx="1381281" cy="726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A4F0C-0798-4ED5-AAEC-7A31C3D0269F}" type="datetimeFigureOut">
              <a:rPr lang="en-US" smtClean="0"/>
              <a:t>3/8/2020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9EDDB-3BC7-4232-80A6-F67119222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97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এই</a:t>
            </a:r>
            <a:r>
              <a:rPr lang="bn-BD" baseline="0" dirty="0" smtClean="0"/>
              <a:t> স্লাইড থেকে শিক্ষক ও পাঠ  পরিচিতি জানবে।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3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baseline="0" dirty="0" smtClean="0"/>
              <a:t>লোকটি কি ব্যবহার করছে? কৃষকেরা কি করছে? এই রকম প্রশ্ন দ্বারা ছাত্র/ছাত্রীদের থেকে পাঠের নাম বের করতে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234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শিখন</a:t>
            </a:r>
            <a:r>
              <a:rPr lang="bn-BD" baseline="0" dirty="0" smtClean="0"/>
              <a:t>ফল অনুযায়ী পাঠ  উপস্থাপন করতে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60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এখান</a:t>
            </a:r>
            <a:r>
              <a:rPr lang="bn-BD" baseline="0" dirty="0" smtClean="0"/>
              <a:t> থেকে রেডিওর ব্যবহার সম্পর্কে বলতে পারবে।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904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এখান</a:t>
            </a:r>
            <a:r>
              <a:rPr lang="bn-BD" baseline="0" dirty="0" smtClean="0"/>
              <a:t> থেকে টেলিভিশনের  ব্যবহার সম্পর্কে বলতে পারবে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994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মোবাইল</a:t>
            </a:r>
            <a:r>
              <a:rPr lang="bn-BD" baseline="0" dirty="0" smtClean="0"/>
              <a:t> এস এম এস পাঠিয়ে পরিক্ষার ফলাফল পাওয়া যায়।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237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যোগাযোগের</a:t>
            </a:r>
            <a:r>
              <a:rPr lang="bn-BD" baseline="0" dirty="0" smtClean="0"/>
              <a:t> ক্ষেত্রে মোবাইল ব্যবহারের প্রয়োজনীয়া বলতে পারবে।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788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সাধারণত</a:t>
            </a:r>
            <a:r>
              <a:rPr lang="bn-BD" baseline="0" dirty="0" smtClean="0"/>
              <a:t> রেডিও, টেলিভিশন, মোবাইল ফোন, ইন্টারনেট, মাল্টিমিডিয়া প্রজেক্টর প্রভৃতির কথা বলবে।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485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ইন্টারনেট</a:t>
            </a:r>
            <a:r>
              <a:rPr lang="bn-BD" baseline="0" dirty="0" smtClean="0"/>
              <a:t> সম্পর্কে জানতে তথ্য প্রদান করতে পারবে।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793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এই ছবিটি</a:t>
            </a:r>
            <a:r>
              <a:rPr lang="bn-BD" baseline="0" dirty="0" smtClean="0"/>
              <a:t> দ্বারা আমরা কি দেখতে পাচ্ছি? মাল্টিমিডিয়া প্রজেক্টরের ব্যবহার বলতে পারবে।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769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সকলের</a:t>
            </a:r>
            <a:r>
              <a:rPr lang="bn-BD" baseline="0" dirty="0" smtClean="0"/>
              <a:t> জন্য প্রশ্নগুলো উন্মুক্ত করে দেওয়া হবে। যে কেউ উত্তর করতে পারবে।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0138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এখান</a:t>
            </a:r>
            <a:r>
              <a:rPr lang="bn-BD" baseline="0" dirty="0" smtClean="0"/>
              <a:t> থেকে শিক্ষার্থীরা তাদের ধারণ বলবে তারপর শিক্ষক  নিচের চিত্রগুলো দেখাবে। এভাবেই পর্যায়ক্রমে  তথ্য ও যোগাযোগ প্রযুক্তির উৎপত্তি হয়েছে 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0069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এখান</a:t>
            </a:r>
            <a:r>
              <a:rPr lang="bn-BD" baseline="0" dirty="0" smtClean="0"/>
              <a:t> থেকে শিক্ষার্থীরা তাদের ধারণ বলবে তারপর শিক্ষক  নিচের চিত্রগুলো দেখাবে। এভাবেই পর্যায়ক্রমে  তথ্য ও যোগাযোগ প্রযুক্তির উৎপত্তি হয়েছে । 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920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প্রযুক্তি গুলোর নাম</a:t>
            </a:r>
            <a:r>
              <a:rPr lang="bn-BD" baseline="0" dirty="0" smtClean="0"/>
              <a:t> খাতায় লিখে প্রতিটি দল থেকে এক জন করে উপস্থাপন করবে। পরে শিক্ষক সঠিক উত্তর বলে দিবে।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582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bn-BD" dirty="0" smtClean="0"/>
              <a:t>শিক্ষার্থীরা</a:t>
            </a:r>
            <a:r>
              <a:rPr lang="bn-BD" baseline="0" dirty="0" smtClean="0"/>
              <a:t> উত্তর করার পরে শিক্ষক সম্ভাব্য সমাধান দেখাব। সম্ভাব্য উত্তর দুর্বল ছাত্রদের জন্য খুবই উপকারি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823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তোমারা এই</a:t>
            </a:r>
            <a:r>
              <a:rPr lang="bn-BD" baseline="0" dirty="0" smtClean="0"/>
              <a:t> পাঠ থেকে কি কি নতুন শব্দ শিখল? </a:t>
            </a:r>
            <a:r>
              <a:rPr lang="bn-BD" dirty="0" smtClean="0"/>
              <a:t>এখান</a:t>
            </a:r>
            <a:r>
              <a:rPr lang="bn-BD" baseline="0" dirty="0" smtClean="0"/>
              <a:t> থেকে নতুন নতুন শব্দ গুলো সনাক্ত করতে পারবে।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616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উত্তর</a:t>
            </a:r>
            <a:r>
              <a:rPr lang="bn-BD" baseline="0" dirty="0" smtClean="0"/>
              <a:t> গুলোর উপরে মাউস দিয়ে ক্লিক করতে হবে। তাহলে সঠিক ও ভুল উত্তর জানা যাবে।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534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উত্তর</a:t>
            </a:r>
            <a:r>
              <a:rPr lang="bn-BD" baseline="0" dirty="0" smtClean="0"/>
              <a:t> গুলোর উপরে মাউস দিয়ে ক্লিক করতে হবে। তাহলে সঠিক ও ভুল উত্তর জানা যাবে।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262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শিক্ষার্থীরা</a:t>
            </a:r>
            <a:r>
              <a:rPr lang="bn-BD" baseline="0" dirty="0" smtClean="0"/>
              <a:t> বাড়ি থেকে প্রশ্নটির সমাধান লিখে আনবে।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650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3/8/2020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68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3/8/2020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54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3/8/2020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605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3/8/2020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76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3/8/2020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563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3/8/2020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365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3/8/2020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85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3/8/2020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24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3/8/2020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78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3/8/2020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305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3/8/2020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541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65807-5B3B-4ED1-9614-809EBA85A10B}" type="datetimeFigureOut">
              <a:rPr lang="en-US" smtClean="0"/>
              <a:t>3/8/2020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D47FF-21F2-4898-9899-38118F03A1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7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105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0" y="304800"/>
            <a:ext cx="4343400" cy="129540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স্বাগতম</a:t>
            </a:r>
            <a:endParaRPr lang="en-GB" sz="960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023" y="1811973"/>
            <a:ext cx="5161353" cy="39287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96611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762000"/>
            <a:ext cx="4038600" cy="5364163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3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endParaRPr lang="bn-BD" sz="2000" dirty="0">
              <a:latin typeface="Times New Roman" pitchFamily="18" charset="0"/>
              <a:cs typeface="NikoshBAN" pitchFamily="2" charset="0"/>
            </a:endParaRPr>
          </a:p>
          <a:p>
            <a:r>
              <a:rPr lang="en-US" sz="2400" b="1" dirty="0" err="1" smtClean="0"/>
              <a:t>মোঃ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আবুল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হোসেন</a:t>
            </a:r>
            <a:endParaRPr lang="en-US" sz="2400" b="1" dirty="0" smtClean="0"/>
          </a:p>
          <a:p>
            <a:r>
              <a:rPr lang="en-US" sz="2000" b="1" dirty="0" err="1" smtClean="0"/>
              <a:t>সহকারি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শিক্ষক</a:t>
            </a:r>
            <a:r>
              <a:rPr lang="en-US" sz="2000" b="1" dirty="0" smtClean="0"/>
              <a:t> (</a:t>
            </a:r>
            <a:r>
              <a:rPr lang="en-US" sz="2000" b="1" dirty="0" err="1" smtClean="0"/>
              <a:t>কম্পিটার</a:t>
            </a:r>
            <a:r>
              <a:rPr lang="en-US" sz="2000" b="1" dirty="0" smtClean="0"/>
              <a:t>)</a:t>
            </a:r>
          </a:p>
          <a:p>
            <a:r>
              <a:rPr lang="en-US" sz="2400" b="1" dirty="0" err="1" smtClean="0"/>
              <a:t>জয়দেবপুর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ইসলামিয়া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দাখিল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মাদ্রাসা</a:t>
            </a:r>
            <a:endParaRPr lang="en-US" sz="2400" b="1" dirty="0" smtClean="0"/>
          </a:p>
          <a:p>
            <a:r>
              <a:rPr lang="en-US" sz="2400" b="1" dirty="0" err="1" smtClean="0"/>
              <a:t>সাপাহার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নওগাঁ</a:t>
            </a:r>
            <a:r>
              <a:rPr lang="en-US" sz="2400" b="1" dirty="0" smtClean="0"/>
              <a:t>। </a:t>
            </a:r>
            <a:endParaRPr lang="en-US" sz="24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76800" y="1013618"/>
            <a:ext cx="4038600" cy="521176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  <a:defRPr/>
            </a:pP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	: ৬ষ্ঠ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  <a:defRPr/>
            </a:pP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	: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>
                <a:latin typeface="NikoshBAN" pitchFamily="2" charset="0"/>
                <a:cs typeface="NikoshBAN" pitchFamily="2" charset="0"/>
              </a:rPr>
              <a:t>তথ্য ও 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2400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ঃ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ম  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  <a:defRPr/>
            </a:pPr>
            <a:r>
              <a:rPr lang="bn-BD" b="1" dirty="0">
                <a:latin typeface="NikoshBAN" pitchFamily="2" charset="0"/>
                <a:cs typeface="NikoshBAN" pitchFamily="2" charset="0"/>
              </a:rPr>
              <a:t>পাঠ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	: ১  </a:t>
            </a:r>
            <a:endParaRPr lang="bn-BD" b="1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সময়: </a:t>
            </a:r>
            <a:r>
              <a:rPr lang="bn-BD" b="1" dirty="0">
                <a:latin typeface="NikoshBAN" pitchFamily="2" charset="0"/>
                <a:cs typeface="NikoshBAN" pitchFamily="2" charset="0"/>
              </a:rPr>
              <a:t>৫০ মিনিট 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  <a:p>
            <a:endParaRPr lang="en-US" sz="3200" b="1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419600" y="762000"/>
            <a:ext cx="0" cy="5715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343400" y="762000"/>
            <a:ext cx="0" cy="5715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862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838200"/>
            <a:ext cx="609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প্রযুক্তির ধারণা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939636"/>
            <a:ext cx="3733800" cy="2410691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1911927"/>
            <a:ext cx="3657600" cy="24384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62000" y="4576925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 ফোনের মাধ্যমে এস এম এস পাঠাচ্ছে।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3000" y="4551402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রেডিওর মাধ্যমে কৃষি বিষায়ক অনুষ্ঠান শুনছে।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397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05200" y="76200"/>
            <a:ext cx="20601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শিখনফল 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4964" y="962085"/>
            <a:ext cx="8229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শিক্ষার্থীরা... 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তথ্য ও যোগাযোগ প্রযুক্তি </a:t>
            </a:r>
            <a:r>
              <a:rPr lang="bn-BD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 </a:t>
            </a:r>
            <a:r>
              <a:rPr lang="bn-BD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 বলতে পারবে। </a:t>
            </a:r>
            <a:r>
              <a:rPr lang="bn-BD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BD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প্রযুক্তিতে ব্যবহৃত হয় এমন </a:t>
            </a:r>
            <a:endParaRPr lang="en-US" sz="3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কতকগুলো </a:t>
            </a:r>
            <a:r>
              <a:rPr lang="bn-BD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যন্ত্রের নাম </a:t>
            </a:r>
            <a:r>
              <a:rPr lang="bn-BD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লিখতে </a:t>
            </a:r>
            <a:r>
              <a:rPr lang="bn-BD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পারবে। </a:t>
            </a:r>
            <a:r>
              <a:rPr lang="bn-BD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3</a:t>
            </a:r>
            <a:r>
              <a:rPr lang="bn-BD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রেডিও ,টেলিভিশন, মোবাইল, ইন্টারনেট ও 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মাল্টিমিডিয়া প্রজেক্টরের </a:t>
            </a:r>
            <a:r>
              <a:rPr lang="bn-BD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 বর্ণনা করতে  পারবে</a:t>
            </a:r>
            <a:r>
              <a:rPr lang="bn-BD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3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৪। তথ্য ও যোগাযোগ প্রযুক্তি উৎপত্তির পর্যায় গুলো বলতে পারবে।  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890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1055" y="3333690"/>
            <a:ext cx="3418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জেলেরা সাগরে মাছ ধরে সংসার চালায়।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10200" y="3352800"/>
            <a:ext cx="228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সাগরে প্রায়ই ঝড় হয়।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05791" y="6073914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রেডিওর মাধ্যমে ঝড়ের সংবাদ   তাড়াতাড়ি শোনা যায়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36127" y="6152722"/>
            <a:ext cx="3269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ফলে বিপদ থেকে রক্ষা পাওয়া যায়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08958"/>
            <a:ext cx="3713018" cy="222781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218" y="979188"/>
            <a:ext cx="3678382" cy="229898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636" y="3943629"/>
            <a:ext cx="3678382" cy="206908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936549"/>
            <a:ext cx="3657600" cy="208325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838200" y="1524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মনোযোগ সহকারে নিচের চিত্রগুলো লক্ষ করি।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379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96241" y="2794876"/>
            <a:ext cx="335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টেলিভিশনের মাধ্যমে বিভিন্ন ধরণের অনুষ্ঠান দেখা ও শোনা যায়।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76800" y="2992582"/>
            <a:ext cx="335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টেলিভিশনের কৃষি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দিবানিশি অনুষ্ঠান দেখে নতুন কিছু চাষ সম্পর্কে জানা যায়।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3113" y="6015414"/>
            <a:ext cx="335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একজন কৃষক </a:t>
            </a:r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দিবানিশি </a:t>
            </a:r>
            <a:r>
              <a:rPr lang="bn-BD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অনুষ্ঠান </a:t>
            </a:r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 স্ট্রবেরি ফলের চাষ করে  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68982" y="5962710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ফল  থেকে অনেক টাকা উপার্জন করে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86" y="304800"/>
            <a:ext cx="3337214" cy="249007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980" y="373276"/>
            <a:ext cx="3685620" cy="2421599"/>
          </a:xfrm>
          <a:prstGeom prst="rect">
            <a:avLst/>
          </a:prstGeom>
          <a:ln w="5715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96" y="3502761"/>
            <a:ext cx="3350203" cy="251265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700468"/>
            <a:ext cx="3713017" cy="228026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88461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3400" y="607874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 ছেলেটি  কিসের মাধ্যমে পরিক্ষার ফলাফল জানতে পারল তা বল। 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" name="Object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3570405"/>
              </p:ext>
            </p:extLst>
          </p:nvPr>
        </p:nvGraphicFramePr>
        <p:xfrm>
          <a:off x="2819400" y="2362200"/>
          <a:ext cx="2514600" cy="2121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0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19400" y="2362200"/>
                        <a:ext cx="2514600" cy="21216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5261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824345"/>
            <a:ext cx="6102803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219200" y="48006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মোবাইলে প্রিয় জনের সাথে কথা বলা যায়।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624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48890" y="685800"/>
            <a:ext cx="259080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জোড়ায় </a:t>
            </a:r>
            <a:r>
              <a:rPr lang="bn-B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কাজ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2209800"/>
            <a:ext cx="8153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প্রাত্যহিক জীবনে ব্যবহৃত </a:t>
            </a:r>
            <a:r>
              <a:rPr lang="bn-BD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হয় এমন কয়েকটি তথ্য ও যোগাযোগ প্রযুক্তির নাম </a:t>
            </a:r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লেখ</a:t>
            </a:r>
            <a:r>
              <a:rPr lang="bn-BD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। </a:t>
            </a:r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 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</p:spTree>
    <p:extLst>
      <p:ext uri="{BB962C8B-B14F-4D97-AF65-F5344CB8AC3E}">
        <p14:creationId xmlns:p14="http://schemas.microsoft.com/office/powerpoint/2010/main" val="2987510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2334" y="4160030"/>
            <a:ext cx="4495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কম্পিউটারের সামনে বসে ইন্টারনেট থেকে যে কোন তথ্য সহজেই পাওয়া যায়।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6964" y="5827793"/>
            <a:ext cx="3387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 থেকে তথ্য নিয়ে তুমি সহজেই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মুক্তিযুদ্ধ বিষয়ে রচনা লিখতে পারবে।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1" y="3048000"/>
            <a:ext cx="4038601" cy="339242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04" y="457199"/>
            <a:ext cx="4935696" cy="369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62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7395" y="3048000"/>
            <a:ext cx="2933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ঢাকায় ক্রিকেট বিশ্বকাপ খেলা হচ্ছে। 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5953" y="6073914"/>
            <a:ext cx="5230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খেলার মাঠে যাওয়া সম্ভব  না  হলে  ইচ্ছে </a:t>
            </a:r>
            <a:r>
              <a:rPr lang="bn-BD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করলে মাল্টিমিডিয়া প্রজেক্টরে বড় পর্দায় খেলা দেখা যায় 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52400"/>
            <a:ext cx="4876800" cy="28194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526956"/>
            <a:ext cx="4724400" cy="254695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49920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382" y="304800"/>
            <a:ext cx="7772400" cy="838200"/>
          </a:xfrm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উন্মুক্ত প্রশ্ন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219200"/>
            <a:ext cx="7467600" cy="1219200"/>
          </a:xfrm>
        </p:spPr>
        <p:txBody>
          <a:bodyPr>
            <a:noAutofit/>
          </a:bodyPr>
          <a:lstStyle/>
          <a:p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তোমরা এতক্ষণ যে প্রযুক্তিগুলো দেখলে, সেগুলোর মধ্যে কি কোন মিল খুঁজে পাচ্ছ?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57200" y="2971800"/>
            <a:ext cx="7467600" cy="129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রেডিও, টেলিভিশন, মোবাইল ফোন, ইন্টারনেট, মাল্টিমিডিয়া প্রজেক্টর 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09600" y="4558145"/>
            <a:ext cx="7467600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সবগুলোই তথ্য আদান প্রদানের কাজে ব্যবহৃত হয়।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389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260490"/>
            <a:ext cx="63498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</a:t>
            </a:r>
            <a:r>
              <a:rPr lang="bn-BD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যোগাযোগ </a:t>
            </a:r>
            <a:r>
              <a:rPr lang="bn-BD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 উৎপত্তির পর্যায় গুলো কী কী? 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37211" y="3200400"/>
            <a:ext cx="3523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একজন আরেক জনের সাথে কথা বলেই তথ্য বিনিময় করত। 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81599" y="3062547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মাটি, পাথর, গাছের বাকলে লিখে  তথ্য বিনিময় করত। 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4509" y="6237292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কাগজে লিখে  তথ্য বিনিময় করত। 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0" y="6025055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টেলিফোনে কথা বলে  তথ্য বিনিময় করা শুরু করে ছিল ।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054" y="811419"/>
            <a:ext cx="3719946" cy="227610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11" y="3863751"/>
            <a:ext cx="3523061" cy="237354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33"/>
          <a:stretch/>
        </p:blipFill>
        <p:spPr>
          <a:xfrm>
            <a:off x="4696690" y="3863750"/>
            <a:ext cx="3892665" cy="207984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12" y="758340"/>
            <a:ext cx="3523061" cy="238226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30473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8007" y="2963530"/>
            <a:ext cx="3540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বেতারের মাধ্যমে তথ্য বিনিময় করা হয়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38996" y="2845766"/>
            <a:ext cx="4050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টেলিভিশনের  মাধ্যমে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খেলার তথ্য পাওয়া যায়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5783298"/>
            <a:ext cx="396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 ফোনের  মাধ্যমে </a:t>
            </a:r>
            <a:r>
              <a:rPr lang="bn-BD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বিনিময় করা হয়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3282" y="5689937"/>
            <a:ext cx="396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বর্তমানে ইন্টারনেটের </a:t>
            </a:r>
            <a:r>
              <a:rPr lang="bn-BD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 </a:t>
            </a:r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খুব সহজেই তথ্য </a:t>
            </a:r>
            <a:r>
              <a:rPr lang="bn-BD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বিনিময় করা </a:t>
            </a:r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হচ্ছে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97" y="457199"/>
            <a:ext cx="3842214" cy="25063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711" y="457199"/>
            <a:ext cx="3681316" cy="23622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429000"/>
            <a:ext cx="4002808" cy="22465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206" y="3363640"/>
            <a:ext cx="3362325" cy="231193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90324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4800" y="533400"/>
            <a:ext cx="8534400" cy="2232563"/>
            <a:chOff x="304800" y="358237"/>
            <a:chExt cx="8534400" cy="2232563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304800" y="1981200"/>
              <a:ext cx="8534400" cy="0"/>
            </a:xfrm>
            <a:prstGeom prst="line">
              <a:avLst/>
            </a:prstGeom>
            <a:noFill/>
            <a:ln w="25400" cap="flat" cmpd="sng" algn="ctr">
              <a:solidFill>
                <a:srgbClr val="70AD47">
                  <a:lumMod val="75000"/>
                </a:srgbClr>
              </a:solidFill>
              <a:prstDash val="solid"/>
            </a:ln>
            <a:effectLst/>
          </p:spPr>
        </p:cxnSp>
        <p:grpSp>
          <p:nvGrpSpPr>
            <p:cNvPr id="6" name="Group 5"/>
            <p:cNvGrpSpPr/>
            <p:nvPr/>
          </p:nvGrpSpPr>
          <p:grpSpPr>
            <a:xfrm>
              <a:off x="1676400" y="358237"/>
              <a:ext cx="5998263" cy="2232563"/>
              <a:chOff x="2376711" y="76200"/>
              <a:chExt cx="6699319" cy="2625437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5780951" y="730233"/>
                <a:ext cx="3295079" cy="832456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squar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bn-BD" sz="4000" b="1" i="0" u="none" strike="noStrike" kern="1100" cap="all" spc="0" normalizeH="0" baseline="0" noProof="0" dirty="0" smtClean="0">
                    <a:ln w="9000" cmpd="sng">
                      <a:solidFill>
                        <a:srgbClr val="FFC000">
                          <a:shade val="50000"/>
                          <a:satMod val="120000"/>
                        </a:srgbClr>
                      </a:solidFill>
                      <a:prstDash val="solid"/>
                    </a:ln>
                    <a:gradFill>
                      <a:gsLst>
                        <a:gs pos="0">
                          <a:srgbClr val="FFC000">
                            <a:shade val="20000"/>
                            <a:satMod val="245000"/>
                          </a:srgbClr>
                        </a:gs>
                        <a:gs pos="43000">
                          <a:srgbClr val="FFC000">
                            <a:satMod val="255000"/>
                          </a:srgbClr>
                        </a:gs>
                        <a:gs pos="48000">
                          <a:srgbClr val="FFC000">
                            <a:shade val="85000"/>
                            <a:satMod val="255000"/>
                          </a:srgbClr>
                        </a:gs>
                        <a:gs pos="100000">
                          <a:srgbClr val="FFC000">
                            <a:shade val="20000"/>
                            <a:satMod val="245000"/>
                          </a:srgb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uLnTx/>
                    <a:uFillTx/>
                    <a:latin typeface="SolaimanLipi" pitchFamily="65" charset="0"/>
                    <a:ea typeface="NikoshBAN" pitchFamily="2" charset="0"/>
                    <a:cs typeface="SolaimanLipi" pitchFamily="65" charset="0"/>
                    <a:sym typeface="Wingdings"/>
                  </a:rPr>
                  <a:t></a:t>
                </a:r>
                <a:r>
                  <a:rPr kumimoji="0" lang="bn-BD" sz="3200" b="1" i="0" u="none" strike="noStrike" kern="0" cap="none" spc="0" normalizeH="0" baseline="0" noProof="0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uLnTx/>
                    <a:uFillTx/>
                    <a:latin typeface="NikoshBAN" pitchFamily="2" charset="0"/>
                    <a:cs typeface="NikoshBAN" pitchFamily="2" charset="0"/>
                  </a:rPr>
                  <a:t>দল</a:t>
                </a:r>
                <a:r>
                  <a:rPr lang="en-US" sz="3200" kern="0" dirty="0" err="1" smtClean="0">
                    <a:ln w="1905"/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গত</a:t>
                </a:r>
                <a:r>
                  <a:rPr lang="en-US" sz="3200" kern="0" dirty="0" smtClean="0">
                    <a:ln w="1905"/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kumimoji="0" lang="bn-BD" sz="3200" b="1" i="0" u="none" strike="noStrike" kern="0" cap="none" spc="0" normalizeH="0" baseline="0" noProof="0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uLnTx/>
                    <a:uFillTx/>
                    <a:latin typeface="NikoshBAN" pitchFamily="2" charset="0"/>
                    <a:cs typeface="NikoshBAN" pitchFamily="2" charset="0"/>
                  </a:rPr>
                  <a:t>কাজ</a:t>
                </a:r>
                <a:r>
                  <a:rPr kumimoji="0" lang="en-US" sz="3200" b="1" i="0" u="none" strike="noStrike" kern="0" cap="none" spc="0" normalizeH="0" baseline="0" noProof="0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uLnTx/>
                    <a:uFillTx/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kumimoji="0" lang="bn-BD" sz="3200" b="1" i="0" u="none" strike="noStrike" kern="0" cap="none" spc="0" normalizeH="0" baseline="0" noProof="0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uLnTx/>
                    <a:uFillTx/>
                    <a:latin typeface="NikoshBAN" pitchFamily="2" charset="0"/>
                    <a:cs typeface="NikoshBAN" pitchFamily="2" charset="0"/>
                  </a:rPr>
                  <a:t> </a:t>
                </a:r>
                <a:endParaRPr kumimoji="0" lang="en-US" sz="3200" b="1" i="0" u="none" strike="noStrike" kern="0" cap="none" spc="0" normalizeH="0" baseline="0" noProof="0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endParaRPr>
              </a:p>
            </p:txBody>
          </p:sp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6711" y="76200"/>
                <a:ext cx="3124200" cy="2625437"/>
              </a:xfrm>
              <a:prstGeom prst="ellipse">
                <a:avLst/>
              </a:prstGeom>
              <a:ln w="31750">
                <a:solidFill>
                  <a:sysClr val="windowText" lastClr="000000"/>
                </a:solidFill>
                <a:miter lim="800000"/>
                <a:headEnd/>
                <a:tailEnd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9" name="Oval 8"/>
              <p:cNvSpPr/>
              <p:nvPr/>
            </p:nvSpPr>
            <p:spPr>
              <a:xfrm>
                <a:off x="2376711" y="76200"/>
                <a:ext cx="3124200" cy="2625437"/>
              </a:xfrm>
              <a:prstGeom prst="ellipse">
                <a:avLst/>
              </a:prstGeom>
              <a:noFill/>
              <a:ln w="44450" cap="flat" cmpd="thickThin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0" name="Rectangle 9"/>
          <p:cNvSpPr/>
          <p:nvPr/>
        </p:nvSpPr>
        <p:spPr>
          <a:xfrm>
            <a:off x="615054" y="2971800"/>
            <a:ext cx="771722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 এই পাঠের মধ্যে নতুন কী কী প্রযুক্তির  নাম  উল্লেখ করা হয়েছে তার তালিকা কর এবং ব্যবহার লেখ।   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</p:spTree>
    <p:extLst>
      <p:ext uri="{BB962C8B-B14F-4D97-AF65-F5344CB8AC3E}">
        <p14:creationId xmlns:p14="http://schemas.microsoft.com/office/powerpoint/2010/main" val="378735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634425"/>
            <a:ext cx="2095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সম্ভাব্য সমাধান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447800"/>
            <a:ext cx="8839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রেডিওঃ বিভিন্ন সংবাদ ও </a:t>
            </a: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জরূরী ঘোষণা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শোনা; গান-বাজনা, বিনোদন। </a:t>
            </a:r>
          </a:p>
          <a:p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টেলিভিশনঃ এই </a:t>
            </a: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মাধ্যমে বিভিন্ন অনুষ্ঠান দেখা ও শোনা যায়।  </a:t>
            </a:r>
          </a:p>
          <a:p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মোবাইল ফোনঃ এই </a:t>
            </a: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মাধ্যমে কথা বলা ও এস এম এস পাঠানো হয়। </a:t>
            </a:r>
          </a:p>
          <a:p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৪। ইন্টারনেটঃ এই প্রযুক্তির মাধ্যমে বিভিন্ন তথ্য খুঁজে পাওয়া যায়।   </a:t>
            </a:r>
          </a:p>
          <a:p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৫। মাল্টিমিডিয়া প্রজেক্টরঃ </a:t>
            </a: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প্রযুক্তির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মাধ্যমে বড় পর্দায় কোন কিছু দেখা যায়।   </a:t>
            </a:r>
          </a:p>
          <a:p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373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058582296"/>
              </p:ext>
            </p:extLst>
          </p:nvPr>
        </p:nvGraphicFramePr>
        <p:xfrm>
          <a:off x="609600" y="381000"/>
          <a:ext cx="76962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1020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1EA08D-DF4D-4B3A-88B4-8B8C7BCF8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B3E77F0-EB7C-42BB-9881-21A0A7A801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CA1F05-16BA-433B-B035-4D3C4DD209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6BFFE3-C879-47C2-BB6B-188738245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CE089E-F5DE-4741-8637-2E901B53B9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6D65CF-E5BF-41ED-9DD7-5D01732A12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9DB9BB-C27E-4FE1-A15C-1593FF171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08C06F-76C0-4BF2-B5B7-A52A496C3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0EAB16-4234-42F3-8336-F8972623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464D03-6264-4E03-8081-28B4535F51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A66E20-BDF4-43A0-ADAE-876036AB34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32CF333-55B3-4EF5-8C9D-78E2671F03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F61AB2-61A3-41C4-843C-CBD22BE6EC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AtOnc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97834" y="228600"/>
            <a:ext cx="1523174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মূল্যায়ন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1143000"/>
            <a:ext cx="8382000" cy="3785652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১. কোন প্রযুক্তি মানুষের জীবনে দারুন প্রভাব ফেলেছে?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		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  <a:p>
            <a:r>
              <a:rPr lang="bn-BD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 </a:t>
            </a:r>
            <a:endParaRPr lang="bn-BD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NikoshBAN"/>
            </a:endParaRPr>
          </a:p>
          <a:p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২</a:t>
            </a:r>
            <a:r>
              <a:rPr lang="bn-BD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. নিচের কোনটি প্রযুক্তি?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bn-BD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						  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8458200" y="2403764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1929" y="2337033"/>
            <a:ext cx="3460579" cy="685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ক. ডিজিটাল প্রযুক্তি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693833" y="2286000"/>
            <a:ext cx="3861348" cy="685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/>
            <a:r>
              <a:rPr lang="bn-BD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খ. টেলিভিশন প্রযুক্তি</a:t>
            </a:r>
            <a:endParaRPr lang="en-US" sz="4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NikoshB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4220" y="2971800"/>
            <a:ext cx="4616208" cy="685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গ. তথ্য ও যোগাযোগ প্রযুক্তি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17189" y="3048000"/>
            <a:ext cx="3200400" cy="685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ঘ. এনালগ প্রযুক্তি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352800" y="4267200"/>
            <a:ext cx="2014820" cy="685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/>
            <a:r>
              <a:rPr lang="bn-BD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খ. তথ্য </a:t>
            </a:r>
            <a:endParaRPr lang="en-US" sz="4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90907" y="5105400"/>
            <a:ext cx="2472020" cy="685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/>
            <a:r>
              <a:rPr lang="bn-BD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ঘ. উপাত্ত </a:t>
            </a:r>
            <a:endParaRPr lang="en-US" sz="4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8200" y="5029200"/>
            <a:ext cx="2014820" cy="685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গ. রেডিও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872836" y="4267200"/>
            <a:ext cx="2331034" cy="685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ক. যোগাযোগ </a:t>
            </a:r>
            <a:endParaRPr lang="en-US" dirty="0"/>
          </a:p>
        </p:txBody>
      </p:sp>
      <p:sp>
        <p:nvSpPr>
          <p:cNvPr id="14" name="L-Shape 13"/>
          <p:cNvSpPr/>
          <p:nvPr/>
        </p:nvSpPr>
        <p:spPr>
          <a:xfrm rot="19213881">
            <a:off x="5069163" y="3177195"/>
            <a:ext cx="596912" cy="315999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ultiply 14"/>
          <p:cNvSpPr/>
          <p:nvPr/>
        </p:nvSpPr>
        <p:spPr>
          <a:xfrm>
            <a:off x="3913908" y="2489431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5088589" y="4418676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5276129" y="52578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9" name="Multiply 18"/>
          <p:cNvSpPr/>
          <p:nvPr/>
        </p:nvSpPr>
        <p:spPr>
          <a:xfrm>
            <a:off x="3124200" y="43434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2" name="Multiply 21"/>
          <p:cNvSpPr/>
          <p:nvPr/>
        </p:nvSpPr>
        <p:spPr>
          <a:xfrm>
            <a:off x="8229600" y="3114158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" name="L-Shape 19"/>
          <p:cNvSpPr/>
          <p:nvPr/>
        </p:nvSpPr>
        <p:spPr>
          <a:xfrm rot="19213881">
            <a:off x="2663870" y="5214737"/>
            <a:ext cx="596912" cy="315999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2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425708"/>
            <a:ext cx="82296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৩. জেলেরা সাগরে থাকাকালীন ঝড় বৃষ্টির খবর </a:t>
            </a:r>
            <a:endParaRPr lang="en-US" sz="44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NikoshBAN"/>
            </a:endParaRPr>
          </a:p>
          <a:p>
            <a:pPr lvl="0"/>
            <a:r>
              <a:rPr 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 </a:t>
            </a:r>
            <a:r>
              <a:rPr lang="en-US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     </a:t>
            </a:r>
            <a:r>
              <a:rPr lang="bn-BD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পায় </a:t>
            </a:r>
            <a:r>
              <a:rPr lang="bn-BD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কোনটির মাধ্যমে? </a:t>
            </a:r>
            <a:endParaRPr lang="en-US" sz="4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  <a:p>
            <a:pPr marL="457200" lvl="0"/>
            <a:r>
              <a:rPr lang="bn-BD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			 	</a:t>
            </a:r>
            <a:endParaRPr lang="bn-BD" sz="44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NikoshBAN"/>
            </a:endParaRPr>
          </a:p>
          <a:p>
            <a:pPr marL="457200" lvl="0"/>
            <a:r>
              <a:rPr lang="bn-BD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		</a:t>
            </a:r>
            <a:endParaRPr lang="en-US" sz="4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  <a:p>
            <a:pPr lvl="0"/>
            <a:r>
              <a:rPr lang="bn-BD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৪. পরীক্ষার ফলাফল জানতে কিসের মাধ্যমে </a:t>
            </a:r>
            <a:endParaRPr lang="en-US" sz="44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NikoshBAN"/>
            </a:endParaRPr>
          </a:p>
          <a:p>
            <a:pPr lvl="0"/>
            <a:r>
              <a:rPr 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/>
                <a:ea typeface="Calibri"/>
                <a:cs typeface="NikoshBAN"/>
              </a:rPr>
              <a:t> </a:t>
            </a:r>
            <a:r>
              <a:rPr lang="en-US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/>
                <a:ea typeface="Calibri"/>
                <a:cs typeface="NikoshBAN"/>
              </a:rPr>
              <a:t>   </a:t>
            </a:r>
            <a:r>
              <a:rPr lang="en-US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/>
                <a:ea typeface="Calibri"/>
                <a:cs typeface="Vrinda"/>
              </a:rPr>
              <a:t>SMS </a:t>
            </a:r>
            <a:r>
              <a:rPr lang="bn-BD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/>
                <a:ea typeface="Calibri"/>
              </a:rPr>
              <a:t>করা যায়? </a:t>
            </a:r>
            <a:endParaRPr lang="en-US" sz="4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  <a:p>
            <a:pPr marL="457200" lvl="0"/>
            <a:r>
              <a:rPr lang="bn-BD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			</a:t>
            </a:r>
            <a:endParaRPr lang="en-US" sz="4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  <a:p>
            <a:pPr marL="457200" lvl="0"/>
            <a:r>
              <a:rPr lang="bn-BD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			</a:t>
            </a:r>
            <a:endParaRPr lang="bn-BD" sz="44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NikoshBAN"/>
            </a:endParaRPr>
          </a:p>
          <a:p>
            <a:pPr marL="457200" lvl="0"/>
            <a:endParaRPr lang="bn-BD" sz="4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NikoshBAN"/>
            </a:endParaRPr>
          </a:p>
          <a:p>
            <a:pPr marL="457200" lvl="0"/>
            <a:endParaRPr lang="en-US" sz="4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6683" y="1828800"/>
            <a:ext cx="2331034" cy="685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ক. রেডিও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86200" y="1752600"/>
            <a:ext cx="3276600" cy="685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/>
            <a:r>
              <a:rPr lang="bn-BD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খ. টেলিভিশন </a:t>
            </a:r>
            <a:endParaRPr lang="en-US" sz="4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2590800"/>
            <a:ext cx="2590800" cy="685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গ. মোবাইল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038600" y="2462645"/>
            <a:ext cx="2590800" cy="685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ঘ. মাইক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84112" y="4411227"/>
            <a:ext cx="2895600" cy="685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ক. কম্পিউটার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5204400"/>
            <a:ext cx="2895600" cy="685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 খ. ল্যান্ডফোন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343400" y="4430563"/>
            <a:ext cx="2895600" cy="685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গ. রেডিও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0" y="5200936"/>
            <a:ext cx="2895600" cy="685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ঘ. মোবাইল </a:t>
            </a:r>
            <a:endParaRPr lang="en-US" dirty="0"/>
          </a:p>
        </p:txBody>
      </p:sp>
      <p:sp>
        <p:nvSpPr>
          <p:cNvPr id="11" name="Multiply 10"/>
          <p:cNvSpPr/>
          <p:nvPr/>
        </p:nvSpPr>
        <p:spPr>
          <a:xfrm>
            <a:off x="3408218" y="26670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6705600" y="18288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6019800" y="2615045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6629400" y="4506763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" name="Multiply 14"/>
          <p:cNvSpPr/>
          <p:nvPr/>
        </p:nvSpPr>
        <p:spPr>
          <a:xfrm>
            <a:off x="3671455" y="4535044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3522512" y="5353336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" name="L-Shape 16"/>
          <p:cNvSpPr/>
          <p:nvPr/>
        </p:nvSpPr>
        <p:spPr>
          <a:xfrm rot="19213881">
            <a:off x="3271125" y="1968038"/>
            <a:ext cx="596912" cy="315999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-Shape 17"/>
          <p:cNvSpPr/>
          <p:nvPr/>
        </p:nvSpPr>
        <p:spPr>
          <a:xfrm rot="19213881">
            <a:off x="7067270" y="5268708"/>
            <a:ext cx="596912" cy="315999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208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62400" y="1226618"/>
            <a:ext cx="26548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বাড়ির কাজ  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3505200"/>
            <a:ext cx="771722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তোমার পরিবারের সদস্যরা ব্যবহার করে এমন </a:t>
            </a:r>
            <a:r>
              <a:rPr lang="bn-BD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কতকগুলো তথ্য ও যোগাযোগ </a:t>
            </a:r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প্রযুক্তির নাম এবং তার ব্যবহার লেখ।   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78" y="533400"/>
            <a:ext cx="2505075" cy="270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87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3505200"/>
            <a:ext cx="56457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15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762000"/>
            <a:ext cx="4038600" cy="3148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2020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971</TotalTime>
  <Words>862</Words>
  <Application>Microsoft Office PowerPoint</Application>
  <PresentationFormat>On-screen Show (4:3)</PresentationFormat>
  <Paragraphs>141</Paragraphs>
  <Slides>21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Calibri</vt:lpstr>
      <vt:lpstr>Calibri Light</vt:lpstr>
      <vt:lpstr>Nikosh</vt:lpstr>
      <vt:lpstr>NikoshBAN</vt:lpstr>
      <vt:lpstr>SolaimanLipi</vt:lpstr>
      <vt:lpstr>Times New Roman</vt:lpstr>
      <vt:lpstr>Vrinda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উন্মুক্ত প্রশ্ন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Rahim</dc:creator>
  <cp:lastModifiedBy>pc</cp:lastModifiedBy>
  <cp:revision>179</cp:revision>
  <dcterms:created xsi:type="dcterms:W3CDTF">2015-03-31T15:15:49Z</dcterms:created>
  <dcterms:modified xsi:type="dcterms:W3CDTF">2020-03-09T05:17:49Z</dcterms:modified>
</cp:coreProperties>
</file>