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73" r:id="rId5"/>
    <p:sldId id="266" r:id="rId6"/>
    <p:sldId id="262" r:id="rId7"/>
    <p:sldId id="267" r:id="rId8"/>
    <p:sldId id="278" r:id="rId9"/>
    <p:sldId id="264" r:id="rId10"/>
    <p:sldId id="265" r:id="rId11"/>
    <p:sldId id="263" r:id="rId12"/>
    <p:sldId id="268" r:id="rId13"/>
    <p:sldId id="279" r:id="rId14"/>
    <p:sldId id="269" r:id="rId15"/>
    <p:sldId id="274" r:id="rId16"/>
    <p:sldId id="275" r:id="rId17"/>
    <p:sldId id="280" r:id="rId18"/>
    <p:sldId id="277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00"/>
    <a:srgbClr val="7717BF"/>
    <a:srgbClr val="61C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3" autoAdjust="0"/>
  </p:normalViewPr>
  <p:slideViewPr>
    <p:cSldViewPr snapToGrid="0">
      <p:cViewPr varScale="1">
        <p:scale>
          <a:sx n="68" d="100"/>
          <a:sy n="68" d="100"/>
        </p:scale>
        <p:origin x="73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5FDE-6C4D-4CB2-9676-8187F65E69F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A327-FB12-46D0-991C-CB8422F9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1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1643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68710"/>
            <a:ext cx="12019934" cy="166656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ভূ-তলের সমান্তরাল রেখার নিচের কোন বিন্দু ভূ-রেখার সাথে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উৎপন্ন করে তাকে অবনতি কোণ বলে।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5213"/>
            <a:ext cx="12191999" cy="4232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4931" y="3097161"/>
            <a:ext cx="501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25" y="2452178"/>
            <a:ext cx="5948362" cy="3703320"/>
          </a:xfrm>
        </p:spPr>
      </p:pic>
      <p:sp>
        <p:nvSpPr>
          <p:cNvPr id="3" name="TextBox 2"/>
          <p:cNvSpPr txBox="1"/>
          <p:nvPr/>
        </p:nvSpPr>
        <p:spPr>
          <a:xfrm>
            <a:off x="3386138" y="685800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u="sng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816322">
            <a:off x="6039294" y="3489819"/>
            <a:ext cx="1853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মই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3703169" y="3554359"/>
            <a:ext cx="1873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u="sng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3776"/>
                <a:ext cx="10515600" cy="198008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1828800" algn="l"/>
                  </a:tabLst>
                </a:pPr>
                <a:r>
                  <a:rPr lang="bn-BD" sz="3600" dirty="0" smtClean="0"/>
                  <a:t>             </a:t>
                </a:r>
                <a:r>
                  <a:rPr lang="bn-BD" sz="3600" dirty="0" smtClean="0">
                    <a:solidFill>
                      <a:srgbClr val="00B0F0"/>
                    </a:solidFill>
                  </a:rPr>
                  <a:t>18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মিটার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লম্বা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একটি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মই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একটি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দেয়ালের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ছাদ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বরাবর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ঠেস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bn-BD" sz="3600" dirty="0" smtClean="0">
                    <a:solidFill>
                      <a:srgbClr val="00B0F0"/>
                    </a:solidFill>
                  </a:rPr>
                  <a:t>দিয়ে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bn-BD" sz="3600" dirty="0" smtClean="0">
                    <a:solidFill>
                      <a:srgbClr val="00B0F0"/>
                    </a:solidFill>
                  </a:rPr>
                  <a:t>	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ভূমির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</a:rPr>
                  <a:t>সাথে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দেয়ালের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bn-BD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3776"/>
                <a:ext cx="10515600" cy="1980082"/>
              </a:xfrm>
              <a:blipFill rotWithShape="0">
                <a:blip r:embed="rId2"/>
                <a:stretch>
                  <a:fillRect l="-1797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98365" y="585239"/>
            <a:ext cx="1637070" cy="1626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153085"/>
            <a:ext cx="1268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9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905182"/>
            <a:ext cx="914400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7574" y="132735"/>
            <a:ext cx="9060426" cy="914400"/>
          </a:xfrm>
        </p:spPr>
        <p:txBody>
          <a:bodyPr>
            <a:noAutofit/>
          </a:bodyPr>
          <a:lstStyle/>
          <a:p>
            <a:r>
              <a:rPr lang="bn-BD" sz="6600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6600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22671" y="1917291"/>
            <a:ext cx="221226" cy="20647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86348"/>
                <a:ext cx="12192000" cy="558963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দেয়ালের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XY=h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মইটির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XZ=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XZY=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,  </a:t>
                </a:r>
              </a:p>
              <a:p>
                <a:pPr algn="l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 XYZ-এ,</a:t>
                </a:r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bn-BD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&lt;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XZY=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𝑋𝑌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𝑋𝑍</m:t>
                        </m:r>
                      </m:den>
                    </m:f>
                  </m:oMath>
                </a14:m>
                <a:r>
                  <a:rPr lang="bn-BD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sin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bn-BD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n-BD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bn-BD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bn-BD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bn-BD" sz="28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bn-BD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4142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4142</m:t>
                        </m:r>
                      </m:e>
                    </m:d>
                  </m:oMath>
                </a14:m>
                <a:endParaRPr lang="en-US" sz="28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h=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12.728</a:t>
                </a:r>
              </a:p>
              <a:p>
                <a:pPr algn="l"/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12.73 </a:t>
                </a:r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pPr algn="l"/>
                <a:r>
                  <a:rPr lang="en-US" sz="28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endParaRPr lang="en-US" sz="12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endParaRPr lang="bn-BD" sz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endPara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86348"/>
                <a:ext cx="12192000" cy="5589639"/>
              </a:xfrm>
              <a:blipFill>
                <a:blip r:embed="rId2"/>
                <a:stretch>
                  <a:fillRect l="-1000" t="-1527" r="-2050" b="-8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 rot="21310842">
            <a:off x="8769718" y="2786235"/>
            <a:ext cx="3165456" cy="3043578"/>
            <a:chOff x="9727464" y="3541125"/>
            <a:chExt cx="1753556" cy="250619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727464" y="5977585"/>
              <a:ext cx="1663874" cy="613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289158">
              <a:off x="11461975" y="3541125"/>
              <a:ext cx="19045" cy="25061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18973696">
            <a:off x="9577847" y="4024027"/>
            <a:ext cx="160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98703" y="2300747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391829" y="5604392"/>
            <a:ext cx="10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Z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665977" y="5869851"/>
            <a:ext cx="89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Y</a:t>
            </a:r>
            <a:endParaRPr lang="en-US" dirty="0"/>
          </a:p>
        </p:txBody>
      </p:sp>
      <p:sp>
        <p:nvSpPr>
          <p:cNvPr id="41" name="Arc 40"/>
          <p:cNvSpPr/>
          <p:nvPr/>
        </p:nvSpPr>
        <p:spPr>
          <a:xfrm>
            <a:off x="9396022" y="5301870"/>
            <a:ext cx="170087" cy="10330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42212" y="5250432"/>
                <a:ext cx="1076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212" y="5250432"/>
                <a:ext cx="10766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 rot="21315275">
            <a:off x="8804314" y="2723094"/>
            <a:ext cx="3091207" cy="3117816"/>
            <a:chOff x="9727464" y="3486522"/>
            <a:chExt cx="1712425" cy="256732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9727464" y="5977585"/>
              <a:ext cx="1663874" cy="613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284725" flipH="1">
              <a:off x="9812463" y="3486522"/>
              <a:ext cx="1627426" cy="25673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48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u="sng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5400" u="sng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5400" u="sng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u="sng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u="sng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938528"/>
            <a:ext cx="682142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84049"/>
            <a:ext cx="9144000" cy="1591056"/>
          </a:xfrm>
        </p:spPr>
        <p:txBody>
          <a:bodyPr>
            <a:normAutofit/>
          </a:bodyPr>
          <a:lstStyle/>
          <a:p>
            <a:r>
              <a:rPr lang="bn-BD" sz="7200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u="sng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975105"/>
                <a:ext cx="12192000" cy="328269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BD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গাছ ঝড়ে এমন ভাবে ভেঙ্গে গেল যে, ভাঙ্গা অংশ অবিচ্ছিন্ন দণ্ডায়মান অংশের </a:t>
                </a:r>
              </a:p>
              <a:p>
                <a:pPr marL="1430338" algn="l"/>
                <a:r>
                  <a:rPr lang="bn-BD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 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 উৎপন্ন করে গাছের গোঁড়া থেকে </a:t>
                </a:r>
                <a:r>
                  <a:rPr lang="bn-BD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12</a:t>
                </a:r>
                <a:r>
                  <a:rPr lang="bn-BD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দূরে মাটি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স্পর্শ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গাছটির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BD" sz="3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975105"/>
                <a:ext cx="12192000" cy="3282695"/>
              </a:xfrm>
              <a:blipFill rotWithShape="0">
                <a:blip r:embed="rId2"/>
                <a:stretch>
                  <a:fillRect l="-1250" t="-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90950" y="1725561"/>
            <a:ext cx="1253612" cy="106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226" y="2005787"/>
            <a:ext cx="94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2463" indent="-652463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905182"/>
            <a:ext cx="914400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078991"/>
          </a:xfrm>
        </p:spPr>
        <p:txBody>
          <a:bodyPr>
            <a:noAutofit/>
          </a:bodyPr>
          <a:lstStyle/>
          <a:p>
            <a:r>
              <a:rPr lang="en-US" sz="7200" u="sng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u="sng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78992"/>
                <a:ext cx="12192000" cy="5779008"/>
              </a:xfrm>
            </p:spPr>
            <p:txBody>
              <a:bodyPr>
                <a:normAutofit fontScale="62500" lnSpcReduction="20000"/>
              </a:bodyPr>
              <a:lstStyle/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গাছের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=h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BC= x 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গাছটি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ভেঙ্গেছিল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𝐵𝐶𝐷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BD 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CD =CA 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AB-</a:t>
                </a:r>
                <a:r>
                  <a:rPr lang="bn-B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l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BCD- এ</a:t>
                </a:r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𝐵𝐶𝐷</m:t>
                        </m:r>
                      </m:e>
                    </m:func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tan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𝐶𝐷</m:t>
                        </m:r>
                      </m:den>
                    </m:f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sin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bn-BD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h-x=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h=x+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bn-BD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bn-BD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×1.732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bn-BD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bn-BD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732</m:t>
                        </m:r>
                      </m:e>
                    </m:d>
                  </m:oMath>
                </a14:m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h=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bn-BD"/>
                      <m:t>8</m:t>
                    </m:r>
                    <m:r>
                      <a:rPr lang="bn-BD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bn-BD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BD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h=</a:t>
                </a:r>
                <a:r>
                  <a:rPr lang="bn-BD" dirty="0" smtClean="0"/>
                  <a:t>44.784</a:t>
                </a:r>
                <a:endParaRPr lang="en-US" dirty="0"/>
              </a:p>
              <a:p>
                <a:pPr algn="l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dirty="0" smtClean="0"/>
                  <a:t>44.784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i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78992"/>
                <a:ext cx="12192000" cy="5779008"/>
              </a:xfrm>
              <a:blipFill>
                <a:blip r:embed="rId2"/>
                <a:stretch>
                  <a:fillRect l="-200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1538311" y="1875262"/>
            <a:ext cx="137786" cy="2292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59440" y="1458362"/>
            <a:ext cx="11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1901" y="2795739"/>
            <a:ext cx="2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6433" y="4095222"/>
            <a:ext cx="58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6611" y="38980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8233927">
                <a:off x="10628841" y="2629421"/>
                <a:ext cx="92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33927">
                <a:off x="10628841" y="2629421"/>
                <a:ext cx="924303" cy="369332"/>
              </a:xfrm>
              <a:prstGeom prst="rect">
                <a:avLst/>
              </a:prstGeom>
              <a:blipFill>
                <a:blip r:embed="rId3"/>
                <a:stretch>
                  <a:fillRect l="-5882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250461" y="3505548"/>
            <a:ext cx="488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dirty="0"/>
              <a:t>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561325" y="1755684"/>
            <a:ext cx="1721037" cy="2446956"/>
            <a:chOff x="9653041" y="709980"/>
            <a:chExt cx="1663874" cy="226752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653041" y="2892869"/>
              <a:ext cx="1663874" cy="613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9684517" y="709980"/>
              <a:ext cx="1605237" cy="2267528"/>
              <a:chOff x="9658673" y="763069"/>
              <a:chExt cx="1605237" cy="226752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9658673" y="1574283"/>
                <a:ext cx="1576193" cy="13647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195015" y="763069"/>
                <a:ext cx="68895" cy="22675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9814367" y="4213837"/>
            <a:ext cx="133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 rot="12172327">
            <a:off x="10807563" y="3051354"/>
            <a:ext cx="1062535" cy="346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023123" y="1458362"/>
            <a:ext cx="3715852" cy="327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u="sng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0246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rgbClr val="00CC99"/>
                </a:solidFill>
              </a:rPr>
              <a:t>১। </a:t>
            </a:r>
            <a:r>
              <a:rPr lang="en-US" dirty="0" err="1" smtClean="0">
                <a:solidFill>
                  <a:srgbClr val="00CC99"/>
                </a:solidFill>
                <a:latin typeface="Calibri (Body)"/>
              </a:rPr>
              <a:t>আজকের</a:t>
            </a:r>
            <a:r>
              <a:rPr lang="en-US" dirty="0" smtClean="0">
                <a:solidFill>
                  <a:srgbClr val="00CC99"/>
                </a:solidFill>
                <a:latin typeface="Calibri (Body)"/>
              </a:rPr>
              <a:t> </a:t>
            </a:r>
            <a:r>
              <a:rPr lang="en-US" dirty="0" err="1" smtClean="0">
                <a:solidFill>
                  <a:srgbClr val="00CC99"/>
                </a:solidFill>
                <a:latin typeface="Calibri (Body)"/>
              </a:rPr>
              <a:t>পাঠে</a:t>
            </a:r>
            <a:r>
              <a:rPr lang="en-US" dirty="0" smtClean="0">
                <a:solidFill>
                  <a:srgbClr val="00CC99"/>
                </a:solidFill>
                <a:latin typeface="Calibri (Body)"/>
              </a:rPr>
              <a:t> </a:t>
            </a:r>
            <a:r>
              <a:rPr lang="bn-BD" dirty="0" smtClean="0">
                <a:solidFill>
                  <a:srgbClr val="00CC99"/>
                </a:solidFill>
                <a:latin typeface="Calibri (Body)"/>
              </a:rPr>
              <a:t>আলোচিত কোণ দু’টির নাম </a:t>
            </a:r>
            <a:r>
              <a:rPr lang="bn-BD" dirty="0">
                <a:solidFill>
                  <a:srgbClr val="00CC99"/>
                </a:solidFill>
                <a:latin typeface="Calibri (Body)"/>
              </a:rPr>
              <a:t>কী কী? </a:t>
            </a:r>
            <a:endParaRPr lang="bn-BD" dirty="0" smtClean="0">
              <a:solidFill>
                <a:srgbClr val="00CC99"/>
              </a:solidFill>
              <a:latin typeface="Calibri (Body)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00CC99"/>
                </a:solidFill>
                <a:latin typeface="Calibri (Body)"/>
              </a:rPr>
              <a:t>২।  উন্নতি কোণ কাকে বলে? 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CC99"/>
                </a:solidFill>
                <a:latin typeface="Calibri (Body)"/>
              </a:rPr>
              <a:t>৩। অবনতি কোণ কাকে বলে?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404375"/>
            <a:ext cx="12191999" cy="678425"/>
          </a:xfrm>
        </p:spPr>
        <p:txBody>
          <a:bodyPr>
            <a:noAutofit/>
          </a:bodyPr>
          <a:lstStyle/>
          <a:p>
            <a:r>
              <a:rPr lang="bn-BD" sz="6600" u="sng" dirty="0" smtClean="0">
                <a:solidFill>
                  <a:srgbClr val="7717B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br>
              <a:rPr lang="bn-BD" sz="6600" u="sng" dirty="0" smtClean="0">
                <a:solidFill>
                  <a:srgbClr val="7717B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u="sng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0" y="1743587"/>
            <a:ext cx="7617675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বালিকা বিদ্যালয়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AU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AU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৯৯০৬৬০৩৩</a:t>
            </a:r>
            <a:endPara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smhkabir2@gmail.com</a:t>
            </a:r>
            <a:endParaRPr lang="bn-BD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No Image F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74" y="2082800"/>
            <a:ext cx="2158937" cy="257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475" y="2041012"/>
            <a:ext cx="7315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এস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এম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হুমায়ুন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কবির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751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1114877"/>
            <a:ext cx="9144000" cy="1296372"/>
          </a:xfrm>
        </p:spPr>
        <p:txBody>
          <a:bodyPr/>
          <a:lstStyle/>
          <a:p>
            <a:r>
              <a:rPr lang="bn-BD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বাড়ির কাজ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3303639"/>
                <a:ext cx="121919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47813"/>
                <a:r>
                  <a:rPr lang="bn-BD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দু’টি মাইল পোষ্টের মধ্যবর্তী কোন স্থানের </a:t>
                </a:r>
                <a:r>
                  <a:rPr lang="en-US" sz="3200" dirty="0" err="1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</a:t>
                </a:r>
                <a:r>
                  <a:rPr lang="en-US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বেলুন</a:t>
                </a:r>
                <a:r>
                  <a:rPr lang="en-US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উড়ছে</a:t>
                </a:r>
                <a:r>
                  <a:rPr lang="en-US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বেলুনের</a:t>
                </a:r>
                <a:r>
                  <a:rPr lang="en-US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স্থানে ঐ মাইল পোষ্ট দুটির অবনতি কোণ যথাক্রমে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bn-BD" sz="3200" i="1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bn-BD" sz="3200" i="1">
                            <a:solidFill>
                              <a:srgbClr val="00CC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CC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বেলুনের উচ্চতা নির্ণয় কর।</a:t>
                </a:r>
                <a:endParaRPr lang="en-US" sz="3200" dirty="0">
                  <a:solidFill>
                    <a:srgbClr val="00CC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03639"/>
                <a:ext cx="12191999" cy="1569660"/>
              </a:xfrm>
              <a:prstGeom prst="rect">
                <a:avLst/>
              </a:prstGeom>
              <a:blipFill rotWithShape="0">
                <a:blip r:embed="rId2"/>
                <a:stretch>
                  <a:fillRect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206477" y="2964430"/>
            <a:ext cx="1317523" cy="125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68" y="3347888"/>
            <a:ext cx="88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12975"/>
            <a:ext cx="5217994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76"/>
            <a:ext cx="13350240" cy="7913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368" y="576948"/>
            <a:ext cx="105893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err="1" smtClean="0">
                <a:solidFill>
                  <a:srgbClr val="7717B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rgbClr val="7717B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7717B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884" y="0"/>
            <a:ext cx="1091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আন্তরিক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0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 পরিচিতি </a:t>
            </a:r>
            <a:endParaRPr lang="en-US" sz="7200" u="sng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 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29" y="1690687"/>
            <a:ext cx="331838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8735" y="471948"/>
            <a:ext cx="586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u="sng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http://assets.dose.com/image/upload/c_lfill,f_auto,fl_lossy,q_75,w_806/v1/prod/images/cd4bde82d53615e8d1e9b13f4d0702b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13791"/>
            <a:ext cx="5383160" cy="27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cared of Heights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1" y="4161012"/>
            <a:ext cx="5383161" cy="27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576"/>
            <a:ext cx="5383161" cy="260425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1076632" y="2227005"/>
            <a:ext cx="3097162" cy="25072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117" y="2300756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271247" y="4831255"/>
            <a:ext cx="796412" cy="202674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8745794" y="5412658"/>
            <a:ext cx="486696" cy="144534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0" y="1354997"/>
            <a:ext cx="5383162" cy="280601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940413" y="2109019"/>
            <a:ext cx="766916" cy="1740310"/>
          </a:xfrm>
          <a:prstGeom prst="straightConnector1">
            <a:avLst/>
          </a:prstGeom>
          <a:ln w="92075" cmpd="sng">
            <a:solidFill>
              <a:schemeClr val="accent2">
                <a:lumMod val="75000"/>
              </a:schemeClr>
            </a:solidFill>
            <a:bevel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4102829">
            <a:off x="9409472" y="2256511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814053" y="6212926"/>
            <a:ext cx="168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8101774" y="6365326"/>
            <a:ext cx="168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BD" sz="2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n-BD" sz="8800" u="sng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8800" u="sng" dirty="0"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4774"/>
            <a:ext cx="12192000" cy="16518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n-BD" sz="48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000" u="sng" dirty="0" smtClean="0">
                <a:solidFill>
                  <a:srgbClr val="7717B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 ও উচ্চতা </a:t>
            </a:r>
            <a:endParaRPr lang="en-US" sz="6000" u="sng" dirty="0">
              <a:solidFill>
                <a:srgbClr val="7717B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345" y="1053352"/>
            <a:ext cx="5882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u="sng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27" y="2750862"/>
            <a:ext cx="10881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১। </a:t>
            </a:r>
            <a:r>
              <a:rPr lang="bn-BD" sz="4000" dirty="0" smtClean="0">
                <a:solidFill>
                  <a:srgbClr val="7030A0"/>
                </a:solidFill>
              </a:rPr>
              <a:t>উন্নতি কোণ ও অবনতি কোণ কী তা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 smtClean="0">
                <a:solidFill>
                  <a:srgbClr val="7030A0"/>
                </a:solidFill>
              </a:rPr>
              <a:t>পারবে ।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২।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</a:rPr>
              <a:t>ত্রিকোণমিতির সাহায্যে উচ্চতা নির্ণয় করতে পারবে ।</a:t>
            </a:r>
          </a:p>
          <a:p>
            <a:pPr>
              <a:tabLst>
                <a:tab pos="579438" algn="l"/>
              </a:tabLst>
            </a:pPr>
            <a:r>
              <a:rPr lang="bn-BD" sz="4000" dirty="0" smtClean="0">
                <a:solidFill>
                  <a:srgbClr val="002060"/>
                </a:solidFill>
              </a:rPr>
              <a:t>৩। ত্রিকোণমিতির সাহায্যে উন্নতি কোণ ও অবনতি কোণ বিষয়ক সমস্যার                                	সমাধান করতে পারবে 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32721"/>
            <a:ext cx="5117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5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u="sng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কর।</a:t>
            </a:r>
            <a:endParaRPr lang="en-US" sz="6000" u="sng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2300748"/>
            <a:ext cx="5619135" cy="2861187"/>
          </a:xfrm>
        </p:spPr>
      </p:pic>
      <p:pic>
        <p:nvPicPr>
          <p:cNvPr id="26" name="Content Placeholder 2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9" y="2300747"/>
            <a:ext cx="5687961" cy="2861187"/>
          </a:xfrm>
        </p:spPr>
      </p:pic>
      <p:sp>
        <p:nvSpPr>
          <p:cNvPr id="2" name="Arc 1"/>
          <p:cNvSpPr/>
          <p:nvPr/>
        </p:nvSpPr>
        <p:spPr>
          <a:xfrm>
            <a:off x="1740310" y="4218039"/>
            <a:ext cx="368709" cy="1533832"/>
          </a:xfrm>
          <a:prstGeom prst="arc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11036605">
            <a:off x="9483208" y="1283111"/>
            <a:ext cx="914400" cy="2109020"/>
          </a:xfrm>
          <a:prstGeom prst="arc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ctrTitle"/>
          </p:nvPr>
        </p:nvSpPr>
        <p:spPr>
          <a:xfrm>
            <a:off x="2448232" y="1000374"/>
            <a:ext cx="821976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6000" u="sng" dirty="0">
              <a:solidFill>
                <a:schemeClr val="accent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7"/>
          <p:cNvSpPr txBox="1">
            <a:spLocks noGrp="1"/>
          </p:cNvSpPr>
          <p:nvPr>
            <p:ph type="subTitle" idx="1"/>
          </p:nvPr>
        </p:nvSpPr>
        <p:spPr>
          <a:xfrm>
            <a:off x="678207" y="3546503"/>
            <a:ext cx="12192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0063" algn="l"/>
              </a:tabLst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</a:rPr>
              <a:t>উন্নতি কোণ এবং অবনতি কোণ কাকে বলে?</a:t>
            </a:r>
            <a:r>
              <a:rPr lang="bn-BD" sz="4000" dirty="0" smtClean="0"/>
              <a:t>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514007" y="3020607"/>
            <a:ext cx="1432560" cy="167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2406" y="3564569"/>
            <a:ext cx="110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234159"/>
            <a:ext cx="1016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8800" algn="l"/>
              </a:tabLst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ভূ-তলের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কোন বিন্দু  ভূমির সমান্তরাল রেখার 	সাথে যে কোণ উৎপন্ন করে তাকে উন্নতি কোণ বলে।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04" y="3619154"/>
            <a:ext cx="7532493" cy="261028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3215144" y="5706226"/>
            <a:ext cx="162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9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4365523" y="5294671"/>
            <a:ext cx="339212" cy="1799303"/>
          </a:xfrm>
          <a:prstGeom prst="arc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288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শিক্ষক পরিচিতি </vt:lpstr>
      <vt:lpstr>পাঠ পরিচিতি </vt:lpstr>
      <vt:lpstr>PowerPoint Presentation</vt:lpstr>
      <vt:lpstr>পাঠ শিরোনাম </vt:lpstr>
      <vt:lpstr>PowerPoint Presentation</vt:lpstr>
      <vt:lpstr>চিত্রগুলো লক্ষ্য কর।</vt:lpstr>
      <vt:lpstr>একক কাজ  </vt:lpstr>
      <vt:lpstr>PowerPoint Presentation</vt:lpstr>
      <vt:lpstr>  অবনতি কোণঃ  ভূ-তলের সমান্তরাল রেখার নিচের কোন বিন্দু ভূ-রেখার সাথে যে কোণ উৎপন্ন করে তাকে অবনতি কোণ বলে।</vt:lpstr>
      <vt:lpstr>PowerPoint Presentation</vt:lpstr>
      <vt:lpstr>জোড়ায় কাজ</vt:lpstr>
      <vt:lpstr>এবার সমাধান মিলিয়ে নিই।  </vt:lpstr>
      <vt:lpstr>সমাধানঃ </vt:lpstr>
      <vt:lpstr>নিচের ছবি লক্ষ্য কর </vt:lpstr>
      <vt:lpstr>দলীয় কাজ</vt:lpstr>
      <vt:lpstr>এখন সমাধান মিলিয়ে নিই। </vt:lpstr>
      <vt:lpstr>সমাধান</vt:lpstr>
      <vt:lpstr>মূল্যায়ন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HPPH</dc:creator>
  <cp:lastModifiedBy>Windows User</cp:lastModifiedBy>
  <cp:revision>274</cp:revision>
  <dcterms:created xsi:type="dcterms:W3CDTF">2016-09-27T06:12:01Z</dcterms:created>
  <dcterms:modified xsi:type="dcterms:W3CDTF">2020-03-10T01:53:34Z</dcterms:modified>
</cp:coreProperties>
</file>