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D6216E-C831-4A1E-AEE9-3869448F3800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22B7F7-5B1A-404B-A897-3E1DFBF0D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772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B6C68-CA08-4A86-B5FD-86B78D07CFD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288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E779B-91D4-4A55-B7D5-9DC260EC709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042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32F57-EB47-4388-86A2-4A17532D2DBE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3E72F-F1C5-4E72-AFB9-2D83D376E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26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32F57-EB47-4388-86A2-4A17532D2DBE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3E72F-F1C5-4E72-AFB9-2D83D376E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845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32F57-EB47-4388-86A2-4A17532D2DBE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3E72F-F1C5-4E72-AFB9-2D83D376E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518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32F57-EB47-4388-86A2-4A17532D2DBE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3E72F-F1C5-4E72-AFB9-2D83D376E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14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32F57-EB47-4388-86A2-4A17532D2DBE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3E72F-F1C5-4E72-AFB9-2D83D376E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236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32F57-EB47-4388-86A2-4A17532D2DBE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3E72F-F1C5-4E72-AFB9-2D83D376E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447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32F57-EB47-4388-86A2-4A17532D2DBE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3E72F-F1C5-4E72-AFB9-2D83D376E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8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32F57-EB47-4388-86A2-4A17532D2DBE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3E72F-F1C5-4E72-AFB9-2D83D376E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386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32F57-EB47-4388-86A2-4A17532D2DBE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3E72F-F1C5-4E72-AFB9-2D83D376E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561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32F57-EB47-4388-86A2-4A17532D2DBE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3E72F-F1C5-4E72-AFB9-2D83D376E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790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32F57-EB47-4388-86A2-4A17532D2DBE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3E72F-F1C5-4E72-AFB9-2D83D376E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034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32F57-EB47-4388-86A2-4A17532D2DBE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3E72F-F1C5-4E72-AFB9-2D83D376E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311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7" Type="http://schemas.openxmlformats.org/officeDocument/2006/relationships/image" Target="../media/image22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7.jpg"/><Relationship Id="rId4" Type="http://schemas.openxmlformats.org/officeDocument/2006/relationships/image" Target="../media/image2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4554-C7F1-409F-A87E-FFA844E6375D}" type="slidenum">
              <a:rPr lang="ar-SA" smtClean="0"/>
              <a:pPr/>
              <a:t>1</a:t>
            </a:fld>
            <a:endParaRPr lang="ar-SA" dirty="0"/>
          </a:p>
        </p:txBody>
      </p:sp>
      <p:sp>
        <p:nvSpPr>
          <p:cNvPr id="5" name="TextBox 4"/>
          <p:cNvSpPr txBox="1"/>
          <p:nvPr/>
        </p:nvSpPr>
        <p:spPr>
          <a:xfrm>
            <a:off x="618838" y="918800"/>
            <a:ext cx="10963561" cy="120032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স্লাইডটি সম্মানিত শিক্ষকমণ্ডলীর জন্য, বিধায় স্লাইডটি হাইড করে রাখা হয়েছে</a:t>
            </a:r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। 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8839" y="2772354"/>
            <a:ext cx="10963561" cy="347787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bn-BD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কন্টেন্টটি 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bn-BD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ণি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কক্ষে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স্লাইডের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slide</a:t>
            </a:r>
            <a:r>
              <a:rPr lang="bn-BD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note এ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সংযোজন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আশা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সম্মানিত</a:t>
            </a:r>
            <a:r>
              <a:rPr lang="bn-BD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মণ্ডলী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উল্লেখিত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note</a:t>
            </a:r>
            <a:r>
              <a:rPr lang="bn-BD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নিবেন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এছাড়াও শিক্ষকমণ্ডলী 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প্রয়োজনবোধে তার নিজস্ব কৌশল প্রয়োগ করতে পারবেন । </a:t>
            </a:r>
            <a:endParaRPr lang="en-US" sz="4400" b="1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344400" cy="7024255"/>
          </a:xfrm>
          <a:prstGeom prst="frame">
            <a:avLst>
              <a:gd name="adj1" fmla="val 4231"/>
            </a:avLst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27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837" y="-120715"/>
            <a:ext cx="1828800" cy="15831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837" y="5659582"/>
            <a:ext cx="1828800" cy="1371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540" y="-72874"/>
            <a:ext cx="1828800" cy="1371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540" y="5572229"/>
            <a:ext cx="1828800" cy="14589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963" y="5572229"/>
            <a:ext cx="8706577" cy="1458953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3087218" y="197427"/>
            <a:ext cx="4642618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bn-IN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ওজু দোয়া</a:t>
            </a:r>
            <a:endParaRPr lang="bn-BD" sz="48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5786" y="1576360"/>
            <a:ext cx="10658006" cy="3324394"/>
          </a:xfrm>
          <a:prstGeom prst="rect">
            <a:avLst/>
          </a:prstGeom>
        </p:spPr>
        <p:txBody>
          <a:bodyPr wrap="square">
            <a:prstTxWarp prst="textPlain">
              <a:avLst>
                <a:gd name="adj" fmla="val 49015"/>
              </a:avLst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ar-SA" sz="6000" b="1" dirty="0" smtClean="0">
                <a:ln/>
                <a:solidFill>
                  <a:schemeClr val="accent6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ب</a:t>
            </a:r>
            <a:r>
              <a:rPr lang="ar-SA" sz="6000" b="1" dirty="0" smtClean="0">
                <a:ln/>
                <a:solidFill>
                  <a:schemeClr val="accent6"/>
                </a:solidFill>
                <a:latin typeface="Adobe Arabic" panose="02040503050201020203" pitchFamily="18" charset="-78"/>
                <a:ea typeface="Adobe Gothic Std B" panose="020B0800000000000000" pitchFamily="34" charset="-128"/>
                <a:cs typeface="Adobe Arabic" panose="02040503050201020203" pitchFamily="18" charset="-78"/>
              </a:rPr>
              <a:t>سم الله العلي العظيم والحمد لله علي دين الاسلام-</a:t>
            </a:r>
            <a:r>
              <a:rPr lang="ar-SA" sz="6000" b="1" dirty="0">
                <a:ln/>
                <a:solidFill>
                  <a:schemeClr val="accent6"/>
                </a:solidFill>
                <a:latin typeface="Adobe Arabic" panose="02040503050201020203" pitchFamily="18" charset="-78"/>
                <a:ea typeface="Adobe Gothic Std B" panose="020B0800000000000000" pitchFamily="34" charset="-128"/>
                <a:cs typeface="Adobe Arabic" panose="02040503050201020203" pitchFamily="18" charset="-78"/>
              </a:rPr>
              <a:t> </a:t>
            </a:r>
            <a:r>
              <a:rPr lang="ar-SA" sz="6000" b="1" dirty="0" smtClean="0">
                <a:ln/>
                <a:solidFill>
                  <a:schemeClr val="accent6"/>
                </a:solidFill>
                <a:latin typeface="Adobe Arabic" panose="02040503050201020203" pitchFamily="18" charset="-78"/>
                <a:ea typeface="Adobe Gothic Std B" panose="020B0800000000000000" pitchFamily="34" charset="-128"/>
                <a:cs typeface="Adobe Arabic" panose="02040503050201020203" pitchFamily="18" charset="-78"/>
              </a:rPr>
              <a:t>الاسلام حق والكفر باطل- الاسلام نور والكفر ظلمة </a:t>
            </a:r>
            <a:endParaRPr lang="en-US" sz="6000" b="1" dirty="0">
              <a:ln/>
              <a:solidFill>
                <a:schemeClr val="accent6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84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837" y="-120715"/>
            <a:ext cx="1828800" cy="15831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837" y="5659582"/>
            <a:ext cx="1828800" cy="1371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540" y="-72874"/>
            <a:ext cx="1828800" cy="1371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540" y="5572229"/>
            <a:ext cx="1828800" cy="14589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963" y="5572229"/>
            <a:ext cx="8706577" cy="145895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20583" y="2664129"/>
            <a:ext cx="11101336" cy="2149272"/>
          </a:xfrm>
          <a:prstGeom prst="rect">
            <a:avLst/>
          </a:prstGeom>
        </p:spPr>
        <p:txBody>
          <a:bodyPr wrap="square">
            <a:prstTxWarp prst="textPlain">
              <a:avLst>
                <a:gd name="adj" fmla="val 49015"/>
              </a:avLst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ar-SA" sz="6000" b="1" dirty="0" smtClean="0">
                <a:ln/>
                <a:solidFill>
                  <a:schemeClr val="accent6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نويت ان اتوضاء لرفع الحدث </a:t>
            </a:r>
          </a:p>
          <a:p>
            <a:r>
              <a:rPr lang="ar-SA" sz="6000" b="1" dirty="0" smtClean="0">
                <a:ln/>
                <a:solidFill>
                  <a:schemeClr val="accent6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واستباحة للصلواة وتقربا الي الله تعالي </a:t>
            </a:r>
            <a:endParaRPr lang="en-US" sz="6000" b="1" dirty="0">
              <a:ln/>
              <a:solidFill>
                <a:schemeClr val="accent6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131249" y="0"/>
            <a:ext cx="7117682" cy="110059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en-US" sz="4800" b="1" dirty="0" smtClean="0">
                <a:ln/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…. </a:t>
            </a:r>
            <a:r>
              <a:rPr lang="en-US" sz="4800" b="1" dirty="0" err="1" smtClean="0">
                <a:ln/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800" b="1" dirty="0" smtClean="0">
                <a:ln/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/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4800" b="1" dirty="0" smtClean="0">
                <a:ln/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/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ওযুর</a:t>
            </a:r>
            <a:r>
              <a:rPr lang="en-US" sz="4800" b="1" dirty="0">
                <a:ln/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/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নিয়ত</a:t>
            </a:r>
            <a:r>
              <a:rPr lang="en-US" sz="4800" b="1" dirty="0">
                <a:ln/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/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b="1" dirty="0" smtClean="0">
                <a:ln/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/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800" b="1" dirty="0" smtClean="0">
                <a:ln/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n/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68252" y="1351593"/>
            <a:ext cx="50436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indent="-857250">
              <a:buFont typeface="Wingdings" panose="05000000000000000000" pitchFamily="2" charset="2"/>
              <a:buChar char="Ø"/>
            </a:pPr>
            <a:r>
              <a:rPr lang="en-US" sz="6000" b="1" spc="50" dirty="0" err="1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ওযুর</a:t>
            </a:r>
            <a:r>
              <a:rPr lang="en-US" sz="6000" b="1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err="1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নিয়ত</a:t>
            </a:r>
            <a:r>
              <a:rPr lang="en-US" sz="6000" b="1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spc="50" dirty="0">
              <a:ln w="0"/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9136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60" y="1458294"/>
            <a:ext cx="5638800" cy="32973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691882" y="4787580"/>
            <a:ext cx="4323268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FF000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ওযুর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দোয়া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মুখস্ত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r>
              <a:rPr lang="bn-IN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bn-BD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269832" y="2962491"/>
            <a:ext cx="6262259" cy="15287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626640" y="2619249"/>
            <a:ext cx="5575774" cy="15287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44" y="5527370"/>
            <a:ext cx="10607883" cy="14190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90072" y="-327814"/>
            <a:ext cx="12002038" cy="1419008"/>
          </a:xfrm>
          <a:prstGeom prst="rect">
            <a:avLst/>
          </a:prstGeom>
        </p:spPr>
      </p:pic>
      <p:sp>
        <p:nvSpPr>
          <p:cNvPr id="9" name="24-Point Star 8"/>
          <p:cNvSpPr/>
          <p:nvPr/>
        </p:nvSpPr>
        <p:spPr>
          <a:xfrm>
            <a:off x="8530347" y="2817630"/>
            <a:ext cx="2422118" cy="2424992"/>
          </a:xfrm>
          <a:prstGeom prst="star24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মিনিট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8556989" y="1117980"/>
            <a:ext cx="2137192" cy="1311648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789514" y="595743"/>
            <a:ext cx="3913909" cy="6858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90500">
            <a:solidFill>
              <a:schemeClr val="accent5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03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837" y="-120715"/>
            <a:ext cx="1828800" cy="15831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837" y="5659582"/>
            <a:ext cx="1828800" cy="1371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540" y="-72874"/>
            <a:ext cx="1828800" cy="1371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540" y="5572229"/>
            <a:ext cx="1828800" cy="14589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963" y="5572229"/>
            <a:ext cx="8706577" cy="145895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3274"/>
            <a:ext cx="4624257" cy="42063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Rounded Rectangle 8"/>
          <p:cNvSpPr/>
          <p:nvPr/>
        </p:nvSpPr>
        <p:spPr>
          <a:xfrm>
            <a:off x="4840024" y="1708706"/>
            <a:ext cx="7413315" cy="36880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685800" indent="-685800" algn="r">
              <a:buFont typeface="Wingdings" panose="05000000000000000000" pitchFamily="2" charset="2"/>
              <a:buChar char="Ø"/>
            </a:pPr>
            <a:r>
              <a:rPr lang="bn-IN" sz="4800" b="1" dirty="0" smtClean="0">
                <a:ln/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en-US" sz="4800" b="1" dirty="0" err="1" smtClean="0">
                <a:ln/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যুতে</a:t>
            </a:r>
            <a:r>
              <a:rPr lang="en-US" sz="4800" b="1" dirty="0" smtClean="0">
                <a:ln/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/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প্রথমে</a:t>
            </a:r>
            <a:r>
              <a:rPr lang="en-US" sz="4800" b="1" dirty="0" smtClean="0">
                <a:ln/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/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4800" b="1" dirty="0" smtClean="0">
                <a:ln/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/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হাতের</a:t>
            </a:r>
            <a:r>
              <a:rPr lang="en-US" sz="4800" b="1" dirty="0" smtClean="0">
                <a:ln/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/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কব্জি</a:t>
            </a:r>
            <a:r>
              <a:rPr lang="en-US" sz="4800" b="1" dirty="0" smtClean="0">
                <a:ln/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/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4800" b="1" dirty="0" smtClean="0">
                <a:ln/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/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তিনবার</a:t>
            </a:r>
            <a:r>
              <a:rPr lang="en-US" sz="4800" b="1" dirty="0" smtClean="0">
                <a:ln/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/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ধৌত</a:t>
            </a:r>
            <a:r>
              <a:rPr lang="en-US" sz="4800" b="1" dirty="0" smtClean="0">
                <a:ln/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/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b="1" dirty="0" smtClean="0">
                <a:ln/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/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800" b="1" dirty="0" smtClean="0">
                <a:ln/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4800" b="1" dirty="0">
              <a:ln/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38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837" y="-120715"/>
            <a:ext cx="1828800" cy="15831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837" y="5659582"/>
            <a:ext cx="1828800" cy="1371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540" y="-72874"/>
            <a:ext cx="1828800" cy="1371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540" y="5572229"/>
            <a:ext cx="1828800" cy="14589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963" y="5572229"/>
            <a:ext cx="8706577" cy="1458953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324624" y="1621114"/>
            <a:ext cx="7577566" cy="86747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685800" indent="-685800" algn="r">
              <a:buFont typeface="Wingdings" panose="05000000000000000000" pitchFamily="2" charset="2"/>
              <a:buChar char="Ø"/>
            </a:pPr>
            <a:r>
              <a:rPr lang="bn-IN" sz="4800" b="1" dirty="0" smtClean="0">
                <a:ln/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এরপর </a:t>
            </a:r>
            <a:r>
              <a:rPr lang="en-US" sz="4800" b="1" dirty="0" err="1" smtClean="0">
                <a:ln/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তিনবার</a:t>
            </a:r>
            <a:r>
              <a:rPr lang="en-US" sz="4800" b="1" dirty="0" smtClean="0">
                <a:ln/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4800" b="1" dirty="0" smtClean="0">
                <a:ln/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কুলি করতে হবে </a:t>
            </a:r>
            <a:r>
              <a:rPr lang="en-US" sz="4800" b="1" dirty="0" smtClean="0">
                <a:ln/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800" b="1" dirty="0">
              <a:ln/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65" y="895775"/>
            <a:ext cx="3967057" cy="28440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913" y="2743188"/>
            <a:ext cx="4118450" cy="27612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5" name="Rounded Rectangle 14"/>
          <p:cNvSpPr/>
          <p:nvPr/>
        </p:nvSpPr>
        <p:spPr>
          <a:xfrm>
            <a:off x="42007" y="4211603"/>
            <a:ext cx="7846906" cy="136062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685800" indent="-685800" algn="r">
              <a:buFont typeface="Wingdings" panose="05000000000000000000" pitchFamily="2" charset="2"/>
              <a:buChar char="Ø"/>
            </a:pPr>
            <a:r>
              <a:rPr lang="bn-IN" sz="4800" b="1" dirty="0" smtClean="0">
                <a:ln/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এরপর </a:t>
            </a:r>
            <a:r>
              <a:rPr lang="en-US" sz="4800" b="1" dirty="0" err="1" smtClean="0">
                <a:ln/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তিনবার</a:t>
            </a:r>
            <a:r>
              <a:rPr lang="en-US" sz="4800" b="1" dirty="0" smtClean="0">
                <a:ln/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 smtClean="0">
                <a:ln/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নাকে পানি দিয়ে নাক পরিস্কার করতে হবে </a:t>
            </a:r>
            <a:r>
              <a:rPr lang="en-US" sz="4800" b="1" dirty="0" smtClean="0">
                <a:ln/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800" b="1" dirty="0">
              <a:ln/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024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837" y="-120715"/>
            <a:ext cx="1828800" cy="15831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837" y="5659582"/>
            <a:ext cx="1828800" cy="1371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540" y="-72874"/>
            <a:ext cx="1828800" cy="1371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540" y="5572229"/>
            <a:ext cx="1828800" cy="14589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963" y="5572229"/>
            <a:ext cx="8706577" cy="1458953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324624" y="1621114"/>
            <a:ext cx="7577566" cy="86747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685800" indent="-685800" algn="r">
              <a:buFont typeface="Wingdings" panose="05000000000000000000" pitchFamily="2" charset="2"/>
              <a:buChar char="Ø"/>
            </a:pPr>
            <a:r>
              <a:rPr lang="bn-IN" sz="4800" b="1" dirty="0" smtClean="0">
                <a:ln/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এরপর </a:t>
            </a:r>
            <a:r>
              <a:rPr lang="en-US" sz="4800" b="1" dirty="0" err="1" smtClean="0">
                <a:ln/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তিনবার</a:t>
            </a:r>
            <a:r>
              <a:rPr lang="en-US" sz="4800" b="1" dirty="0" smtClean="0">
                <a:ln/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4800" b="1" dirty="0" smtClean="0">
                <a:ln/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কুলি করতে হবে </a:t>
            </a:r>
            <a:r>
              <a:rPr lang="en-US" sz="4800" b="1" dirty="0" smtClean="0">
                <a:ln/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800" b="1" dirty="0">
              <a:ln/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7" y="940746"/>
            <a:ext cx="3967057" cy="28440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913" y="2743188"/>
            <a:ext cx="4118450" cy="27612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5" name="Rounded Rectangle 14"/>
          <p:cNvSpPr/>
          <p:nvPr/>
        </p:nvSpPr>
        <p:spPr>
          <a:xfrm>
            <a:off x="42007" y="4211603"/>
            <a:ext cx="7846906" cy="136062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685800" indent="-685800" algn="r">
              <a:buFont typeface="Wingdings" panose="05000000000000000000" pitchFamily="2" charset="2"/>
              <a:buChar char="Ø"/>
            </a:pPr>
            <a:r>
              <a:rPr lang="bn-IN" sz="4800" b="1" dirty="0" smtClean="0">
                <a:ln/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এরপর </a:t>
            </a:r>
            <a:r>
              <a:rPr lang="en-US" sz="4800" b="1" dirty="0" err="1" smtClean="0">
                <a:ln/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তিনবার</a:t>
            </a:r>
            <a:r>
              <a:rPr lang="en-US" sz="4800" b="1" dirty="0" smtClean="0">
                <a:ln/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 smtClean="0">
                <a:ln/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নাকে পানি দিয়ে নাক পরিস্কার করতে হবে </a:t>
            </a:r>
            <a:r>
              <a:rPr lang="en-US" sz="4800" b="1" dirty="0" smtClean="0">
                <a:ln/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800" b="1" dirty="0">
              <a:ln/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9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837" y="-120715"/>
            <a:ext cx="1828800" cy="15831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837" y="5659582"/>
            <a:ext cx="1828800" cy="1371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540" y="-72874"/>
            <a:ext cx="1828800" cy="1371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540" y="5572229"/>
            <a:ext cx="1828800" cy="14589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963" y="5572229"/>
            <a:ext cx="8706577" cy="1458953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253590" y="1142552"/>
            <a:ext cx="7292753" cy="186459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685800" indent="-685800" algn="r">
              <a:buFont typeface="Wingdings" panose="05000000000000000000" pitchFamily="2" charset="2"/>
              <a:buChar char="Ø"/>
            </a:pPr>
            <a:r>
              <a:rPr lang="en-US" sz="4800" b="1" dirty="0" err="1" smtClean="0">
                <a:ln/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অতঃপর</a:t>
            </a:r>
            <a:r>
              <a:rPr lang="en-US" sz="4800" b="1" dirty="0">
                <a:ln/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/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পুরোমুখমন্ডল</a:t>
            </a:r>
            <a:r>
              <a:rPr lang="en-US" sz="4800" b="1" dirty="0" smtClean="0">
                <a:ln/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তিনবার</a:t>
            </a:r>
            <a:r>
              <a:rPr lang="en-US" sz="4800" b="1" dirty="0">
                <a:ln/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b="1" dirty="0" err="1">
                <a:ln/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ধৌত</a:t>
            </a:r>
            <a:r>
              <a:rPr lang="en-US" sz="4800" b="1" dirty="0">
                <a:ln/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b="1" dirty="0">
                <a:ln/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800" b="1" dirty="0">
                <a:ln/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smtClean="0">
                <a:ln/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4800" b="1" dirty="0">
              <a:ln/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6464" y="3462883"/>
            <a:ext cx="8056619" cy="203071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685800" indent="-685800" algn="r">
              <a:buFont typeface="Wingdings" panose="05000000000000000000" pitchFamily="2" charset="2"/>
              <a:buChar char="Ø"/>
            </a:pPr>
            <a:r>
              <a:rPr lang="bn-IN" sz="4800" b="1" dirty="0" smtClean="0">
                <a:ln/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তারপর  প্রথমে ডানহাতের ও পর বাম হাতের কুনুই পর্যন্ত </a:t>
            </a:r>
            <a:r>
              <a:rPr lang="en-US" sz="4800" b="1" dirty="0" err="1">
                <a:ln/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তিনবার</a:t>
            </a:r>
            <a:r>
              <a:rPr lang="en-US" sz="4800" b="1" dirty="0">
                <a:ln/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b="1" dirty="0" err="1">
                <a:ln/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ধৌত</a:t>
            </a:r>
            <a:r>
              <a:rPr lang="en-US" sz="4800" b="1" dirty="0">
                <a:ln/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/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b="1" dirty="0">
                <a:ln/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/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800" b="1" dirty="0">
                <a:ln/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4800" b="1" dirty="0" smtClean="0">
                <a:ln/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n/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88" y="-372001"/>
            <a:ext cx="3192202" cy="36688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296" y="2698385"/>
            <a:ext cx="3893148" cy="31826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3230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837" y="-120715"/>
            <a:ext cx="1828800" cy="15831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837" y="5659582"/>
            <a:ext cx="1828800" cy="1371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540" y="-72874"/>
            <a:ext cx="1828800" cy="1371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540" y="5572229"/>
            <a:ext cx="1828800" cy="14589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963" y="5572229"/>
            <a:ext cx="8706577" cy="1458953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713935" y="1048968"/>
            <a:ext cx="7577566" cy="1703682"/>
          </a:xfrm>
          <a:prstGeom prst="roundRect">
            <a:avLst>
              <a:gd name="adj" fmla="val 23706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>
                <a:gd name="adj" fmla="val 48382"/>
              </a:avLst>
            </a:prstTxWarp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685800" indent="-685800" algn="r">
              <a:buFont typeface="Wingdings" panose="05000000000000000000" pitchFamily="2" charset="2"/>
              <a:buChar char="Ø"/>
            </a:pPr>
            <a:r>
              <a:rPr lang="bn-IN" sz="4800" b="1" dirty="0" smtClean="0">
                <a:ln/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এরপর ভিজা হাতে মাথা,ঘাড় ও কান মাসেহ করতে হবে </a:t>
            </a:r>
            <a:r>
              <a:rPr lang="en-US" sz="4800" b="1" dirty="0" smtClean="0">
                <a:ln/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800" b="1" dirty="0">
              <a:ln/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2007" y="4211603"/>
            <a:ext cx="7846906" cy="136062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685800" indent="-685800" algn="r">
              <a:buFont typeface="Wingdings" panose="05000000000000000000" pitchFamily="2" charset="2"/>
              <a:buChar char="Ø"/>
            </a:pPr>
            <a:r>
              <a:rPr lang="bn-IN" sz="4800" b="1" dirty="0" smtClean="0">
                <a:ln/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এরপর প্রথমে ডান পা গিরা পর্যন্ত এবং পরে বাম পা গিরা পর্যন্ত </a:t>
            </a:r>
            <a:r>
              <a:rPr lang="en-US" sz="4800" b="1" dirty="0" err="1">
                <a:ln/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তিনবার</a:t>
            </a:r>
            <a:r>
              <a:rPr lang="en-US" sz="4800" b="1" dirty="0">
                <a:ln/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b="1" dirty="0" err="1">
                <a:ln/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ধৌত</a:t>
            </a:r>
            <a:r>
              <a:rPr lang="en-US" sz="4800" b="1" dirty="0">
                <a:ln/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b="1" dirty="0">
                <a:ln/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bn-IN" sz="4800" b="1" dirty="0" smtClean="0">
                <a:ln/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smtClean="0">
                <a:ln/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800" b="1" dirty="0">
              <a:ln/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46" y="670867"/>
            <a:ext cx="3483927" cy="32468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12" y="544285"/>
            <a:ext cx="3946379" cy="35000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062" y="2474112"/>
            <a:ext cx="3951434" cy="34749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455" y="2354256"/>
            <a:ext cx="3657542" cy="35858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548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837" y="-120715"/>
            <a:ext cx="1828800" cy="15831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837" y="5659582"/>
            <a:ext cx="1828800" cy="1371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540" y="-72874"/>
            <a:ext cx="1828800" cy="1371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540" y="5572229"/>
            <a:ext cx="1828800" cy="14589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963" y="5572229"/>
            <a:ext cx="8706577" cy="145895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717963" y="2686341"/>
            <a:ext cx="8575129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prstTxWarp prst="textPlain">
              <a:avLst/>
            </a:prstTxWarp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bn-IN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এক নজরে ওজু </a:t>
            </a:r>
            <a:endParaRPr lang="bn-BD" sz="48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112" y="0"/>
            <a:ext cx="12668815" cy="69463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95" y="4662531"/>
            <a:ext cx="3916001" cy="1631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03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992" y="2138121"/>
            <a:ext cx="4780687" cy="272934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18836" y="4867466"/>
            <a:ext cx="4144083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IN" sz="4000" b="1" dirty="0" smtClean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ওযুর </a:t>
            </a:r>
            <a:r>
              <a:rPr lang="en-US" sz="4000" b="1" dirty="0" err="1" smtClean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নিয়ত</a:t>
            </a:r>
            <a:r>
              <a:rPr lang="bn-IN" sz="4000" b="1" dirty="0" smtClean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মুখ</a:t>
            </a:r>
            <a:r>
              <a:rPr lang="en-US" sz="4000" b="1" dirty="0" err="1" smtClean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স্ত</a:t>
            </a:r>
            <a:r>
              <a:rPr lang="en-US" sz="4000" b="1" dirty="0" smtClean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b="1" dirty="0" smtClean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।</a:t>
            </a:r>
            <a:r>
              <a:rPr lang="bn-IN" sz="4000" b="1" dirty="0" smtClean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n/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269832" y="2962491"/>
            <a:ext cx="6262259" cy="15287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626640" y="2619249"/>
            <a:ext cx="5575774" cy="15287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80" y="5428245"/>
            <a:ext cx="10012138" cy="14190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25126" y="-190586"/>
            <a:ext cx="11014365" cy="1419008"/>
          </a:xfrm>
          <a:prstGeom prst="rect">
            <a:avLst/>
          </a:prstGeom>
        </p:spPr>
      </p:pic>
      <p:sp>
        <p:nvSpPr>
          <p:cNvPr id="9" name="24-Point Star 8"/>
          <p:cNvSpPr/>
          <p:nvPr/>
        </p:nvSpPr>
        <p:spPr>
          <a:xfrm>
            <a:off x="8530347" y="2817630"/>
            <a:ext cx="2422118" cy="2424992"/>
          </a:xfrm>
          <a:prstGeom prst="star24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মিনিট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8556989" y="1117980"/>
            <a:ext cx="2137192" cy="1311648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615535" y="989458"/>
            <a:ext cx="3913909" cy="6858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90500">
            <a:solidFill>
              <a:schemeClr val="accent5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জুড়ায় </a:t>
            </a:r>
            <a:r>
              <a:rPr lang="bn-BD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73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5531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931" y="-29979"/>
            <a:ext cx="12296931" cy="650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44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00326" y="2411183"/>
            <a:ext cx="8402454" cy="249299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571500" indent="-57150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bn-IN" sz="40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কি দিয়ে ওযু </a:t>
            </a:r>
            <a:r>
              <a:rPr lang="bn-IN" sz="4000" b="1" dirty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করতে হয় </a:t>
            </a:r>
            <a:r>
              <a:rPr lang="bn-BD" sz="40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4000" b="1" dirty="0">
              <a:ln/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4000" b="1" spc="50" dirty="0" err="1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ওযুর</a:t>
            </a:r>
            <a:r>
              <a:rPr lang="en-US" sz="4000" b="1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নিয়ত</a:t>
            </a:r>
            <a:r>
              <a:rPr lang="bn-IN" sz="4000" b="1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spc="5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মুখস্ত </a:t>
            </a:r>
            <a:r>
              <a:rPr lang="bn-BD" sz="40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বল।</a:t>
            </a:r>
            <a:endParaRPr lang="en-US" sz="4000" b="1" dirty="0" smtClean="0">
              <a:ln/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4000" b="1" dirty="0" err="1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40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মুখ</a:t>
            </a:r>
            <a:r>
              <a:rPr lang="en-US" sz="40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কয়</a:t>
            </a:r>
            <a:r>
              <a:rPr lang="en-US" sz="40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sz="40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ধৌত</a:t>
            </a:r>
            <a:r>
              <a:rPr lang="en-US" sz="40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0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  <a:p>
            <a:pPr marL="571500" indent="-571500">
              <a:buClr>
                <a:srgbClr val="0070C0"/>
              </a:buClr>
              <a:buFont typeface="Wingdings" panose="05000000000000000000" pitchFamily="2" charset="2"/>
              <a:buChar char="Ø"/>
            </a:pPr>
            <a:endParaRPr lang="bn-BD" sz="3600" b="1" dirty="0" smtClean="0">
              <a:ln/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89865" y="1289154"/>
            <a:ext cx="2070896" cy="831860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BD" sz="4000" b="1" dirty="0">
                <a:ln/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</a:t>
            </a:r>
            <a:endParaRPr lang="en-US" sz="4000" b="1" dirty="0">
              <a:ln/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82663">
            <a:off x="9453326" y="-495536"/>
            <a:ext cx="2576482" cy="33342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40424" flipH="1">
            <a:off x="245231" y="-244833"/>
            <a:ext cx="2541981" cy="33342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63793" flipH="1">
            <a:off x="74746" y="4098879"/>
            <a:ext cx="2541981" cy="33342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8083">
            <a:off x="9453326" y="4025417"/>
            <a:ext cx="2576482" cy="33342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923" y="5265784"/>
            <a:ext cx="8706577" cy="145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126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153344" y="0"/>
            <a:ext cx="3381055" cy="1488869"/>
          </a:xfrm>
          <a:prstGeom prst="rect">
            <a:avLst/>
          </a:prstGeom>
        </p:spPr>
        <p:txBody>
          <a:bodyPr wrap="none">
            <a:prstTxWarp prst="textInflate">
              <a:avLst/>
            </a:prstTxWarp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bn-BD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6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92539" y="4640780"/>
            <a:ext cx="75104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6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ওযু করার নিয়ম গুলো লিখ ।</a:t>
            </a:r>
            <a:endParaRPr lang="en-US" sz="6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G:\nice-picture\european-house-designs-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539" y="1488869"/>
            <a:ext cx="5896367" cy="3216049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val="63894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384" y="-110836"/>
            <a:ext cx="12415838" cy="69688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45532" y="-110837"/>
            <a:ext cx="5136006" cy="2779085"/>
          </a:xfrm>
          <a:prstGeom prst="downArrowCallout">
            <a:avLst>
              <a:gd name="adj1" fmla="val 16250"/>
              <a:gd name="adj2" fmla="val 20205"/>
              <a:gd name="adj3" fmla="val 25000"/>
              <a:gd name="adj4" fmla="val 64977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prstTxWarp prst="textChevron">
              <a:avLst/>
            </a:prstTxWarp>
            <a:spAutoFit/>
            <a:scene3d>
              <a:camera prst="isometricOffAxis2Lef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7200" b="1" dirty="0" smtClean="0">
                <a:ln/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কবির ভাষায় বলি </a:t>
            </a:r>
            <a:endParaRPr lang="en-US" sz="7200" b="1" dirty="0">
              <a:ln/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94384" y="3116590"/>
            <a:ext cx="12413240" cy="20664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prstTxWarp prst="textCanUp">
              <a:avLst>
                <a:gd name="adj" fmla="val 88678"/>
              </a:avLst>
            </a:prstTxWarp>
            <a:spAutoFit/>
          </a:bodyPr>
          <a:lstStyle/>
          <a:p>
            <a:pPr algn="ctr"/>
            <a:r>
              <a:rPr lang="bn-IN" sz="4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নিয়ত মত ওযু করি</a:t>
            </a:r>
          </a:p>
          <a:p>
            <a:pPr algn="ctr"/>
            <a:r>
              <a:rPr lang="bn-IN" sz="4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ওযু করে নামায পড়ি।</a:t>
            </a:r>
            <a:endParaRPr lang="en-US" sz="40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878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31acc1d-0820-4a14-b693-cbc75282958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4872" y="0"/>
            <a:ext cx="12386872" cy="693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3581400" y="3048000"/>
            <a:ext cx="4953000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3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ধন্যবাদ সবাইকে </a:t>
            </a:r>
            <a:endParaRPr lang="en-US" sz="13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708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7338"/>
            <a:ext cx="12192000" cy="71053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19045" y="503242"/>
            <a:ext cx="7166265" cy="205151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000" b="1" dirty="0" err="1">
                <a:ln/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b="1" dirty="0">
                <a:ln/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000" b="1" dirty="0" err="1">
                <a:ln/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6000" b="1" dirty="0">
                <a:ln/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b="1" dirty="0">
                <a:ln/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</a:t>
            </a:r>
            <a:endParaRPr lang="en-US" sz="6000" b="1" dirty="0">
              <a:ln/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WordArt 209"/>
          <p:cNvSpPr>
            <a:spLocks noChangeArrowheads="1" noChangeShapeType="1" noTextEdit="1"/>
          </p:cNvSpPr>
          <p:nvPr/>
        </p:nvSpPr>
        <p:spPr bwMode="auto">
          <a:xfrm rot="404951">
            <a:off x="3744785" y="3315196"/>
            <a:ext cx="5162006" cy="2496524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bn-BD" sz="2025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2025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7030A0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28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wn Ribbon 5"/>
          <p:cNvSpPr/>
          <p:nvPr/>
        </p:nvSpPr>
        <p:spPr>
          <a:xfrm>
            <a:off x="4343400" y="203427"/>
            <a:ext cx="4267200" cy="1303908"/>
          </a:xfrm>
          <a:prstGeom prst="ribbon">
            <a:avLst>
              <a:gd name="adj1" fmla="val 15517"/>
              <a:gd name="adj2" fmla="val 6931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06317" y="1677778"/>
            <a:ext cx="704233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মুহাম্মদ শাহ্‌ জাহান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কুতুবী</a:t>
            </a:r>
            <a:endParaRPr lang="bn-BD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সেল নাম্বারঃ ০১৮১৬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৮৩০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২৪৯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ইমেইল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mdshahjahankutuby@gmail.com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75135" y="5199044"/>
            <a:ext cx="720630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আধুনগর ইসলামিয়া ফাজিল মাদ্‌রাসা</a:t>
            </a:r>
            <a:endParaRPr lang="en-US" sz="4400" b="1" dirty="0">
              <a:ln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 err="1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লোহাগাড়া</a:t>
            </a:r>
            <a:r>
              <a:rPr lang="en-US" sz="44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4400" b="1" dirty="0" err="1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en-US" sz="44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bn-BD" sz="44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44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3200" b="1" dirty="0">
              <a:ln/>
              <a:solidFill>
                <a:srgbClr val="00B05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837" y="-120715"/>
            <a:ext cx="1828800" cy="15831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837" y="5659582"/>
            <a:ext cx="1828800" cy="1371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540" y="-72874"/>
            <a:ext cx="1828800" cy="1371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540" y="5572229"/>
            <a:ext cx="1828800" cy="14589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3" y="1331574"/>
            <a:ext cx="4075902" cy="404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0008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479729" y="1829701"/>
            <a:ext cx="2075313" cy="3785652"/>
          </a:xfrm>
          <a:prstGeom prst="rect">
            <a:avLst/>
          </a:prstGeom>
          <a:scene3d>
            <a:camera prst="perspectiveLeft"/>
            <a:lightRig rig="threePt" dir="t"/>
          </a:scene3d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000" b="1" dirty="0" err="1" smtClean="0">
                <a:ln/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6000" b="1" dirty="0" smtClean="0">
                <a:ln/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6000" b="1" dirty="0" err="1" smtClean="0">
                <a:ln/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6000" b="1" dirty="0" smtClean="0">
                <a:ln/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/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চিত্র</a:t>
            </a:r>
            <a:r>
              <a:rPr lang="bn-IN" sz="6000" b="1" dirty="0" smtClean="0">
                <a:ln/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/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6000" b="1" dirty="0" smtClean="0">
                <a:ln/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6000" b="1" dirty="0">
              <a:ln/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270" y="3722527"/>
            <a:ext cx="4588908" cy="32592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232" y="263031"/>
            <a:ext cx="4686984" cy="34594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12" y="3722527"/>
            <a:ext cx="4654984" cy="31236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12" y="-110352"/>
            <a:ext cx="4654984" cy="3403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95344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511112" y="1663073"/>
            <a:ext cx="2326510" cy="1150919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60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6000" b="1" dirty="0">
                <a:ln/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6000" b="1" dirty="0">
              <a:ln/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48227" y="1490220"/>
            <a:ext cx="6019800" cy="645561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40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0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bn-IN" sz="40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 </a:t>
            </a:r>
            <a:r>
              <a:rPr lang="en-US" sz="4000" b="1" dirty="0" err="1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</a:t>
            </a:r>
            <a:r>
              <a:rPr lang="bn-IN" sz="40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en-US" sz="40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IN" sz="40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ওয়াল</a:t>
            </a:r>
            <a:r>
              <a:rPr lang="en-US" sz="40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ফিকহ</a:t>
            </a:r>
            <a:endParaRPr lang="en-US" sz="4000" b="1" dirty="0">
              <a:ln/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5400" b="1" dirty="0">
                <a:ln/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r>
              <a:rPr lang="en-US" sz="5400" b="1" dirty="0">
                <a:ln/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2700" b="1" dirty="0">
                <a:ln/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b="1" dirty="0" smtClean="0">
                <a:ln/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2য় </a:t>
            </a:r>
            <a:r>
              <a:rPr lang="bn-IN" sz="5400" b="1" dirty="0" smtClean="0">
                <a:ln/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r>
              <a:rPr lang="en-US" sz="2700" b="1" dirty="0" smtClean="0">
                <a:ln/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smtClean="0">
                <a:ln/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5400" b="1" dirty="0">
              <a:ln/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6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ঃ১ম </a:t>
            </a:r>
            <a:r>
              <a:rPr lang="en-US" sz="3600" b="1" dirty="0" err="1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endParaRPr lang="en-US" sz="3600" b="1" dirty="0">
              <a:ln/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6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3600" b="1" dirty="0">
              <a:ln/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4950" b="1" dirty="0" smtClean="0">
              <a:ln/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950" b="1" dirty="0">
              <a:ln/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950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95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endParaRPr lang="en-US" sz="4950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99340" y="4418057"/>
            <a:ext cx="4705439" cy="2084905"/>
          </a:xfrm>
          <a:prstGeom prst="rect">
            <a:avLst/>
          </a:prstGeom>
        </p:spPr>
        <p:txBody>
          <a:bodyPr wrap="none">
            <a:prstTxWarp prst="textPlain">
              <a:avLst>
                <a:gd name="adj" fmla="val 47544"/>
              </a:avLst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257175" indent="-257175">
              <a:spcBef>
                <a:spcPct val="20000"/>
              </a:spcBef>
              <a:defRPr/>
            </a:pPr>
            <a:r>
              <a:rPr lang="en-US" sz="111075" b="1" spc="38" dirty="0" err="1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ওযু</a:t>
            </a:r>
            <a:r>
              <a:rPr lang="en-US" sz="111075" b="1" spc="38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1075" b="1" spc="38" dirty="0" err="1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111075" b="1" spc="38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1075" b="1" spc="38" dirty="0" err="1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নিয়ম</a:t>
            </a:r>
            <a:endParaRPr lang="en-US" sz="111075" b="1" spc="38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marL="257175" indent="-257175">
              <a:spcBef>
                <a:spcPct val="20000"/>
              </a:spcBef>
              <a:defRPr/>
            </a:pPr>
            <a:endParaRPr lang="en-US" sz="111075" b="1" spc="38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marL="257175" indent="-257175">
              <a:spcBef>
                <a:spcPct val="20000"/>
              </a:spcBef>
              <a:defRPr/>
            </a:pPr>
            <a:endParaRPr lang="en-US" sz="7200" b="1" dirty="0">
              <a:ln/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84908" y="0"/>
            <a:ext cx="10641723" cy="1213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84908" y="5569524"/>
            <a:ext cx="10889673" cy="14060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316780" y="2811058"/>
            <a:ext cx="5789699" cy="14606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8323479" y="2795515"/>
            <a:ext cx="6386941" cy="13501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396" y="3049516"/>
            <a:ext cx="2929825" cy="25200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90226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8741"/>
            <a:ext cx="6172200" cy="45592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6172200" cy="36021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20345" y="2298740"/>
            <a:ext cx="5271655" cy="455925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6490855" y="0"/>
            <a:ext cx="5701145" cy="36021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03218" y="2044233"/>
            <a:ext cx="10515600" cy="3115898"/>
          </a:xfrm>
          <a:prstGeom prst="rect">
            <a:avLst/>
          </a:prstGeom>
          <a:noFill/>
        </p:spPr>
        <p:txBody>
          <a:bodyPr wrap="square" lIns="94914" tIns="47457" rIns="94914" bIns="47457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625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625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8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পাঠ শেষে </a:t>
            </a:r>
            <a:r>
              <a:rPr lang="bn-BD" sz="48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শিক্ষার্থীরা-</a:t>
            </a:r>
            <a:r>
              <a:rPr lang="bn-IN" sz="48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------</a:t>
            </a:r>
            <a:endParaRPr lang="bn-BD" sz="48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BD" sz="1200" b="1" u="sng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bn-IN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ওযুর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নিয়ত</a:t>
            </a:r>
            <a:r>
              <a:rPr lang="bn-IN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 </a:t>
            </a:r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bn-IN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ওযু করার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/</a:t>
            </a:r>
            <a:r>
              <a:rPr lang="bn-IN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 করতে পারবে।</a:t>
            </a:r>
            <a:r>
              <a:rPr lang="bn-IN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40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32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837" y="-120715"/>
            <a:ext cx="1828800" cy="15831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837" y="5659582"/>
            <a:ext cx="1828800" cy="1371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540" y="-72874"/>
            <a:ext cx="1828800" cy="1371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540" y="5572229"/>
            <a:ext cx="1828800" cy="14589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963" y="5572229"/>
            <a:ext cx="8706577" cy="1458953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3516717" y="60822"/>
            <a:ext cx="5049660" cy="17022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prstTxWarp prst="textPlain">
              <a:avLst/>
            </a:prstTxWarp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bn-IN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ওজু করার নিয়মঃ 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bn-BD" sz="48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41" y="1499865"/>
            <a:ext cx="3963585" cy="415971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850" y="1400728"/>
            <a:ext cx="3991756" cy="39460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0" name="Left-Right Arrow 9"/>
          <p:cNvSpPr/>
          <p:nvPr/>
        </p:nvSpPr>
        <p:spPr>
          <a:xfrm>
            <a:off x="3822492" y="2643180"/>
            <a:ext cx="4743885" cy="146115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642610" y="2000673"/>
            <a:ext cx="4923767" cy="305217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bn-IN" sz="4800" b="1" dirty="0" smtClean="0">
                <a:ln/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পবিত্র পানি দিয়ে ওযু করতে হয় ।</a:t>
            </a:r>
            <a:endParaRPr lang="en-US" sz="4800" b="1" dirty="0">
              <a:ln/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 rot="19091926">
            <a:off x="1221488" y="4341269"/>
            <a:ext cx="220284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400" b="1" dirty="0">
                <a:ln/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পবিত্র পানি </a:t>
            </a:r>
            <a:endParaRPr lang="en-US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18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0" grpId="0" animBg="1"/>
      <p:bldP spid="15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837" y="-120715"/>
            <a:ext cx="1828800" cy="15831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837" y="5659582"/>
            <a:ext cx="1828800" cy="1371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540" y="-72874"/>
            <a:ext cx="1828800" cy="1371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540" y="5572229"/>
            <a:ext cx="1828800" cy="14589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963" y="5572229"/>
            <a:ext cx="8706577" cy="14589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4993" y="1358870"/>
            <a:ext cx="3547007" cy="41532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9" name="Rounded Rectangle 8"/>
          <p:cNvSpPr/>
          <p:nvPr/>
        </p:nvSpPr>
        <p:spPr>
          <a:xfrm>
            <a:off x="0" y="1462449"/>
            <a:ext cx="4743013" cy="351190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bn-IN" sz="4800" b="1" dirty="0" smtClean="0">
                <a:ln/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অযু করার আগে ওযুর  দোয়া পড়তে হয়</a:t>
            </a:r>
            <a:r>
              <a:rPr lang="en-US" sz="4800" b="1" dirty="0" smtClean="0">
                <a:ln/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>
                <a:ln/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b="1" dirty="0">
              <a:ln/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Left-Right Arrow 9"/>
          <p:cNvSpPr/>
          <p:nvPr/>
        </p:nvSpPr>
        <p:spPr>
          <a:xfrm>
            <a:off x="4807363" y="2487823"/>
            <a:ext cx="3773279" cy="1461152"/>
          </a:xfrm>
          <a:prstGeom prst="left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dirty="0" err="1" smtClean="0">
                <a:ln/>
                <a:solidFill>
                  <a:schemeClr val="accent4"/>
                </a:solidFill>
              </a:rPr>
              <a:t>আগে</a:t>
            </a:r>
            <a:endParaRPr lang="en-US" sz="4400" b="1" dirty="0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74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344</Words>
  <Application>Microsoft Office PowerPoint</Application>
  <PresentationFormat>Widescreen</PresentationFormat>
  <Paragraphs>70</Paragraphs>
  <Slides>23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Adobe Gothic Std B</vt:lpstr>
      <vt:lpstr>Adobe Arabic</vt:lpstr>
      <vt:lpstr>Arial</vt:lpstr>
      <vt:lpstr>Calibri</vt:lpstr>
      <vt:lpstr>Calibri Light</vt:lpstr>
      <vt:lpstr>NikoshBAN</vt:lpstr>
      <vt:lpstr>Shonar Bangla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by adguard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</cp:revision>
  <dcterms:created xsi:type="dcterms:W3CDTF">2017-10-10T02:24:11Z</dcterms:created>
  <dcterms:modified xsi:type="dcterms:W3CDTF">2017-10-10T02:32:33Z</dcterms:modified>
</cp:coreProperties>
</file>