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8" r:id="rId13"/>
    <p:sldId id="268" r:id="rId14"/>
    <p:sldId id="269" r:id="rId15"/>
    <p:sldId id="270" r:id="rId16"/>
    <p:sldId id="271" r:id="rId17"/>
    <p:sldId id="272" r:id="rId18"/>
    <p:sldId id="274" r:id="rId19"/>
    <p:sldId id="277" r:id="rId20"/>
    <p:sldId id="275" r:id="rId21"/>
    <p:sldId id="276" r:id="rId22"/>
  </p:sldIdLst>
  <p:sldSz cx="13716000" cy="82296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912" y="-78"/>
      </p:cViewPr>
      <p:guideLst>
        <p:guide orient="horz" pos="2592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1FC4F-0A6D-44D4-B18A-A4D341341213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E0DCE-F794-4DAF-829F-23A774038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বর্ণ, গন্ধ ও মধুগ্রন্থিহীন। পরাগরেণু হাল্কা, অসংখ্য ও আকারে ক্ষুদ্র।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গর্ভমুন্ড আঁঠালো, শাখান্বিত, কখনো পালকের ন্যায়</a:t>
            </a:r>
            <a:r>
              <a:rPr lang="bn-BD" sz="1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1200" u="sng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বায়ুপরাগী</a:t>
            </a:r>
            <a:r>
              <a:rPr lang="bn-BD" sz="1200" u="sng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ফুল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ধান, ভুট্টা ইত্যাদি।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6B32A-F4F8-4FDA-8E6F-F5185B2ED4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55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আকারে ক্ষুদ্র,হালকা।  সহজে পানিতে ভাসতে পারে। স্ত্রী ফুলে বৃন্ত লম্বা,পুং ফুলে বৃন্ত ছোট। 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u="sng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পানিপরাগী</a:t>
            </a:r>
            <a:r>
              <a:rPr lang="bn-BD" sz="1200" u="sng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পাতাশ্যাওলা,শাপলা ইত্যাদি।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6B32A-F4F8-4FDA-8E6F-F5185B2ED4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23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মোটামুটি বড়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তবে ছোট হলে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ফুলগুলো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পুষ্পমঞ্জুরীতে সাজানো থাকে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রঙ আকর্ষণীয় হওয়ার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কারণে পাখি, বাদুড় ইত্যাদির মাধ্যমে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u="none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1200" u="non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1200" u="none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</a:t>
            </a:r>
            <a:r>
              <a:rPr lang="bn-BD" sz="1200" u="non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হয় । উদাহরণঃ 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কদম, শিমুল, কচু ইত্যাদি।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6B32A-F4F8-4FDA-8E6F-F5185B2ED4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36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নিজেই ৫/১০ প্রকারের ফুল সংগ্রহ করে আনবেন বা শিক্ষার্থীদের বাসা থেকে নিয়ে আসতে বলা যেতে পারে ,আর যদি একান্তই না পাওয়া যায় তবে ফুলের চিত্র এঁকে বা প্রিন্ট করে দেয়া যেতে পারে 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507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টিগ্রারের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774B3-A4C5-4785-AC27-C5612CC305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76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টিগ্রারের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774B3-A4C5-4785-AC27-C5612CC305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76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ছোট ছোট প্রশ্ন করা যেতে </a:t>
            </a:r>
            <a:r>
              <a:rPr lang="bn-BD" sz="1200" baseline="0" smtClean="0">
                <a:latin typeface="NikoshBAN" pitchFamily="2" charset="0"/>
                <a:cs typeface="NikoshBAN" pitchFamily="2" charset="0"/>
              </a:rPr>
              <a:t>পারে ।</a:t>
            </a:r>
            <a:endParaRPr lang="en-US" sz="1200" dirty="0" smtClean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E5AAA-4C15-450C-9745-A01BAC7DBC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9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6609-611E-4DC9-9935-B64990E394A5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455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১ম শিখনফল অর্জনের উদ্দেশ্যে এই স্লাইডটি প্রদর্শন করা হয়েছে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6B32A-F4F8-4FDA-8E6F-F5185B2ED4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5E56-DE9E-4D82-9224-A54488F4EA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দ্বিতীয় শিখনফল অর্জনের উদ্দেশ্যে এই স্লাইডটি প্রদর্শন করা হয়েছে । 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 ফুলে বা একই গাছের ভিন্ন দুটি ফুলের মধ্যে যখন পরাগায়ন ঘটে তাই হল স্ব-পরাগায়ন।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6B32A-F4F8-4FDA-8E6F-F5185B2ED4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4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দ্বিতীয় শিখনফল অর্জনের উদ্দেশ্যে এই স্লাইডটি প্রদর্শন করা হয়েছে । 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প্রজাতির দুটি ভিন্ন উদ্ভিদের ফুলের মধ্যে যখন পরাগরেণু সংযোগ ঘটে তখন তাকে বলে পর-পরাগায়ন।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6B32A-F4F8-4FDA-8E6F-F5185B2ED4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4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পতঙ্গ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পরাগী,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্‌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পরাগী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পরাগী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পরাগী।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E5AAA-4C15-450C-9745-A01BAC7DBC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24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বড়,রঙ্গীন,মধুগ্রন্থিযুক্ত।পরাগরেণু ও গর্ভমুন্ড আঁঠালো ও সুগন্ধযুক্ত।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রঙ আকর্ষণীয় হওয়ার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কারণে কীটপতঙ্গ,মৌমাছি, প্রজাপতি ইত্যাদির মাধ্যমে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পতঙ্গপরাগ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1200" u="non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 । উদাহরণঃ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জবা, কুমড়া, সরিষা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ইত্যাদি।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6B32A-F4F8-4FDA-8E6F-F5185B2ED4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5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6511"/>
            <a:ext cx="11658600" cy="176403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3440"/>
            <a:ext cx="9601200" cy="2103120"/>
          </a:xfrm>
          <a:prstGeom prst="rect">
            <a:avLst/>
          </a:prstGeom>
        </p:spPr>
        <p:txBody>
          <a:bodyPr lIns="125401" tIns="62700" rIns="125401" bIns="6270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vert="eaVert" lIns="125401" tIns="62700" rIns="125401" bIns="627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29566"/>
            <a:ext cx="3086100" cy="7021830"/>
          </a:xfrm>
          <a:prstGeom prst="rect">
            <a:avLst/>
          </a:prstGeom>
        </p:spPr>
        <p:txBody>
          <a:bodyPr vert="eaVert"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9566"/>
            <a:ext cx="9029700" cy="7021830"/>
          </a:xfrm>
          <a:prstGeom prst="rect">
            <a:avLst/>
          </a:prstGeom>
        </p:spPr>
        <p:txBody>
          <a:bodyPr vert="eaVert" lIns="125401" tIns="62700" rIns="125401" bIns="627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lIns="125401" tIns="62700" rIns="125401" bIns="627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288281"/>
            <a:ext cx="11658600" cy="1634490"/>
          </a:xfrm>
          <a:prstGeom prst="rect">
            <a:avLst/>
          </a:prstGeom>
        </p:spPr>
        <p:txBody>
          <a:bodyPr lIns="125401" tIns="62700" rIns="125401" bIns="62700"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488056"/>
            <a:ext cx="11658600" cy="1800224"/>
          </a:xfrm>
          <a:prstGeom prst="rect">
            <a:avLst/>
          </a:prstGeom>
        </p:spPr>
        <p:txBody>
          <a:bodyPr lIns="125401" tIns="62700" rIns="125401" bIns="62700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20240"/>
            <a:ext cx="6057900" cy="543115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20240"/>
            <a:ext cx="6057900" cy="543115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2136"/>
            <a:ext cx="6060282" cy="767714"/>
          </a:xfrm>
          <a:prstGeom prst="rect">
            <a:avLst/>
          </a:prstGeom>
        </p:spPr>
        <p:txBody>
          <a:bodyPr lIns="125401" tIns="62700" rIns="125401" bIns="62700"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09850"/>
            <a:ext cx="6060282" cy="474154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842136"/>
            <a:ext cx="6062663" cy="767714"/>
          </a:xfrm>
          <a:prstGeom prst="rect">
            <a:avLst/>
          </a:prstGeom>
        </p:spPr>
        <p:txBody>
          <a:bodyPr lIns="125401" tIns="62700" rIns="125401" bIns="62700"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09850"/>
            <a:ext cx="6062663" cy="474154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7660"/>
            <a:ext cx="4512470" cy="1394460"/>
          </a:xfrm>
          <a:prstGeom prst="rect">
            <a:avLst/>
          </a:prstGeom>
        </p:spPr>
        <p:txBody>
          <a:bodyPr lIns="125401" tIns="62700" rIns="125401" bIns="62700"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660"/>
            <a:ext cx="7667625" cy="702373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722120"/>
            <a:ext cx="4512470" cy="5629276"/>
          </a:xfrm>
          <a:prstGeom prst="rect">
            <a:avLst/>
          </a:prstGeom>
        </p:spPr>
        <p:txBody>
          <a:bodyPr lIns="125401" tIns="62700" rIns="125401" bIns="62700"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760720"/>
            <a:ext cx="8229600" cy="680086"/>
          </a:xfrm>
          <a:prstGeom prst="rect">
            <a:avLst/>
          </a:prstGeom>
        </p:spPr>
        <p:txBody>
          <a:bodyPr lIns="125401" tIns="62700" rIns="125401" bIns="62700"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35330"/>
            <a:ext cx="8229600" cy="4937760"/>
          </a:xfrm>
          <a:prstGeom prst="rect">
            <a:avLst/>
          </a:prstGeom>
        </p:spPr>
        <p:txBody>
          <a:bodyPr lIns="125401" tIns="62700" rIns="125401" bIns="62700"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440806"/>
            <a:ext cx="8229600" cy="965834"/>
          </a:xfrm>
          <a:prstGeom prst="rect">
            <a:avLst/>
          </a:prstGeom>
        </p:spPr>
        <p:txBody>
          <a:bodyPr lIns="125401" tIns="62700" rIns="125401" bIns="62700"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" y="6553199"/>
            <a:ext cx="1689675" cy="1669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26325" y="0"/>
            <a:ext cx="1689675" cy="1669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26325" y="6553200"/>
            <a:ext cx="1689675" cy="16694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101" y="0"/>
            <a:ext cx="1689675" cy="1669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2296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90600" y="7924800"/>
            <a:ext cx="1234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শাজিদুর জাহান,</a:t>
            </a:r>
            <a:r>
              <a:rPr lang="bn-BD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ict4e</a:t>
            </a:r>
            <a:r>
              <a:rPr lang="en-US" sz="2000" kern="12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জেলা</a:t>
            </a:r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BD" sz="20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অ্যা</a:t>
            </a:r>
            <a:r>
              <a:rPr lang="en-US" sz="2000" kern="1200" baseline="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ম্বাসেডর</a:t>
            </a:r>
            <a:r>
              <a:rPr lang="bn-BD" sz="20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lang="bn-BD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সহকারী শিক্ষক,ফুলহরি মাধ্যমিক বিদ্যালয়, শৈলকুপা,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000" baseline="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sajidur</a:t>
            </a:r>
            <a:r>
              <a:rPr lang="bn-BD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</a:t>
            </a:r>
            <a:r>
              <a:rPr lang="bn-BD" sz="20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@gmail.com</a:t>
            </a:r>
            <a:endParaRPr lang="en-US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5.jpg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fif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723899" y="609600"/>
            <a:ext cx="12382499" cy="6847841"/>
          </a:xfrm>
          <a:prstGeom prst="plaqu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“এই স্লাইডটি সন্মানিত শিক্ষকবৃন্দের জন্য”</a:t>
            </a:r>
          </a:p>
          <a:p>
            <a:pPr algn="ctr"/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শ্রেণিকক্ষে উপস্থাপনের জন্য প্রয়োজনীয় পরামর্শ ও দিক নির্দেশনা </a:t>
            </a:r>
            <a:r>
              <a:rPr lang="en-US" sz="3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bn-BD" sz="3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আছে। আশা করি উপস্থাপনের পূর্বে সন্মানিত শিক্ষকগণ স্লাইড নোটগুলো দেখে নিবেন  এবং</a:t>
            </a:r>
            <a:r>
              <a:rPr lang="bn-BD" sz="31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en-US" sz="3100" dirty="0">
                <a:solidFill>
                  <a:schemeClr val="tx1"/>
                </a:solidFill>
                <a:cs typeface="NikoshBAN" panose="02000000000000000000" pitchFamily="2" charset="0"/>
              </a:rPr>
              <a:t>F5 </a:t>
            </a:r>
            <a:r>
              <a:rPr lang="bn-BD" sz="3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চেপে পাঠটি উপস্থাপন করতে পারেন। পাশাপাশি আপনার কলাকৌশল প্রয়োগ এবং পাঠ্য বই  অনুসরণ করতে পারেন। যদি কোন ভূল ত্রুটি থাকে তাহলে  ক্ষমার দৃষ্টিতে দেখবেন</a:t>
            </a:r>
            <a:r>
              <a:rPr lang="bn-BD" sz="3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69" y="1746985"/>
            <a:ext cx="5967663" cy="4735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631" y="1436905"/>
            <a:ext cx="2223998" cy="15716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86100" y="274322"/>
            <a:ext cx="6972300" cy="79074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r>
              <a:rPr lang="en-US" sz="4400" dirty="0">
                <a:latin typeface="NikoshBAN"/>
                <a:cs typeface="NikoshBAN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4575" y="6723767"/>
            <a:ext cx="9029700" cy="66763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বুঝতে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2250" y="6723767"/>
            <a:ext cx="8258175" cy="66763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ধরনের পরাগায়নকে আমরা কী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 পারি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6745069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একই প্রজাতির দুটি ভিন্ন উদ্ভিদের ফুলের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পরাগরেণু সংযোগ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ঘটেছে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50453"/>
            <a:ext cx="10972800" cy="7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2963E-6 C -0.00347 -0.00973 -0.0066 -0.01436 -0.01337 -0.02015 C -0.01892 -0.03056 -0.02222 -0.04052 -0.0316 -0.04445 C -0.03958 -0.0551 -0.03524 -0.05209 -0.04323 -0.05556 C -0.05313 -0.06459 -0.0684 -0.06667 -0.08004 -0.06899 C -0.09167 -0.06829 -0.1033 -0.06806 -0.11493 -0.06667 C -0.1217 -0.06598 -0.12899 -0.05741 -0.1349 -0.05348 C -0.1467 -0.04538 -0.15434 -0.0389 -0.16667 -0.03334 C -0.17952 -0.0169 -0.16476 -0.03403 -0.17656 -0.02454 C -0.17952 -0.022 -0.18195 -0.01829 -0.1849 -0.01575 C -0.18611 -0.01343 -0.18715 -0.01112 -0.18837 -0.00903 C -0.18993 -0.00672 -0.19323 -0.00232 -0.19323 -0.00232 " pathEditMode="relative" ptsTypes="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29800" y="457200"/>
            <a:ext cx="3543300" cy="636855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-৬ মিনিট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5813" y="381000"/>
            <a:ext cx="4287187" cy="10643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3352800"/>
            <a:ext cx="922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পরাগায়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প্রকারভেদ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50453"/>
            <a:ext cx="10972800" cy="7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19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animated\pollination_an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011680"/>
            <a:ext cx="6062177" cy="37521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43250" y="1889760"/>
            <a:ext cx="219075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535" tIns="56268" rIns="112535" bIns="5626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5334000"/>
            <a:ext cx="23812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535" tIns="56268" rIns="112535" bIns="56268" rtlCol="0" anchor="ctr"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পরাগরেণু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0" y="5334000"/>
            <a:ext cx="2457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535" tIns="56268" rIns="112535" bIns="56268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43250" y="457201"/>
            <a:ext cx="7334250" cy="713799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দেখ এবং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বল প্রজাপতিটি কী করছে ? </a:t>
            </a:r>
            <a:endParaRPr lang="en-GB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0500" y="6172200"/>
            <a:ext cx="5429250" cy="713799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পরাগরেণু স্থানান্তরের কাজ করছে </a:t>
            </a:r>
            <a:endParaRPr lang="en-GB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750" y="457201"/>
            <a:ext cx="8953500" cy="713799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প্রজাপতিটি কিসের মাধ্যম হিসেবে কাজ করছে ? </a:t>
            </a:r>
            <a:endParaRPr lang="en-GB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0" y="6111585"/>
            <a:ext cx="4762500" cy="883076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6172200"/>
            <a:ext cx="3429000" cy="713799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মাধ্যম  </a:t>
            </a:r>
            <a:endParaRPr lang="en-GB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6500" y="457200"/>
            <a:ext cx="9144000" cy="713799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</a:t>
            </a:r>
            <a:r>
              <a:rPr lang="en-US" sz="3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 </a:t>
            </a:r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হতে </a:t>
            </a:r>
            <a:r>
              <a:rPr lang="bn-BD" sz="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 </a:t>
            </a:r>
            <a:r>
              <a:rPr lang="bn-BD" sz="39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50453"/>
            <a:ext cx="10972800" cy="7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25" y="1965230"/>
            <a:ext cx="4257675" cy="3150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1920239"/>
            <a:ext cx="4259879" cy="3195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20976"/>
            <a:ext cx="4464759" cy="3194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86100" y="274322"/>
            <a:ext cx="6972300" cy="79074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r>
              <a:rPr lang="en-US" sz="4400" dirty="0">
                <a:latin typeface="NikoshBAN"/>
                <a:cs typeface="NikoshBAN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8850" y="6418967"/>
            <a:ext cx="9658350" cy="66763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ফুলগুলোর মধ্যে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6418967"/>
            <a:ext cx="9444038" cy="66763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 এধরণের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নামে অভিহিত করা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6400800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বড়, রঙ্গীন, মধুগ্রন্থিযুক্ত, পরাগরেণু আঁঠালো ও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সুগন্ধযুক্ত।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315200"/>
            <a:ext cx="10972800" cy="685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9800" y="6440269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বৈশিষ্ট্যগুলোর জন্য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এই ফুলগুলোর প্রতি আকৃষ্ট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36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3" grpId="0"/>
      <p:bldP spid="3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feroza\Desktop\Af\k31ajl2a5w2vldnlqwkzt2x757390zhf3pik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3771900" cy="2997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2057401"/>
            <a:ext cx="3664933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01" y="2057400"/>
            <a:ext cx="3872170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228850" y="6172200"/>
            <a:ext cx="9658350" cy="66763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ফুলগুলোর মধ্যে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কি বৈশিষ্ট্য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6172200"/>
            <a:ext cx="9444038" cy="66763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 এধরণের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নামে অভিহিত করা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86100" y="274322"/>
            <a:ext cx="6972300" cy="79074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r>
              <a:rPr lang="en-US" sz="4400" dirty="0">
                <a:latin typeface="NikoshBAN"/>
                <a:cs typeface="NikoshBAN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6191071"/>
            <a:ext cx="11059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 বর্ণ, গন্ধ ও মধুগ্রন্থিহীন। পরাগরেণু হাল্কা, অসংখ্য ও আকারে ক্ষুদ্র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গর্ভমুন্ড আঁঠালো, শাখান্বিত, কখনো পালকের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ন্যায়।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14273"/>
            <a:ext cx="10972800" cy="3752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6211669"/>
            <a:ext cx="9814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বৈশিষ্ট্যগুলোর কোন মাধ্যমের ফুলে দেখা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 ?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34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3" grpId="0"/>
      <p:bldP spid="3" grpId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265" y="1680942"/>
            <a:ext cx="4282986" cy="3439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320" y="1680942"/>
            <a:ext cx="4429430" cy="3439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209800" y="6114167"/>
            <a:ext cx="9444038" cy="66763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 এধরণের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নামে অভিহিত করা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?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6114167"/>
            <a:ext cx="9658350" cy="66763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ফুলগুলোর মধ্যে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কি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7" y="1680940"/>
            <a:ext cx="4165674" cy="3439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86100" y="274322"/>
            <a:ext cx="6972300" cy="79074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r>
              <a:rPr lang="en-US" sz="4400" dirty="0">
                <a:latin typeface="NikoshBAN"/>
                <a:cs typeface="NikoshBAN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9900" y="6096000"/>
            <a:ext cx="941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এরা আকারে ক্ষুদ্র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হালকা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পানিতে ভাসতে পারে।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ফুলে বৃন্ত লম্বা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পুং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ফুলে বৃন্ত ছোট।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50453"/>
            <a:ext cx="10972800" cy="750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16102" y="6135469"/>
            <a:ext cx="8518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বৈশিষ্ট্যগুলোর কোন মাধ্যমের ফুলে দেখা যায়?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80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3" grpId="0"/>
      <p:bldP spid="3" grpId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4.bp.blogspot.com/-PVCswkScA9E/TdqhqRJKmlI/AAAAAAAAABw/6SMlYQ0WgUs/s1600/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7332" y="1978630"/>
            <a:ext cx="3788568" cy="3120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6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2" y="2000251"/>
            <a:ext cx="3946289" cy="3120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1" y="1978629"/>
            <a:ext cx="3834246" cy="3120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28850" y="6477000"/>
            <a:ext cx="9658350" cy="66763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ফুলগুলোর মধ্যে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কি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1724" y="6477000"/>
            <a:ext cx="9444038" cy="66763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 এধরণের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নামে অভিহিত করা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86100" y="274322"/>
            <a:ext cx="6972300" cy="79074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r>
              <a:rPr lang="en-US" sz="4400" dirty="0">
                <a:latin typeface="NikoshBAN"/>
                <a:cs typeface="NikoshBAN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477000"/>
            <a:ext cx="1226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মোটামুটি বড়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তবে ছোট হলে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পুষ্পমঞ্জুরীতে সাজানো 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5726"/>
            <a:ext cx="10972800" cy="375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6516469"/>
            <a:ext cx="10517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বৈশিষ্ট্যগুলোর জন্য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এই ফুলগুলোর প্রতি আকৃষ্ট হয়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11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4" grpId="0"/>
      <p:bldP spid="4" grpId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7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7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7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4933" y="7627623"/>
            <a:ext cx="988094" cy="438150"/>
          </a:xfrm>
        </p:spPr>
        <p:txBody>
          <a:bodyPr/>
          <a:lstStyle/>
          <a:p>
            <a:fld id="{0B993841-1347-4E5A-914A-25B2DED445B1}" type="slidenum">
              <a:rPr lang="en-GB" sz="170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17</a:t>
            </a:fld>
            <a:endParaRPr lang="en-GB" sz="17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5481" y="604932"/>
            <a:ext cx="3199198" cy="636855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r>
              <a:rPr lang="bn-BD" sz="3400" dirty="0">
                <a:latin typeface="NikoshBAN" pitchFamily="2" charset="0"/>
                <a:cs typeface="NikoshBAN" pitchFamily="2" charset="0"/>
              </a:rPr>
              <a:t>সময় : ৮ মিনিট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utoShape 4" descr="https://media.giphy.com/media/P6CBLIPae5Q40/giphy.gif"/>
          <p:cNvSpPr>
            <a:spLocks noChangeAspect="1" noChangeArrowheads="1"/>
          </p:cNvSpPr>
          <p:nvPr/>
        </p:nvSpPr>
        <p:spPr bwMode="auto">
          <a:xfrm>
            <a:off x="175021" y="-173355"/>
            <a:ext cx="3429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2535" tIns="56268" rIns="112535" bIns="56268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143000" y="1905000"/>
            <a:ext cx="10858500" cy="6368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দল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5টি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 ছকটি পূরণ করবে । </a:t>
            </a:r>
            <a:endParaRPr lang="en-GB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22266"/>
              </p:ext>
            </p:extLst>
          </p:nvPr>
        </p:nvGraphicFramePr>
        <p:xfrm>
          <a:off x="1295400" y="2819400"/>
          <a:ext cx="10805865" cy="4356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1955"/>
                <a:gridCol w="3601955"/>
                <a:gridCol w="3601955"/>
              </a:tblGrid>
              <a:tr h="1522230">
                <a:tc>
                  <a:txBody>
                    <a:bodyPr/>
                    <a:lstStyle/>
                    <a:p>
                      <a:pPr algn="ctr"/>
                      <a:r>
                        <a:rPr lang="bn-BD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ফুলের নাম </a:t>
                      </a:r>
                      <a:endParaRPr lang="en-GB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পরাগায়নের </a:t>
                      </a:r>
                      <a:r>
                        <a:rPr lang="bn-BD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</a:t>
                      </a:r>
                      <a:endParaRPr lang="en-GB" sz="3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GB" sz="3800" dirty="0"/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ফুলের বৈশিষ্ট্য</a:t>
                      </a:r>
                      <a:r>
                        <a:rPr lang="bn-BD" sz="3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2870" marR="102870" marT="54864" marB="54864"/>
                </a:tc>
              </a:tr>
              <a:tr h="518514">
                <a:tc>
                  <a:txBody>
                    <a:bodyPr/>
                    <a:lstStyle/>
                    <a:p>
                      <a:endParaRPr lang="en-GB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/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02870" marR="102870" marT="54864" marB="54864"/>
                </a:tc>
              </a:tr>
              <a:tr h="518514">
                <a:tc>
                  <a:txBody>
                    <a:bodyPr/>
                    <a:lstStyle/>
                    <a:p>
                      <a:endParaRPr lang="en-GB" sz="3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/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/>
                    </a:p>
                  </a:txBody>
                  <a:tcPr marL="102870" marR="102870" marT="54864" marB="54864"/>
                </a:tc>
              </a:tr>
              <a:tr h="518514">
                <a:tc>
                  <a:txBody>
                    <a:bodyPr/>
                    <a:lstStyle/>
                    <a:p>
                      <a:endParaRPr lang="en-GB" sz="3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/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/>
                    </a:p>
                  </a:txBody>
                  <a:tcPr marL="102870" marR="102870" marT="54864" marB="54864"/>
                </a:tc>
              </a:tr>
              <a:tr h="518514">
                <a:tc>
                  <a:txBody>
                    <a:bodyPr/>
                    <a:lstStyle/>
                    <a:p>
                      <a:endParaRPr lang="en-GB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/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/>
                    </a:p>
                  </a:txBody>
                  <a:tcPr marL="102870" marR="102870" marT="54864" marB="54864"/>
                </a:tc>
              </a:tr>
              <a:tr h="518514">
                <a:tc>
                  <a:txBody>
                    <a:bodyPr/>
                    <a:lstStyle/>
                    <a:p>
                      <a:endParaRPr lang="en-GB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02870" marR="102870" marT="54864" marB="54864"/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02870" marR="102870" marT="54864" marB="54864"/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4458324" y="381000"/>
            <a:ext cx="4152276" cy="1208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50453"/>
            <a:ext cx="10972800" cy="7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865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2393" y="1893674"/>
            <a:ext cx="7629831" cy="866444"/>
            <a:chOff x="381347" y="1285859"/>
            <a:chExt cx="7169915" cy="814957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" name="Right Arrow 2"/>
            <p:cNvSpPr/>
            <p:nvPr/>
          </p:nvSpPr>
          <p:spPr>
            <a:xfrm>
              <a:off x="381347" y="1285859"/>
              <a:ext cx="833066" cy="814957"/>
            </a:xfrm>
            <a:prstGeom prst="rightArrow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14413" y="1285860"/>
              <a:ext cx="6336849" cy="7143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/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পরাগায়ন কত প্রকার</a:t>
              </a:r>
              <a:r>
                <a:rPr lang="bn-IN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? </a:t>
              </a:r>
              <a:endParaRPr lang="en-US" sz="3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195251" y="2947875"/>
            <a:ext cx="2479284" cy="5067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87186" y="3766482"/>
            <a:ext cx="2613756" cy="562513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5251" y="3762249"/>
            <a:ext cx="2491163" cy="555646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(গ)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87186" y="2942773"/>
            <a:ext cx="2613755" cy="5067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73065" y="461216"/>
            <a:ext cx="5547685" cy="1396793"/>
            <a:chOff x="7210986" y="439604"/>
            <a:chExt cx="5714772" cy="1163994"/>
          </a:xfrm>
        </p:grpSpPr>
        <p:sp>
          <p:nvSpPr>
            <p:cNvPr id="12" name="TextBox 11"/>
            <p:cNvSpPr txBox="1"/>
            <p:nvPr/>
          </p:nvSpPr>
          <p:spPr>
            <a:xfrm>
              <a:off x="8644224" y="439604"/>
              <a:ext cx="4281534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2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উত্তর সঠিক হয়েছে</a:t>
              </a:r>
              <a:r>
                <a:rPr lang="bn-BD" sz="42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2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r>
                <a:rPr lang="bn-IN" sz="42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ধন্যবাদ।</a:t>
              </a:r>
              <a:endParaRPr lang="en-US" sz="42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1406" y1="56836" x2="51406" y2="56836"/>
                          <a14:foregroundMark x1="58984" y1="50488" x2="58984" y2="50488"/>
                          <a14:foregroundMark x1="58984" y1="50098" x2="58984" y2="50098"/>
                          <a14:foregroundMark x1="57344" y1="45996" x2="57344" y2="45996"/>
                          <a14:foregroundMark x1="57344" y1="45996" x2="57344" y2="45996"/>
                          <a14:foregroundMark x1="57344" y1="45996" x2="57344" y2="45996"/>
                          <a14:foregroundMark x1="57344" y1="44531" x2="57344" y2="44531"/>
                          <a14:foregroundMark x1="57344" y1="43945" x2="57344" y2="43945"/>
                          <a14:foregroundMark x1="57656" y1="43066" x2="58516" y2="43066"/>
                          <a14:foregroundMark x1="62422" y1="41016" x2="62422" y2="41016"/>
                          <a14:foregroundMark x1="64219" y1="40039" x2="64219" y2="40039"/>
                          <a14:foregroundMark x1="64688" y1="39160" x2="64688" y2="39160"/>
                          <a14:foregroundMark x1="64844" y1="38965" x2="64844" y2="38965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6719" y1="66895" x2="66719" y2="66895"/>
                          <a14:foregroundMark x1="66719" y1="66895" x2="66719" y2="66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986" y="465740"/>
              <a:ext cx="1675446" cy="1137858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212222" y="442928"/>
            <a:ext cx="5122779" cy="1384995"/>
            <a:chOff x="4888234" y="448038"/>
            <a:chExt cx="8185554" cy="116344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234" y="541357"/>
              <a:ext cx="1793465" cy="91964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830200" y="448038"/>
              <a:ext cx="6243588" cy="1163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2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উত্তর ভুল হয়েছে</a:t>
              </a:r>
              <a:r>
                <a:rPr lang="bn-BD" sz="42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2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r>
                <a:rPr lang="bn-IN" sz="42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আবার চেষ্টা কর।</a:t>
              </a:r>
              <a:endParaRPr lang="en-US" sz="42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183372" y="5759809"/>
            <a:ext cx="2491163" cy="5067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গর্ভমুন্ডে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37712" y="6566006"/>
            <a:ext cx="2763228" cy="4748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পুংদন্ডে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183372" y="6566005"/>
            <a:ext cx="2491163" cy="5556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গর্ভাশয়ে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74006" y="5711220"/>
            <a:ext cx="2726935" cy="5067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গর্ভদন্ডে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35251" y="4722180"/>
            <a:ext cx="10345318" cy="789776"/>
            <a:chOff x="599614" y="948124"/>
            <a:chExt cx="8426241" cy="1152693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7" name="Right Arrow 16"/>
            <p:cNvSpPr/>
            <p:nvPr/>
          </p:nvSpPr>
          <p:spPr>
            <a:xfrm>
              <a:off x="599614" y="948124"/>
              <a:ext cx="703436" cy="1152693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81988" y="948124"/>
              <a:ext cx="7643867" cy="1006286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/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পরাগায়নের ফলে পরাগরেণু কোথায় স্থানান্তরিত হয়</a:t>
              </a:r>
              <a:r>
                <a:rPr lang="bn-IN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 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59639" y="304800"/>
            <a:ext cx="3793761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71450"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50453"/>
            <a:ext cx="10972800" cy="7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2393" y="2039978"/>
            <a:ext cx="7789851" cy="866444"/>
            <a:chOff x="381347" y="1285859"/>
            <a:chExt cx="7320289" cy="814957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3" name="Right Arrow 2"/>
            <p:cNvSpPr/>
            <p:nvPr/>
          </p:nvSpPr>
          <p:spPr>
            <a:xfrm>
              <a:off x="381347" y="1285859"/>
              <a:ext cx="833066" cy="814957"/>
            </a:xfrm>
            <a:prstGeom prst="rightArrow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64787" y="1285860"/>
              <a:ext cx="6336849" cy="714380"/>
            </a:xfrm>
            <a:prstGeom prst="rect">
              <a:avLst/>
            </a:prstGeom>
            <a:noFill/>
            <a:ln w="12700">
              <a:noFill/>
            </a:ln>
            <a:effectLst/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কোনটি বায়ুপরাগী ফুলের বৈশিষ্ট্য</a:t>
              </a:r>
              <a:r>
                <a:rPr lang="bn-IN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? </a:t>
              </a:r>
              <a:endParaRPr lang="en-US" sz="3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195250" y="2925234"/>
            <a:ext cx="3164355" cy="5677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 বড়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64324" y="2888658"/>
            <a:ext cx="3195325" cy="567776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সুগন্ধ আছে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06232" y="3689806"/>
            <a:ext cx="3153374" cy="491896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(গ)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পরাগরেণু আঁঠালো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87186" y="3656005"/>
            <a:ext cx="3172463" cy="5067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গর্ভমুন্ড শাখান্বিত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168315" y="461216"/>
            <a:ext cx="5547685" cy="1396793"/>
            <a:chOff x="7210986" y="439604"/>
            <a:chExt cx="5714772" cy="1163994"/>
          </a:xfrm>
        </p:grpSpPr>
        <p:sp>
          <p:nvSpPr>
            <p:cNvPr id="12" name="TextBox 11"/>
            <p:cNvSpPr txBox="1"/>
            <p:nvPr/>
          </p:nvSpPr>
          <p:spPr>
            <a:xfrm>
              <a:off x="8644224" y="439604"/>
              <a:ext cx="4281534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2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উত্তর সঠিক হয়েছে</a:t>
              </a:r>
              <a:r>
                <a:rPr lang="bn-BD" sz="42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2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r>
                <a:rPr lang="bn-IN" sz="42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ধন্যবাদ।</a:t>
              </a:r>
              <a:endParaRPr lang="en-US" sz="42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1406" y1="56836" x2="51406" y2="56836"/>
                          <a14:foregroundMark x1="58984" y1="50488" x2="58984" y2="50488"/>
                          <a14:foregroundMark x1="58984" y1="50098" x2="58984" y2="50098"/>
                          <a14:foregroundMark x1="57344" y1="45996" x2="57344" y2="45996"/>
                          <a14:foregroundMark x1="57344" y1="45996" x2="57344" y2="45996"/>
                          <a14:foregroundMark x1="57344" y1="45996" x2="57344" y2="45996"/>
                          <a14:foregroundMark x1="57344" y1="44531" x2="57344" y2="44531"/>
                          <a14:foregroundMark x1="57344" y1="43945" x2="57344" y2="43945"/>
                          <a14:foregroundMark x1="57656" y1="43066" x2="58516" y2="43066"/>
                          <a14:foregroundMark x1="62422" y1="41016" x2="62422" y2="41016"/>
                          <a14:foregroundMark x1="64219" y1="40039" x2="64219" y2="40039"/>
                          <a14:foregroundMark x1="64688" y1="39160" x2="64688" y2="39160"/>
                          <a14:foregroundMark x1="64844" y1="38965" x2="64844" y2="38965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6719" y1="66895" x2="66719" y2="66895"/>
                          <a14:foregroundMark x1="66719" y1="66895" x2="66719" y2="66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986" y="465740"/>
              <a:ext cx="1675446" cy="1137858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382000" y="442928"/>
            <a:ext cx="5715000" cy="1384995"/>
            <a:chOff x="4888234" y="448038"/>
            <a:chExt cx="8185554" cy="116344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234" y="541357"/>
              <a:ext cx="1793465" cy="91964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830201" y="448038"/>
              <a:ext cx="6243587" cy="1163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2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উত্তর ভুল হয়েছে</a:t>
              </a:r>
              <a:r>
                <a:rPr lang="bn-BD" sz="42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2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r>
                <a:rPr lang="bn-IN" sz="42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আবার চেষ্টা কর।</a:t>
              </a:r>
              <a:endParaRPr lang="en-US" sz="42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6237715" y="6019800"/>
            <a:ext cx="2763241" cy="5306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 ও iii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37715" y="6705600"/>
            <a:ext cx="2763241" cy="5625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ও iii 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06231" y="6705600"/>
            <a:ext cx="2689438" cy="5556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 ও iii 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187362" y="6096000"/>
            <a:ext cx="2689438" cy="5067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2535" tIns="56268" rIns="112535" bIns="56268" rtlCol="0" anchor="ctr"/>
          <a:lstStyle/>
          <a:p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 ও ii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35251" y="4191000"/>
            <a:ext cx="10413898" cy="789776"/>
            <a:chOff x="599614" y="948124"/>
            <a:chExt cx="8482099" cy="1152693"/>
          </a:xfrm>
          <a:noFill/>
        </p:grpSpPr>
        <p:sp>
          <p:nvSpPr>
            <p:cNvPr id="17" name="Right Arrow 16"/>
            <p:cNvSpPr/>
            <p:nvPr/>
          </p:nvSpPr>
          <p:spPr>
            <a:xfrm>
              <a:off x="599614" y="948124"/>
              <a:ext cx="703436" cy="1152693"/>
            </a:xfrm>
            <a:prstGeom prst="rightArrow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37846" y="948124"/>
              <a:ext cx="7643867" cy="1006286"/>
            </a:xfrm>
            <a:prstGeom prst="rect">
              <a:avLst/>
            </a:prstGeom>
            <a:grpFill/>
            <a:ln w="12700">
              <a:noFill/>
            </a:ln>
            <a:effectLst/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পতঙ্গপরাগী</a:t>
              </a:r>
              <a:r>
                <a:rPr lang="en-US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ফুলের</a:t>
              </a:r>
              <a:r>
                <a:rPr lang="en-US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উদাহরণ</a:t>
              </a:r>
              <a:r>
                <a:rPr lang="en-US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হচ্ছে</a:t>
              </a:r>
              <a:r>
                <a:rPr lang="bn-BD" sz="3400" dirty="0">
                  <a:solidFill>
                    <a:schemeClr val="tx1"/>
                  </a:solidFill>
                  <a:latin typeface="Calibri"/>
                  <a:cs typeface="NikoshBAN" pitchFamily="2" charset="0"/>
                </a:rPr>
                <a:t>₋</a:t>
              </a:r>
              <a:r>
                <a:rPr lang="bn-IN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 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95637" y="4876800"/>
            <a:ext cx="2279184" cy="575300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000" dirty="0">
                <a:latin typeface="NikoshBAN"/>
                <a:cs typeface="NikoshBAN"/>
              </a:rPr>
              <a:t>.</a:t>
            </a:r>
            <a:r>
              <a:rPr lang="bn-BD" sz="3000" dirty="0">
                <a:latin typeface="NikoshBAN"/>
                <a:cs typeface="NikoshBAN"/>
              </a:rPr>
              <a:t> 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কুমড়া    </a:t>
            </a:r>
            <a:endParaRPr lang="en-GB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9605" y="4834900"/>
            <a:ext cx="1363468" cy="575300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ধান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9185" y="5486400"/>
            <a:ext cx="1847130" cy="575300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জবা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639" y="304800"/>
            <a:ext cx="3793761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71450"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50453"/>
            <a:ext cx="10972800" cy="7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250" y="548640"/>
            <a:ext cx="10515600" cy="867688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en-US" sz="49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4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80383"/>
            <a:ext cx="9829800" cy="4428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50453"/>
            <a:ext cx="10972800" cy="7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7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784914"/>
            <a:ext cx="4615543" cy="1252408"/>
          </a:xfrm>
          <a:prstGeom prst="rect">
            <a:avLst/>
          </a:prstGeom>
          <a:solidFill>
            <a:schemeClr val="bg1"/>
          </a:solidFill>
          <a:ln w="12700" cmpd="dbl">
            <a:solidFill>
              <a:schemeClr val="tx1"/>
            </a:solidFill>
          </a:ln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7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951742"/>
            <a:ext cx="11506200" cy="1467852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just"/>
            <a:r>
              <a:rPr lang="bn-BD" sz="44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বং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শ বিস্তারে পরাগায়নের মাধ্যম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অত্যাবশ্যক”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স্ব-পক্ষে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547" y="860945"/>
            <a:ext cx="5623254" cy="2553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50453"/>
            <a:ext cx="10972800" cy="7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935480"/>
            <a:ext cx="11811000" cy="515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390238"/>
            <a:ext cx="7772400" cy="1590962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9600" b="1" dirty="0" smtClean="0">
                <a:ln w="12700">
                  <a:solidFill>
                    <a:schemeClr val="accent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50453"/>
            <a:ext cx="10972800" cy="7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6066" y="4330378"/>
            <a:ext cx="5416134" cy="30610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39" tIns="52669" rIns="105339" bIns="52669">
            <a:spAutoFit/>
          </a:bodyPr>
          <a:lstStyle/>
          <a:p>
            <a:pPr algn="ctr">
              <a:defRPr/>
            </a:pPr>
            <a:r>
              <a:rPr lang="en-US" sz="32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en-US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মোঃ শাজিদুর জাহান</a:t>
            </a:r>
            <a:endParaRPr lang="en-US" sz="32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</a:p>
          <a:p>
            <a:pPr algn="ctr">
              <a:defRPr/>
            </a:pPr>
            <a:r>
              <a:rPr lang="bn-BD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শৈলকুপা, ঝিনাইদহ।</a:t>
            </a:r>
            <a:endParaRPr lang="en-US" sz="32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Mob: 017</a:t>
            </a:r>
            <a:r>
              <a:rPr lang="bn-BD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816731</a:t>
            </a:r>
            <a:endParaRPr lang="en-US" sz="32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4276467"/>
            <a:ext cx="5374484" cy="29625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39" tIns="52669" rIns="105339" bIns="52669" rtlCol="0">
            <a:spAutoFit/>
          </a:bodyPr>
          <a:lstStyle/>
          <a:p>
            <a:pPr marL="422007" indent="-422007" algn="ctr">
              <a:spcBef>
                <a:spcPct val="20000"/>
              </a:spcBef>
              <a:defRPr/>
            </a:pPr>
            <a:r>
              <a:rPr lang="bn-BD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bn-BD" sz="3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22007" indent="-422007" algn="ctr">
              <a:spcBef>
                <a:spcPct val="20000"/>
              </a:spcBef>
              <a:defRPr/>
            </a:pPr>
            <a:r>
              <a:rPr lang="bn-BD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BD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22007" indent="-422007" algn="ctr">
              <a:spcBef>
                <a:spcPct val="20000"/>
              </a:spcBef>
              <a:defRPr/>
            </a:pP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চতুর্থ</a:t>
            </a:r>
            <a:endParaRPr lang="en-US" sz="3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22007" indent="-422007" algn="ctr">
              <a:spcBef>
                <a:spcPct val="2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 বংশ বৃদ্ধি</a:t>
            </a:r>
            <a:endParaRPr lang="en-US" sz="3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22007" indent="-422007" algn="ctr">
              <a:spcBef>
                <a:spcPct val="20000"/>
              </a:spcBef>
              <a:defRPr/>
            </a:pP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274004" y="4098942"/>
            <a:ext cx="4811171" cy="1155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41093"/>
            <a:ext cx="1809751" cy="222527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0" y="1822262"/>
            <a:ext cx="1809750" cy="2278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50453"/>
            <a:ext cx="10972800" cy="7505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24400" y="5334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2700">
                  <a:solidFill>
                    <a:schemeClr val="accent1"/>
                  </a:solidFill>
                  <a:prstDash val="solid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2700">
                <a:solidFill>
                  <a:schemeClr val="accent1"/>
                </a:solidFill>
                <a:prstDash val="solid"/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3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298833"/>
              </p:ext>
            </p:extLst>
          </p:nvPr>
        </p:nvGraphicFramePr>
        <p:xfrm>
          <a:off x="6286500" y="3651886"/>
          <a:ext cx="1143000" cy="92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0" y="3651886"/>
                        <a:ext cx="1143000" cy="925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667000" y="593736"/>
            <a:ext cx="8069503" cy="960745"/>
          </a:xfrm>
          <a:prstGeom prst="rect">
            <a:avLst/>
          </a:prstGeom>
        </p:spPr>
        <p:txBody>
          <a:bodyPr lIns="112535" tIns="56268" rIns="112535" bIns="5626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bn-BD" dirty="0">
                <a:latin typeface="NikoshBAN"/>
                <a:cs typeface="NikoshBAN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0874" y="5946179"/>
            <a:ext cx="6739926" cy="530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 আমরা কী দেখলাম?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50453"/>
            <a:ext cx="10972800" cy="7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3FEC3D-A7D8-4DB5-9973-5E61D9971359}"/>
              </a:ext>
            </a:extLst>
          </p:cNvPr>
          <p:cNvSpPr txBox="1"/>
          <p:nvPr/>
        </p:nvSpPr>
        <p:spPr>
          <a:xfrm>
            <a:off x="3840867" y="1662279"/>
            <a:ext cx="6455133" cy="1606339"/>
          </a:xfrm>
          <a:prstGeom prst="rect">
            <a:avLst/>
          </a:prstGeom>
          <a:noFill/>
        </p:spPr>
        <p:txBody>
          <a:bodyPr wrap="square" lIns="112522" tIns="56262" rIns="112522" bIns="56262" rtlCol="0">
            <a:spAutoFit/>
          </a:bodyPr>
          <a:lstStyle/>
          <a:p>
            <a:pPr algn="ctr"/>
            <a:r>
              <a:rPr lang="bn-BD" sz="9700" dirty="0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97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9A180A-54C4-49B4-BD9F-0F45E77A45D3}"/>
              </a:ext>
            </a:extLst>
          </p:cNvPr>
          <p:cNvSpPr txBox="1"/>
          <p:nvPr/>
        </p:nvSpPr>
        <p:spPr>
          <a:xfrm>
            <a:off x="1191264" y="460581"/>
            <a:ext cx="4245971" cy="1021564"/>
          </a:xfrm>
          <a:prstGeom prst="rect">
            <a:avLst/>
          </a:prstGeom>
          <a:noFill/>
        </p:spPr>
        <p:txBody>
          <a:bodyPr wrap="none" lIns="112522" tIns="56262" rIns="112522" bIns="56262" rtlCol="0">
            <a:spAutoFit/>
          </a:bodyPr>
          <a:lstStyle/>
          <a:p>
            <a:r>
              <a:rPr lang="en-US" sz="59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9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640080"/>
            <a:ext cx="2394351" cy="1915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50453"/>
            <a:ext cx="10972800" cy="750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10" y="3331359"/>
            <a:ext cx="5632590" cy="322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8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C 0.01111 -0.00162 0.021 -0.00301 0.03177 0.00209 C 0.03437 0.00556 0.0375 0.00834 0.03941 0.01227 C 0.04045 0.01435 0.04097 0.01667 0.04236 0.01829 C 0.04357 0.01968 0.04531 0.01968 0.04687 0.02037 C 0.05277 0.01829 0.05694 0.01667 0.06215 0.01227 C 0.07239 0.01366 0.07743 0.01435 0.08628 0.01829 C 0.09184 0.02523 0.09392 0.02431 0.10156 0.02222 C 0.10451 0.01968 0.10816 0.01783 0.11059 0.01435 C 0.11163 0.01296 0.11232 0.01134 0.11354 0.01019 C 0.11649 0.00718 0.12274 0.00209 0.12274 0.00209 C 0.13298 0.00556 0.13993 0.01806 0.15 0.02222 C 0.15746 0.01921 0.15711 0.01181 0.1651 0.0081 C 0.17482 -0.00416 0.19027 0.00278 0.19843 0.01435 C 0.20052 0.02246 0.20295 0.0257 0.20902 0.02847 C 0.21163 0.02778 0.21423 0.02778 0.21666 0.02639 C 0.2217 0.02338 0.21909 0.01759 0.22725 0.01435 C 0.23281 0.00648 0.23993 0.00926 0.24548 0.01621 C 0.24704 0.02523 0.24826 0.03959 0.25295 0.04653 " pathEditMode="relative" ptsTypes="ffffffffffffffffffA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520623"/>
            <a:ext cx="14097000" cy="2329614"/>
          </a:xfrm>
          <a:prstGeom prst="rect">
            <a:avLst/>
          </a:prstGeom>
          <a:noFill/>
        </p:spPr>
        <p:txBody>
          <a:bodyPr wrap="square" lIns="112522" tIns="56262" rIns="112522" bIns="56262" rtlCol="0">
            <a:spAutoFit/>
          </a:bodyPr>
          <a:lstStyle/>
          <a:p>
            <a:pPr marL="56068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পরাগায়ন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পরাগায়নের প্রকারভেদ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করতে পারবে;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3.ফুলের বৈশি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ষ্ট্যের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ব্যাখ্যা 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3858719" y="434717"/>
            <a:ext cx="5666282" cy="1783828"/>
          </a:xfrm>
          <a:prstGeom prst="ribbon">
            <a:avLst>
              <a:gd name="adj1" fmla="val 16667"/>
              <a:gd name="adj2" fmla="val 69577"/>
            </a:avLst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50453"/>
            <a:ext cx="10972800" cy="7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21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005840"/>
            <a:ext cx="5486400" cy="5418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82882"/>
            <a:ext cx="6515100" cy="79074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4400" dirty="0">
                <a:latin typeface="NikoshBAN"/>
                <a:cs typeface="NikoshBAN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15200" y="1867519"/>
            <a:ext cx="342900" cy="2769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535" tIns="56268" rIns="112535" bIns="56268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28775" y="6705600"/>
            <a:ext cx="10115550" cy="636855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পরাগধানী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 পরাগরেণু কোথায় স্থানান্তরিত হচ্ছে ? </a:t>
            </a:r>
            <a:endParaRPr lang="en-GB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250" y="6678345"/>
            <a:ext cx="11430000" cy="636855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পরাগরেণু গর্ভমুন্ডে স্থানান্তরিত হওয়া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 কী বলে তোমরা বলতে পারবে? </a:t>
            </a:r>
            <a:endParaRPr lang="en-GB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5726"/>
            <a:ext cx="10972800" cy="37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26735E-6 C -0.00243 -0.00902 -0.00521 -0.01272 -0.01198 -0.01595 C -0.02066 -0.02752 -0.03472 -0.03261 -0.0467 -0.03538 C -0.05955 -0.03492 -0.0724 -0.03515 -0.08524 -0.03376 C -0.09132 -0.03307 -0.0967 -0.02729 -0.10139 -0.02312 C -0.10278 -0.02197 -0.10538 -0.01942 -0.10538 -0.01942 C -0.11181 -0.00647 -0.11267 -0.00832 -0.11997 0.00185 C -0.12153 0.00764 -0.12188 0.01157 -0.12535 0.01596 C -0.1276 0.02475 -0.12847 0.034 -0.13333 0.04094 C -0.1349 0.04672 -0.13733 0.05111 -0.13872 0.0569 C -0.14219 0.07123 -0.14531 0.09274 -0.14531 0.10847 " pathEditMode="relative" ptsTypes="ffffffffff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655169"/>
            <a:ext cx="12687300" cy="12216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2535" tIns="56268" rIns="112535" bIns="56268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পরাগধানী হতে পরাগরেণু একই ফুলে অথবা একই জাতের অন্য ফুলের গর্ভমুন্ডে স্থানান্তরিত হওয়াকে  পরাগায়ন বলে।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801644"/>
            <a:ext cx="6286500" cy="66763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+mj-lt"/>
                <a:cs typeface="NikoshBAN" pitchFamily="2" charset="0"/>
              </a:rPr>
              <a:t>উত্তরের জন্য এখানে ক্লিক করি।</a:t>
            </a:r>
            <a:endParaRPr lang="en-US" sz="3600" dirty="0">
              <a:solidFill>
                <a:schemeClr val="tx1"/>
              </a:solidFill>
              <a:latin typeface="+mj-lt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72700" y="560856"/>
            <a:ext cx="3086100" cy="636855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-৪ মিনিট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2562057"/>
            <a:ext cx="6515100" cy="79074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 বলতে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বুঝ?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5649" y="426720"/>
            <a:ext cx="3732551" cy="92333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50453"/>
            <a:ext cx="10972800" cy="7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86100" y="274322"/>
            <a:ext cx="6972300" cy="79074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r>
              <a:rPr lang="en-US" sz="4400" dirty="0">
                <a:latin typeface="NikoshBAN"/>
                <a:cs typeface="NikoshBAN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78" y="1755693"/>
            <a:ext cx="4764505" cy="4369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002" y="2751907"/>
            <a:ext cx="2070339" cy="14630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68979" y="6477000"/>
            <a:ext cx="9029700" cy="66763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বুঝতে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0220" y="6477000"/>
            <a:ext cx="10104120" cy="667633"/>
          </a:xfrm>
          <a:prstGeom prst="rect">
            <a:avLst/>
          </a:prstGeom>
          <a:noFill/>
        </p:spPr>
        <p:txBody>
          <a:bodyPr wrap="square" lIns="112535" tIns="56268" rIns="112535" bIns="56268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ধরনের পরাগায়নকে আমরা কী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8979" y="6477000"/>
            <a:ext cx="1070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 একই গাছের ভিন্ন দুটি ফুলের মধ্যে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 ঘটেছে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50453"/>
            <a:ext cx="10972800" cy="7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6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C -0.00382 -0.00787 -0.00312 -0.01689 -0.0066 -0.02453 C -0.00955 -0.03101 -0.01493 -0.03842 -0.0184 -0.04444 C -0.02101 -0.05925 -0.01806 -0.05902 -0.03003 -0.06226 C -0.03576 -0.08657 -0.03733 -0.12615 -0.05174 -0.14444 C -0.06059 -0.16782 -0.08507 -0.16319 -0.10174 -0.16435 C -0.12743 -0.17662 -0.10104 -0.16481 -0.1717 -0.16898 C -0.17899 -0.16944 -0.1934 -0.17338 -0.1934 -0.17338 " pathEditMode="relative" ptsTypes="fffffff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1025</Words>
  <Application>Microsoft Office PowerPoint</Application>
  <PresentationFormat>Custom</PresentationFormat>
  <Paragraphs>152</Paragraphs>
  <Slides>21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FH</cp:lastModifiedBy>
  <cp:revision>47</cp:revision>
  <dcterms:created xsi:type="dcterms:W3CDTF">2006-08-16T00:00:00Z</dcterms:created>
  <dcterms:modified xsi:type="dcterms:W3CDTF">2020-03-10T07:32:20Z</dcterms:modified>
</cp:coreProperties>
</file>