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7" r:id="rId8"/>
    <p:sldId id="263" r:id="rId9"/>
    <p:sldId id="264" r:id="rId10"/>
    <p:sldId id="266" r:id="rId11"/>
    <p:sldId id="265" r:id="rId12"/>
    <p:sldId id="270" r:id="rId13"/>
    <p:sldId id="269" r:id="rId14"/>
    <p:sldId id="268" r:id="rId15"/>
    <p:sldId id="262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4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0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4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3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5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1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4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2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0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81BD-2CA6-4005-B564-AA1CC591940C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6C33-F04E-44D9-B0AE-A76FC95C6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5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E2CFD67-233B-40FD-8316-12766CBA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03"/>
          <a:stretch>
            <a:fillRect/>
          </a:stretch>
        </p:blipFill>
        <p:spPr>
          <a:xfrm>
            <a:off x="2018711" y="1702192"/>
            <a:ext cx="5106576" cy="38123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0A35BE8C-F1C6-469C-9FA1-BCB8A399DB1E}"/>
              </a:ext>
            </a:extLst>
          </p:cNvPr>
          <p:cNvSpPr txBox="1"/>
          <p:nvPr/>
        </p:nvSpPr>
        <p:spPr>
          <a:xfrm>
            <a:off x="304796" y="233473"/>
            <a:ext cx="7960172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-300" baseline="0" dirty="0" err="1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আজকের</a:t>
            </a:r>
            <a:r>
              <a:rPr lang="en-US" sz="6600" b="1" i="0" u="none" strike="noStrike" kern="1200" cap="none" spc="-300" baseline="0" dirty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6600" b="1" i="0" u="none" strike="noStrike" kern="1200" cap="none" spc="-300" baseline="0" dirty="0" err="1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ক্লাসে</a:t>
            </a:r>
            <a:r>
              <a:rPr lang="en-US" sz="6600" b="1" i="0" u="none" strike="noStrike" kern="1200" cap="none" spc="-300" baseline="0" dirty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6600" b="1" i="0" u="none" strike="noStrike" kern="1200" cap="none" spc="-300" baseline="0" dirty="0" err="1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সবাইকে</a:t>
            </a:r>
            <a:r>
              <a:rPr lang="en-US" sz="6600" b="1" i="0" u="none" strike="noStrike" kern="1200" cap="none" spc="-300" baseline="0" dirty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6600" b="1" i="0" u="none" strike="noStrike" kern="1200" cap="none" spc="-300" baseline="0" dirty="0" err="1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স্বাগতম</a:t>
            </a:r>
            <a:endParaRPr lang="en-US" sz="6600" b="1" i="0" u="none" strike="noStrike" kern="1200" cap="none" spc="-300" baseline="0" dirty="0"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9F2E6-79E2-4650-9C6F-9F06B85E18AE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7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3A6DDF2-BBD3-4FFB-9B8F-BFE85F802378}"/>
              </a:ext>
            </a:extLst>
          </p:cNvPr>
          <p:cNvSpPr txBox="1"/>
          <p:nvPr/>
        </p:nvSpPr>
        <p:spPr>
          <a:xfrm>
            <a:off x="248826" y="2399650"/>
            <a:ext cx="272630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মাল্টিমিডিয়ার</a:t>
            </a: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 ক্লাস</a:t>
            </a:r>
            <a:endParaRPr lang="en-AU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574681D-5DFE-426A-9AAF-77E995967E10}"/>
              </a:ext>
            </a:extLst>
          </p:cNvPr>
          <p:cNvSpPr txBox="1"/>
          <p:nvPr/>
        </p:nvSpPr>
        <p:spPr>
          <a:xfrm>
            <a:off x="184343" y="5466658"/>
            <a:ext cx="2867841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প্রশিক্ষণ কেন্দ্রে বিনোদন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EB4E8F4-20BE-42D0-8508-6C528D4B6961}"/>
              </a:ext>
            </a:extLst>
          </p:cNvPr>
          <p:cNvSpPr/>
          <p:nvPr/>
        </p:nvSpPr>
        <p:spPr>
          <a:xfrm>
            <a:off x="3579967" y="2399650"/>
            <a:ext cx="172458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চলচ্চিত্র নির্মাণ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69BC861-238B-4288-87F7-02B387DB6E84}"/>
              </a:ext>
            </a:extLst>
          </p:cNvPr>
          <p:cNvSpPr/>
          <p:nvPr/>
        </p:nvSpPr>
        <p:spPr>
          <a:xfrm>
            <a:off x="3765718" y="5446861"/>
            <a:ext cx="185034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সংবাদ পাঠ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6" name="Picture 13" descr="images51">
            <a:extLst>
              <a:ext uri="{FF2B5EF4-FFF2-40B4-BE49-F238E27FC236}">
                <a16:creationId xmlns:a16="http://schemas.microsoft.com/office/drawing/2014/main" id="{5BCB850D-5B9B-4835-9839-E4EEDF3E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7353" y="228142"/>
            <a:ext cx="2420517" cy="2053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7C36FE39-2BD3-4814-AD7D-E140299E510B}"/>
              </a:ext>
            </a:extLst>
          </p:cNvPr>
          <p:cNvSpPr/>
          <p:nvPr/>
        </p:nvSpPr>
        <p:spPr>
          <a:xfrm>
            <a:off x="5728926" y="2450939"/>
            <a:ext cx="3095801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টেলিভিশনের জন্য অনুষ্ঠান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64DB24-F8E5-4404-8401-966FE0C76AD8}"/>
              </a:ext>
            </a:extLst>
          </p:cNvPr>
          <p:cNvSpPr/>
          <p:nvPr/>
        </p:nvSpPr>
        <p:spPr>
          <a:xfrm>
            <a:off x="6262753" y="5321807"/>
            <a:ext cx="269690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কম্পিউটার গেমস তৈরি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3D4816F-3E1C-4D5C-BDB3-A0041B4E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00" y="264042"/>
            <a:ext cx="2632767" cy="21356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861364F-688B-4274-A3D6-9D0196C4C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98" y="3237204"/>
            <a:ext cx="2519949" cy="2146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0F26BFC-D25E-4245-B25C-3E3FB69E7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222" y="3201012"/>
            <a:ext cx="2619335" cy="21932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CF6C695-4B1A-4FAC-97B6-004238479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827" y="3220909"/>
            <a:ext cx="2457568" cy="2012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4984FF91-52CC-4B4E-A36D-578B314F9E6B}"/>
              </a:ext>
            </a:extLst>
          </p:cNvPr>
          <p:cNvSpPr/>
          <p:nvPr/>
        </p:nvSpPr>
        <p:spPr>
          <a:xfrm>
            <a:off x="2810371" y="5879370"/>
            <a:ext cx="4155234" cy="637464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0" i="0" u="none" strike="noStrike" kern="1200" cap="none" spc="0" baseline="0" dirty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মাল্টিমিডিয়ার ব্যবহার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A46A301C-BBBD-4904-AC5C-4B77D5D26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10" y="222747"/>
            <a:ext cx="2484525" cy="21356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EA855A-CBFC-49CE-A874-D32588232EEE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5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9A2A0EC-42AD-461A-8777-65C5AE16F4A2}"/>
              </a:ext>
            </a:extLst>
          </p:cNvPr>
          <p:cNvSpPr/>
          <p:nvPr/>
        </p:nvSpPr>
        <p:spPr>
          <a:xfrm>
            <a:off x="306945" y="3063605"/>
            <a:ext cx="2340022" cy="222307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8AFCB5D-D08D-4FC7-84B8-0B87A0F3B190}"/>
              </a:ext>
            </a:extLst>
          </p:cNvPr>
          <p:cNvSpPr/>
          <p:nvPr/>
        </p:nvSpPr>
        <p:spPr>
          <a:xfrm>
            <a:off x="3181115" y="2642250"/>
            <a:ext cx="1702329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  <a:cs typeface="Vrinda" pitchFamily="34"/>
              </a:rPr>
              <a:t> </a:t>
            </a: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চিকিৎ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সায়</a:t>
            </a: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 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620FFF3-A5C2-4036-9338-E039200088A2}"/>
              </a:ext>
            </a:extLst>
          </p:cNvPr>
          <p:cNvSpPr/>
          <p:nvPr/>
        </p:nvSpPr>
        <p:spPr>
          <a:xfrm>
            <a:off x="306945" y="2464582"/>
            <a:ext cx="2018272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মহাকাশ গবেষণা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4272AF4-7A45-407C-8060-659A59A5D255}"/>
              </a:ext>
            </a:extLst>
          </p:cNvPr>
          <p:cNvSpPr/>
          <p:nvPr/>
        </p:nvSpPr>
        <p:spPr>
          <a:xfrm>
            <a:off x="423202" y="5372602"/>
            <a:ext cx="215652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জেনেটিক গবেষণা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068F79A-3327-4B1A-8889-0D1EDBF0E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482" y="3146432"/>
            <a:ext cx="2286347" cy="2278803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0388E366-EEEB-4ED1-9925-C591CF62DE82}"/>
              </a:ext>
            </a:extLst>
          </p:cNvPr>
          <p:cNvSpPr/>
          <p:nvPr/>
        </p:nvSpPr>
        <p:spPr>
          <a:xfrm>
            <a:off x="2497921" y="5523908"/>
            <a:ext cx="344540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তথ্য ও যোগাযোগ প্রযুক্তিতে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8" name="Picture 9" descr="images15">
            <a:extLst>
              <a:ext uri="{FF2B5EF4-FFF2-40B4-BE49-F238E27FC236}">
                <a16:creationId xmlns:a16="http://schemas.microsoft.com/office/drawing/2014/main" id="{DFBC12F6-90AF-4A9C-AE37-28C535BE4C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11147" y="173754"/>
            <a:ext cx="2643685" cy="2394219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C2082EB4-35A3-43DD-B5CE-6B084FA54A44}"/>
              </a:ext>
            </a:extLst>
          </p:cNvPr>
          <p:cNvSpPr/>
          <p:nvPr/>
        </p:nvSpPr>
        <p:spPr>
          <a:xfrm>
            <a:off x="5506343" y="2674062"/>
            <a:ext cx="3145343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অপরাধীদের চেহারা অংকন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43124B6F-9473-41D0-A7D4-691DE5366D54}"/>
              </a:ext>
            </a:extLst>
          </p:cNvPr>
          <p:cNvSpPr/>
          <p:nvPr/>
        </p:nvSpPr>
        <p:spPr>
          <a:xfrm>
            <a:off x="6225116" y="5372602"/>
            <a:ext cx="2621987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অপরাধের এলাকাসমূহ চিহ্নিতকরণ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03F9138-8C60-45BB-9D6D-5887AD082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01" y="249814"/>
            <a:ext cx="2296058" cy="21583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03FABBE-4DCA-4693-B24E-70496B85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117" y="340659"/>
            <a:ext cx="2545012" cy="2333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98EB5D-17B1-4160-9793-DC74BEBAC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9568" y="3099038"/>
            <a:ext cx="2715255" cy="2142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14DBA361-C4DA-44DA-ABA5-7A75D9EFBAE9}"/>
              </a:ext>
            </a:extLst>
          </p:cNvPr>
          <p:cNvSpPr/>
          <p:nvPr/>
        </p:nvSpPr>
        <p:spPr>
          <a:xfrm>
            <a:off x="1860959" y="6019586"/>
            <a:ext cx="4342641" cy="523219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0" i="0" u="none" strike="noStrike" kern="1200" cap="none" spc="0" baseline="0" dirty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মাল্টিমিডিয়ার ব্যবহার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AACF7-941D-40F2-BB2F-E728F79D0D7B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3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9" grpId="0"/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97DEC78-12B3-4AC3-BFE1-9F91389DB804}"/>
              </a:ext>
            </a:extLst>
          </p:cNvPr>
          <p:cNvSpPr/>
          <p:nvPr/>
        </p:nvSpPr>
        <p:spPr>
          <a:xfrm>
            <a:off x="6526740" y="3100949"/>
            <a:ext cx="2241688" cy="221084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Arial"/>
              <a:cs typeface="Vrinda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E033C76-8FEC-452A-A4B4-4F53B04A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37" y="205712"/>
            <a:ext cx="2391165" cy="2310195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25973627-603F-40EE-9746-C62DE7C496D0}"/>
              </a:ext>
            </a:extLst>
          </p:cNvPr>
          <p:cNvSpPr/>
          <p:nvPr/>
        </p:nvSpPr>
        <p:spPr>
          <a:xfrm>
            <a:off x="6259991" y="2613437"/>
            <a:ext cx="2641847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ডিজিটাল  বিজ্ঞাপন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8268F71-6C13-4577-A50C-8378E7497DB0}"/>
              </a:ext>
            </a:extLst>
          </p:cNvPr>
          <p:cNvSpPr/>
          <p:nvPr/>
        </p:nvSpPr>
        <p:spPr>
          <a:xfrm>
            <a:off x="6203527" y="5410221"/>
            <a:ext cx="2754794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টেলিভিশন বিজ্ঞাপন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C40D8B6-1BB3-4B62-AEF4-416A2C3D1B5A}"/>
              </a:ext>
            </a:extLst>
          </p:cNvPr>
          <p:cNvSpPr/>
          <p:nvPr/>
        </p:nvSpPr>
        <p:spPr>
          <a:xfrm>
            <a:off x="393475" y="2438905"/>
            <a:ext cx="204366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বিভিন্ন প্রকার বই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9CBCC52-6075-40A8-8AD7-785253882149}"/>
              </a:ext>
            </a:extLst>
          </p:cNvPr>
          <p:cNvSpPr/>
          <p:nvPr/>
        </p:nvSpPr>
        <p:spPr>
          <a:xfrm>
            <a:off x="340138" y="5566784"/>
            <a:ext cx="1820012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পত্র-পত্রিকা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8619D28-4105-4605-9334-C24791FFFF59}"/>
              </a:ext>
            </a:extLst>
          </p:cNvPr>
          <p:cNvSpPr/>
          <p:nvPr/>
        </p:nvSpPr>
        <p:spPr>
          <a:xfrm>
            <a:off x="2964009" y="2473644"/>
            <a:ext cx="2925577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আইন-শৃঙ্খলা রক্ষা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0B78349-1E4C-4231-B1B3-6AA0FC027BA7}"/>
              </a:ext>
            </a:extLst>
          </p:cNvPr>
          <p:cNvSpPr/>
          <p:nvPr/>
        </p:nvSpPr>
        <p:spPr>
          <a:xfrm>
            <a:off x="3473567" y="5527648"/>
            <a:ext cx="2215097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ডাটাবেজ তৈরি।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F864128-6B71-46B0-B680-720AAD34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27045" y="2999542"/>
            <a:ext cx="2516858" cy="2443743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5F20D15-66F3-4818-B241-38BC8EBCA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975293"/>
            <a:ext cx="2279626" cy="24621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8D41FB6-FD61-4B69-8DA0-C2D166D5C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75" y="190643"/>
            <a:ext cx="2322466" cy="21265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2A5096B-9520-4EE8-A00E-C5587F0CAB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0103"/>
          <a:stretch>
            <a:fillRect/>
          </a:stretch>
        </p:blipFill>
        <p:spPr>
          <a:xfrm>
            <a:off x="3227045" y="205712"/>
            <a:ext cx="2425820" cy="23101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CC800041-2935-445C-8616-CF685AD3771C}"/>
              </a:ext>
            </a:extLst>
          </p:cNvPr>
          <p:cNvSpPr/>
          <p:nvPr/>
        </p:nvSpPr>
        <p:spPr>
          <a:xfrm>
            <a:off x="2715941" y="6012692"/>
            <a:ext cx="3828025" cy="484933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0" i="0" u="none" strike="noStrike" kern="1200" cap="none" spc="0" baseline="0" dirty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মাল্টিমিডিয়ার ব্যবহার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45654-EFFF-4FDA-AF76-780AFF5491C5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AD81E7C-20DB-47A2-856F-98F1BB7B5E27}"/>
              </a:ext>
            </a:extLst>
          </p:cNvPr>
          <p:cNvSpPr/>
          <p:nvPr/>
        </p:nvSpPr>
        <p:spPr>
          <a:xfrm>
            <a:off x="673492" y="3142417"/>
            <a:ext cx="2899699" cy="228059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683429-9BC8-4672-9863-89E84BE62976}"/>
              </a:ext>
            </a:extLst>
          </p:cNvPr>
          <p:cNvSpPr/>
          <p:nvPr/>
        </p:nvSpPr>
        <p:spPr>
          <a:xfrm>
            <a:off x="794951" y="5409434"/>
            <a:ext cx="2778239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আয়-ব্যয়ের উপস্থাপনা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D21A393-9FB0-458A-BDC9-63BFFFCC6C0A}"/>
              </a:ext>
            </a:extLst>
          </p:cNvPr>
          <p:cNvSpPr txBox="1"/>
          <p:nvPr/>
        </p:nvSpPr>
        <p:spPr>
          <a:xfrm>
            <a:off x="4884295" y="2509790"/>
            <a:ext cx="343373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অফিসে মাল্টিমিডিয়া ব্যবহার 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4012146-BBC0-4E1F-9BBD-A1BAD7192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5097" y="3083448"/>
            <a:ext cx="3070509" cy="2341266"/>
          </a:xfrm>
          <a:prstGeom prst="rect">
            <a:avLst/>
          </a:prstGeom>
          <a:solidFill>
            <a:srgbClr val="CCFFFF"/>
          </a:solidFill>
          <a:ln cap="flat">
            <a:noFill/>
          </a:ln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28E89A2-564E-42A7-B87E-08DC58E441C7}"/>
              </a:ext>
            </a:extLst>
          </p:cNvPr>
          <p:cNvSpPr txBox="1"/>
          <p:nvPr/>
        </p:nvSpPr>
        <p:spPr>
          <a:xfrm>
            <a:off x="5085097" y="5420069"/>
            <a:ext cx="345739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ব্যবসা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য়</a:t>
            </a: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ক্ষেত্রে মাল্টিমিডিয়া</a:t>
            </a:r>
            <a:endParaRPr lang="en-AU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02FCB3F-6551-46C1-B16E-634DE4AD19AB}"/>
              </a:ext>
            </a:extLst>
          </p:cNvPr>
          <p:cNvSpPr/>
          <p:nvPr/>
        </p:nvSpPr>
        <p:spPr>
          <a:xfrm>
            <a:off x="887854" y="2657913"/>
            <a:ext cx="2592433" cy="4018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অফিস ব্যবস্থাপনা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602FA7C-F6DE-420D-A780-352A387F4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92" y="188137"/>
            <a:ext cx="2899699" cy="23871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901C466-57E7-418C-A4D9-4667365F9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198" y="227511"/>
            <a:ext cx="3070509" cy="23477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4455E39-A91F-4209-8029-B1E3CFB5F5A8}"/>
              </a:ext>
            </a:extLst>
          </p:cNvPr>
          <p:cNvSpPr/>
          <p:nvPr/>
        </p:nvSpPr>
        <p:spPr>
          <a:xfrm>
            <a:off x="2507376" y="5856695"/>
            <a:ext cx="3784207" cy="637464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মাল্টিমিডিয়ার ব্যবহার</a:t>
            </a:r>
            <a:endParaRPr lang="en-US" sz="40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138A4-D154-4965-BD48-7C562431F88F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6360-FAA8-422B-A172-37839F830795}"/>
              </a:ext>
            </a:extLst>
          </p:cNvPr>
          <p:cNvSpPr txBox="1"/>
          <p:nvPr/>
        </p:nvSpPr>
        <p:spPr>
          <a:xfrm>
            <a:off x="2623980" y="651793"/>
            <a:ext cx="3910111" cy="1089022"/>
          </a:xfrm>
          <a:prstGeom prst="rect">
            <a:avLst/>
          </a:prstGeom>
          <a:solidFill>
            <a:srgbClr val="00B050"/>
          </a:solidFill>
          <a:ln cap="flat">
            <a:noFill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000" b="0" i="0" u="none" strike="noStrike" kern="1200" cap="none" spc="5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একক কাজ </a:t>
            </a:r>
            <a:endParaRPr lang="en-US" sz="6000" b="0" i="0" u="none" strike="noStrike" kern="1200" cap="none" spc="5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8AC0E08-B11D-48B3-BD62-A7292DB2488C}"/>
              </a:ext>
            </a:extLst>
          </p:cNvPr>
          <p:cNvSpPr/>
          <p:nvPr/>
        </p:nvSpPr>
        <p:spPr>
          <a:xfrm>
            <a:off x="243541" y="4570646"/>
            <a:ext cx="8271799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571500" marR="0" lvl="0" indent="-57150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0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মাল্টিমিডিয়া ধারন ও পরিচালনার যন্ত্র কি কি ?</a:t>
            </a:r>
            <a:endParaRPr lang="en-US" sz="4000" b="0" i="0" u="none" strike="noStrike" kern="1200" cap="none" spc="5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949638-0A13-48BF-B219-7F1F1EF32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656" y="1945230"/>
            <a:ext cx="2645578" cy="24547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7620B8-AA77-481B-81C1-2E7D6774A3B7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6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187A3C-351C-40B7-9DBC-5ED62C73A318}"/>
              </a:ext>
            </a:extLst>
          </p:cNvPr>
          <p:cNvSpPr txBox="1"/>
          <p:nvPr/>
        </p:nvSpPr>
        <p:spPr>
          <a:xfrm>
            <a:off x="2809850" y="525075"/>
            <a:ext cx="3524298" cy="1015660"/>
          </a:xfrm>
          <a:prstGeom prst="rect">
            <a:avLst/>
          </a:prstGeom>
          <a:solidFill>
            <a:srgbClr val="00B050"/>
          </a:solidFill>
          <a:ln cap="flat">
            <a:noFill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000" b="0" i="0" u="none" strike="noStrike" kern="1200" cap="none" spc="5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দলীয় কাজ</a:t>
            </a:r>
            <a:endParaRPr lang="en-US" sz="6000" b="0" i="0" u="none" strike="noStrike" kern="1200" cap="none" spc="5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62F896-A5C8-442A-8A9D-6EF604F3CDAC}"/>
              </a:ext>
            </a:extLst>
          </p:cNvPr>
          <p:cNvSpPr/>
          <p:nvPr/>
        </p:nvSpPr>
        <p:spPr>
          <a:xfrm>
            <a:off x="267288" y="3571966"/>
            <a:ext cx="8665695" cy="9144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571500" marR="0" lvl="0" indent="-5715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কি কি ক্ষেত্রে</a:t>
            </a:r>
            <a:r>
              <a:rPr lang="bn-IN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bn-BD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মাল্টিমিডিয়ার প্রয়োগ </a:t>
            </a:r>
            <a:r>
              <a:rPr lang="bn-IN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করা হয় </a:t>
            </a:r>
            <a:r>
              <a:rPr lang="bn-BD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বর্ননা কর</a:t>
            </a:r>
            <a:r>
              <a:rPr lang="en-US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?</a:t>
            </a:r>
            <a:endParaRPr lang="bn-BD" sz="3600" b="1" i="0" u="none" strike="noStrike" kern="1200" cap="none" spc="5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7A24B9-A69C-4324-A9E4-3C8B518EFCC6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5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1F8137A-CDA2-401C-9463-763516AA4146}"/>
              </a:ext>
            </a:extLst>
          </p:cNvPr>
          <p:cNvSpPr/>
          <p:nvPr/>
        </p:nvSpPr>
        <p:spPr>
          <a:xfrm>
            <a:off x="533314" y="2669343"/>
            <a:ext cx="8077379" cy="15193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571500" marR="0" lvl="0" indent="-5715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মাল্টিমিডিয়া</a:t>
            </a:r>
            <a:r>
              <a:rPr lang="en-US" sz="40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bn-BD" sz="40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কাকে বলে? </a:t>
            </a:r>
          </a:p>
          <a:p>
            <a:pPr marL="571500" marR="0" lvl="0" indent="-5715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কয়েকটি মাল্টিমিডিয়া সফ</a:t>
            </a:r>
            <a:r>
              <a:rPr lang="en-US" sz="4000" b="1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টওয়্যারের</a:t>
            </a:r>
            <a:r>
              <a:rPr lang="bn-BD" sz="40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নাম বল।</a:t>
            </a:r>
            <a:endParaRPr lang="en-US" sz="4000" b="1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86EE2A-C10D-4BB3-93E6-5E4942EED2CB}"/>
              </a:ext>
            </a:extLst>
          </p:cNvPr>
          <p:cNvSpPr/>
          <p:nvPr/>
        </p:nvSpPr>
        <p:spPr>
          <a:xfrm>
            <a:off x="2825087" y="625577"/>
            <a:ext cx="3055211" cy="91175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600" b="1" i="0" u="none" strike="noStrike" kern="1200" cap="none" spc="50" baseline="0" dirty="0">
                <a:solidFill>
                  <a:srgbClr val="000000"/>
                </a:solidFill>
                <a:uFillTx/>
                <a:latin typeface="Nikosh" pitchFamily="2"/>
                <a:cs typeface="NikoshBAN" pitchFamily="2"/>
              </a:rPr>
              <a:t>মুল্যায়ন</a:t>
            </a:r>
            <a:r>
              <a:rPr lang="bn-BD" sz="6600" b="1" i="0" u="none" strike="noStrike" kern="1200" cap="none" spc="50" baseline="0" dirty="0">
                <a:solidFill>
                  <a:srgbClr val="7030A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BAN" pitchFamily="2"/>
              </a:rPr>
              <a:t> </a:t>
            </a:r>
            <a:endParaRPr lang="en-US" sz="6600" b="1" i="0" u="none" strike="noStrike" kern="1200" cap="none" spc="50" baseline="0" dirty="0">
              <a:solidFill>
                <a:srgbClr val="7030A0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Nikosh" pitchFamily="2"/>
              <a:cs typeface="NikoshBAN" pitchFamily="2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E54924-A010-4740-B316-8197A56763A7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ome-icon.jpg">
            <a:extLst>
              <a:ext uri="{FF2B5EF4-FFF2-40B4-BE49-F238E27FC236}">
                <a16:creationId xmlns:a16="http://schemas.microsoft.com/office/drawing/2014/main" id="{B4D265A7-6EB4-4FC4-A89C-488BD817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007004" y="385584"/>
            <a:ext cx="1924846" cy="14044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FB0454D7-94D0-47D6-B00B-3D46D1E6480A}"/>
              </a:ext>
            </a:extLst>
          </p:cNvPr>
          <p:cNvSpPr/>
          <p:nvPr/>
        </p:nvSpPr>
        <p:spPr>
          <a:xfrm>
            <a:off x="2345053" y="4359575"/>
            <a:ext cx="3783328" cy="637464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খাতায়</a:t>
            </a:r>
            <a:r>
              <a:rPr lang="en-GB" sz="44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GB" sz="44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লিখে</a:t>
            </a:r>
            <a:r>
              <a:rPr lang="en-GB" sz="44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en-GB" sz="4400" b="0" i="0" u="none" strike="noStrike" kern="1200" cap="none" spc="0" baseline="0" dirty="0" err="1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আনবে</a:t>
            </a:r>
            <a:endParaRPr lang="en-US" sz="44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3979B7-38AB-4414-919F-03F4E58D7F88}"/>
              </a:ext>
            </a:extLst>
          </p:cNvPr>
          <p:cNvSpPr/>
          <p:nvPr/>
        </p:nvSpPr>
        <p:spPr>
          <a:xfrm>
            <a:off x="281354" y="3172236"/>
            <a:ext cx="8482818" cy="761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685800" marR="0" lvl="0" indent="-68580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400" b="1" i="0" u="none" strike="noStrike" kern="1200" cap="none" spc="50" baseline="0" dirty="0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মাল্টিমিডিয়ার ব্যবহারের</a:t>
            </a:r>
            <a:r>
              <a:rPr lang="en-US" sz="4400" b="1" i="0" u="none" strike="noStrike" kern="1200" cap="none" spc="50" baseline="0" dirty="0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 </a:t>
            </a:r>
            <a:r>
              <a:rPr lang="en-US" sz="4400" b="1" i="0" u="none" strike="noStrike" kern="1200" cap="none" spc="50" baseline="0" dirty="0" err="1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সুবিধা</a:t>
            </a:r>
            <a:r>
              <a:rPr lang="en-US" sz="4400" b="1" i="0" u="none" strike="noStrike" kern="1200" cap="none" spc="50" baseline="0" dirty="0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 </a:t>
            </a:r>
            <a:r>
              <a:rPr lang="en-US" sz="4400" b="1" i="0" u="none" strike="noStrike" kern="1200" cap="none" spc="50" baseline="0" dirty="0" err="1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বর্ণনা</a:t>
            </a:r>
            <a:r>
              <a:rPr lang="en-US" sz="4400" b="1" i="0" u="none" strike="noStrike" kern="1200" cap="none" spc="50" baseline="0" dirty="0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 </a:t>
            </a:r>
            <a:r>
              <a:rPr lang="en-US" sz="4400" b="1" i="0" u="none" strike="noStrike" kern="1200" cap="none" spc="50" baseline="0" dirty="0" err="1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কর</a:t>
            </a:r>
            <a:r>
              <a:rPr lang="en-US" sz="4400" b="1" i="0" u="none" strike="noStrike" kern="1200" cap="none" spc="50" baseline="0" dirty="0">
                <a:solidFill>
                  <a:srgbClr val="000000"/>
                </a:solidFill>
                <a:uFillTx/>
                <a:latin typeface="Nikosh" pitchFamily="2"/>
                <a:cs typeface="Nikosh" pitchFamily="2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E2B46-77F9-49B7-97BE-5ADFEBF849C1}"/>
              </a:ext>
            </a:extLst>
          </p:cNvPr>
          <p:cNvSpPr/>
          <p:nvPr/>
        </p:nvSpPr>
        <p:spPr>
          <a:xfrm>
            <a:off x="2875447" y="594314"/>
            <a:ext cx="3111614" cy="91175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0" cap="none" spc="50" baseline="0">
                <a:solidFill>
                  <a:srgbClr val="FFFFFF"/>
                </a:solidFill>
                <a:uFillTx/>
                <a:latin typeface="Nikosh" pitchFamily="2"/>
                <a:cs typeface="NikoshBAN" pitchFamily="2"/>
              </a:rPr>
              <a:t>বাড়ি</a:t>
            </a:r>
            <a:r>
              <a:rPr lang="bn-IN" sz="6000" b="1" i="0" u="none" strike="noStrike" kern="0" cap="none" spc="50" baseline="0">
                <a:solidFill>
                  <a:srgbClr val="FFFFFF"/>
                </a:solidFill>
                <a:uFillTx/>
                <a:latin typeface="Nikosh" pitchFamily="2"/>
                <a:cs typeface="NikoshBAN" pitchFamily="2"/>
              </a:rPr>
              <a:t>র কাজ</a:t>
            </a:r>
            <a:r>
              <a:rPr lang="bn-BD" sz="6000" b="1" i="0" u="none" strike="noStrike" kern="1200" cap="none" spc="50" baseline="0">
                <a:solidFill>
                  <a:srgbClr val="FFFFFF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BAN" pitchFamily="2"/>
              </a:rPr>
              <a:t> </a:t>
            </a:r>
            <a:endParaRPr lang="en-US" sz="6000" b="1" i="0" u="none" strike="noStrike" kern="1200" cap="none" spc="50" baseline="0">
              <a:solidFill>
                <a:srgbClr val="FFFFFF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Nikosh" pitchFamily="2"/>
              <a:cs typeface="NikoshBAN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4B0A1-5826-4E96-9B8E-E6ED482BC060}"/>
              </a:ext>
            </a:extLst>
          </p:cNvPr>
          <p:cNvSpPr/>
          <p:nvPr/>
        </p:nvSpPr>
        <p:spPr>
          <a:xfrm>
            <a:off x="-52370" y="0"/>
            <a:ext cx="9097897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3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2DAFDA-E171-4CF9-903B-0CC37532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14" y="2667524"/>
            <a:ext cx="4769135" cy="3529904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245A718-F96A-4133-93A1-F9C3AD644D70}"/>
              </a:ext>
            </a:extLst>
          </p:cNvPr>
          <p:cNvSpPr/>
          <p:nvPr/>
        </p:nvSpPr>
        <p:spPr>
          <a:xfrm>
            <a:off x="2293214" y="486223"/>
            <a:ext cx="4663348" cy="1736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flat">
            <a:solidFill>
              <a:srgbClr val="002060"/>
            </a:solidFill>
            <a:prstDash val="solid"/>
            <a:miter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s-IN" sz="9600" b="1" i="0" u="none" strike="noStrike" kern="1200" cap="none" spc="50" baseline="0">
                <a:solidFill>
                  <a:srgbClr val="00B05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ধ</a:t>
            </a:r>
            <a:r>
              <a:rPr lang="en-US" sz="9600" b="1" i="0" u="none" strike="noStrike" kern="1200" cap="none" spc="50" baseline="0">
                <a:solidFill>
                  <a:srgbClr val="00B05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ন</a:t>
            </a:r>
            <a:r>
              <a:rPr lang="as-IN" sz="9600" b="1" i="0" u="none" strike="noStrike" kern="1200" cap="none" spc="50" baseline="0">
                <a:solidFill>
                  <a:srgbClr val="00B05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্</a:t>
            </a:r>
            <a:r>
              <a:rPr lang="en-US" sz="9600" b="1" i="0" u="none" strike="noStrike" kern="1200" cap="none" spc="50" baseline="0">
                <a:solidFill>
                  <a:srgbClr val="00B05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য</a:t>
            </a:r>
            <a:r>
              <a:rPr lang="as-IN" sz="9600" b="1" i="0" u="none" strike="noStrike" kern="1200" cap="none" spc="50" baseline="0">
                <a:solidFill>
                  <a:srgbClr val="00B05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ব</a:t>
            </a:r>
            <a:r>
              <a:rPr lang="en-US" sz="9600" b="1" i="0" u="none" strike="noStrike" kern="1200" cap="none" spc="50" baseline="0">
                <a:solidFill>
                  <a:srgbClr val="00B05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া</a:t>
            </a:r>
            <a:r>
              <a:rPr lang="as-IN" sz="9600" b="1" i="0" u="none" strike="noStrike" kern="1200" cap="none" spc="50" baseline="0">
                <a:solidFill>
                  <a:srgbClr val="00B05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" pitchFamily="2"/>
                <a:cs typeface="Nikosh" pitchFamily="2"/>
              </a:rPr>
              <a:t>দ</a:t>
            </a:r>
            <a:endParaRPr lang="en-US" sz="9600" b="1" i="0" u="none" strike="noStrike" kern="1200" cap="none" spc="50" baseline="0">
              <a:solidFill>
                <a:srgbClr val="00B050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64195-23FA-4758-BF87-0602A2D10507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3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143BBF-134E-4D39-8E7D-642BF01D3867}"/>
              </a:ext>
            </a:extLst>
          </p:cNvPr>
          <p:cNvSpPr/>
          <p:nvPr/>
        </p:nvSpPr>
        <p:spPr>
          <a:xfrm>
            <a:off x="426284" y="374894"/>
            <a:ext cx="3876644" cy="258462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C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শ্রেণি : </a:t>
            </a:r>
            <a:r>
              <a:rPr lang="as-IN" sz="2800" b="0" i="0" u="none" strike="noStrike" kern="1200" cap="none" spc="0" baseline="0">
                <a:solidFill>
                  <a:srgbClr val="C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১</a:t>
            </a:r>
            <a:r>
              <a:rPr lang="en-US" sz="2800" b="0" i="0" u="none" strike="noStrike" kern="1200" cap="none" spc="0" baseline="0">
                <a:solidFill>
                  <a:srgbClr val="C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০</a:t>
            </a:r>
            <a:r>
              <a:rPr lang="as-IN" sz="2800" b="0" i="0" u="none" strike="noStrike" kern="1200" cap="none" spc="0" baseline="0">
                <a:solidFill>
                  <a:srgbClr val="C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ম</a:t>
            </a:r>
            <a:endParaRPr lang="en-US" sz="2800" b="0" i="0" u="none" strike="noStrike" kern="1200" cap="none" spc="0" baseline="0">
              <a:solidFill>
                <a:srgbClr val="C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7030A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বিষয়: তথ্য ও যোগাযোগ প্রযুক্তি</a:t>
            </a:r>
            <a:endParaRPr lang="en-US" sz="3200" b="0" i="0" u="none" strike="noStrike" kern="1200" cap="none" spc="0" baseline="0">
              <a:solidFill>
                <a:srgbClr val="7030A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206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অধ্যায়: </a:t>
            </a:r>
            <a:r>
              <a:rPr lang="as-IN" sz="2800" b="0" i="0" u="none" strike="noStrike" kern="1200" cap="none" spc="0" baseline="0">
                <a:solidFill>
                  <a:srgbClr val="00206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৫</a:t>
            </a:r>
            <a:r>
              <a:rPr lang="en-US" sz="2800" b="0" i="0" u="none" strike="noStrike" kern="1200" cap="none" spc="0" baseline="0">
                <a:solidFill>
                  <a:srgbClr val="00206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ম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শিক্ষার্থী সংখ্যা : 85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তারিখঃ</a:t>
            </a:r>
            <a:r>
              <a:rPr lang="bn-IN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০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5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/০</a:t>
            </a:r>
            <a:r>
              <a:rPr lang="bn-IN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৩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/</a:t>
            </a:r>
            <a:r>
              <a:rPr lang="bn-IN" sz="2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২০২০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46805C-D634-440F-84CE-8442E9C045BD}"/>
              </a:ext>
            </a:extLst>
          </p:cNvPr>
          <p:cNvSpPr/>
          <p:nvPr/>
        </p:nvSpPr>
        <p:spPr>
          <a:xfrm>
            <a:off x="232120" y="3008997"/>
            <a:ext cx="8679768" cy="239508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B050"/>
              </a:solidFill>
              <a:uFillTx/>
              <a:latin typeface="Calibri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2F6BED8-F0F4-4B7F-8EE2-ADBDD392345D}"/>
              </a:ext>
            </a:extLst>
          </p:cNvPr>
          <p:cNvSpPr txBox="1"/>
          <p:nvPr/>
        </p:nvSpPr>
        <p:spPr>
          <a:xfrm>
            <a:off x="3882889" y="3261481"/>
            <a:ext cx="4831351" cy="3293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আবদুল ছফুর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সহকারী শিক্ষক</a:t>
            </a:r>
            <a:endParaRPr lang="bn-BD" sz="2800" b="1" i="0" u="none" strike="noStrike" kern="1200" cap="none" spc="0" baseline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বালাঘাটা বিলকিছ বেগম উচ্চ বিদ্যালয়,বান্দরবান সদর,বান্দরবান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E-mail:  </a:t>
            </a:r>
            <a:r>
              <a:rPr lang="en-US" sz="2400" b="1" i="0" u="none" strike="noStrike" kern="1200" cap="none" spc="0" baseline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asafurbandarban@</a:t>
            </a:r>
            <a:r>
              <a:rPr lang="bn-BD" sz="2400" b="1" i="0" u="none" strike="noStrike" kern="1200" cap="none" spc="0" baseline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g</a:t>
            </a:r>
            <a:r>
              <a:rPr lang="en-US" sz="2400" b="1" i="0" u="none" strike="noStrike" kern="1200" cap="none" spc="0" baseline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mail.com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Mobile: 01739345878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140FF8-5AA1-4756-AE2B-DDC6AC7D153F}"/>
              </a:ext>
            </a:extLst>
          </p:cNvPr>
          <p:cNvSpPr txBox="1">
            <a:spLocks/>
          </p:cNvSpPr>
          <p:nvPr/>
        </p:nvSpPr>
        <p:spPr>
          <a:xfrm>
            <a:off x="3636494" y="2266066"/>
            <a:ext cx="1870999" cy="742931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Nikosh" pitchFamily="2"/>
                <a:cs typeface="Nikosh" pitchFamily="2"/>
              </a:rPr>
              <a:t>পরিচিতি</a:t>
            </a:r>
            <a:endParaRPr lang="en-US" sz="4800" b="1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Nikosh" pitchFamily="2"/>
              <a:cs typeface="Nikosh" pitchFamily="2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ABF6A4F-4DC9-4CC2-B0AE-34A23E2D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3" y="3537484"/>
            <a:ext cx="2719526" cy="2824133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BF02939-F81A-45A2-8F19-43F98324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062" y="416298"/>
            <a:ext cx="2283201" cy="2389034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DFE57E0A-8EC3-4810-A568-A6F558BC9284}"/>
              </a:ext>
            </a:extLst>
          </p:cNvPr>
          <p:cNvSpPr/>
          <p:nvPr/>
        </p:nvSpPr>
        <p:spPr>
          <a:xfrm>
            <a:off x="105503" y="119576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94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1EECCC01-EF4C-4F18-9314-2515E42DFC46}"/>
              </a:ext>
            </a:extLst>
          </p:cNvPr>
          <p:cNvGrpSpPr/>
          <p:nvPr/>
        </p:nvGrpSpPr>
        <p:grpSpPr>
          <a:xfrm>
            <a:off x="928618" y="315074"/>
            <a:ext cx="7286762" cy="6100072"/>
            <a:chOff x="928618" y="315074"/>
            <a:chExt cx="7286762" cy="610007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842B12A-E18C-495F-9D09-517605D7E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260369" y="1486512"/>
              <a:ext cx="2955002" cy="2254910"/>
            </a:xfrm>
            <a:prstGeom prst="rect">
              <a:avLst/>
            </a:pr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w="88897" cap="sq">
              <a:solidFill>
                <a:srgbClr val="000000"/>
              </a:solidFill>
              <a:prstDash val="solid"/>
              <a:miter/>
            </a:ln>
          </p:spPr>
        </p:pic>
        <p:pic>
          <p:nvPicPr>
            <p:cNvPr id="7" name="Picture 4" descr="Picture15555">
              <a:extLst>
                <a:ext uri="{FF2B5EF4-FFF2-40B4-BE49-F238E27FC236}">
                  <a16:creationId xmlns:a16="http://schemas.microsoft.com/office/drawing/2014/main" id="{A30DDFED-8353-4AB1-B57F-DD1E28F7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43642" y="1523472"/>
              <a:ext cx="3054864" cy="2217950"/>
            </a:xfrm>
            <a:prstGeom prst="rect">
              <a:avLst/>
            </a:pr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w="88897" cap="sq">
              <a:solidFill>
                <a:srgbClr val="000000"/>
              </a:solidFill>
              <a:prstDash val="solid"/>
              <a:miter/>
            </a:ln>
          </p:spPr>
        </p:pic>
        <p:pic>
          <p:nvPicPr>
            <p:cNvPr id="8" name="Picture 10" descr="images52">
              <a:extLst>
                <a:ext uri="{FF2B5EF4-FFF2-40B4-BE49-F238E27FC236}">
                  <a16:creationId xmlns:a16="http://schemas.microsoft.com/office/drawing/2014/main" id="{65D3B67F-DBFF-4EDD-987B-FDA56AD5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28618" y="3999027"/>
              <a:ext cx="3069887" cy="2416119"/>
            </a:xfrm>
            <a:prstGeom prst="rect">
              <a:avLst/>
            </a:prstGeom>
            <a:gradFill>
              <a:gsLst>
                <a:gs pos="0">
                  <a:srgbClr val="B1CBE9"/>
                </a:gs>
                <a:gs pos="100000">
                  <a:srgbClr val="A3C1E5"/>
                </a:gs>
              </a:gsLst>
              <a:lin ang="5400000"/>
            </a:gradFill>
            <a:ln w="38103" cap="sq">
              <a:solidFill>
                <a:srgbClr val="000000"/>
              </a:solidFill>
              <a:prstDash val="solid"/>
              <a:miter/>
            </a:ln>
            <a:effectLst>
              <a:outerShdw dist="38096" dir="2700000" algn="tl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67BFCC1-5E94-49FC-B7E2-553D8B9CC0CD}"/>
                </a:ext>
              </a:extLst>
            </p:cNvPr>
            <p:cNvSpPr/>
            <p:nvPr/>
          </p:nvSpPr>
          <p:spPr>
            <a:xfrm>
              <a:off x="1413452" y="315074"/>
              <a:ext cx="6027276" cy="695090"/>
            </a:xfrm>
            <a:prstGeom prst="rect">
              <a:avLst/>
            </a:prstGeom>
            <a:noFill/>
            <a:ln w="57150" cap="flat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0" baseline="0" dirty="0" err="1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নিচের</a:t>
              </a:r>
              <a:r>
                <a:rPr lang="en-US" sz="3200" b="0" i="0" u="none" strike="noStrike" kern="1200" cap="none" spc="0" baseline="0" dirty="0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  </a:t>
              </a:r>
              <a:r>
                <a:rPr lang="en-US" sz="3200" b="0" i="0" u="none" strike="noStrike" kern="1200" cap="none" spc="0" baseline="0" dirty="0" err="1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চিত্রগুলোতে</a:t>
              </a:r>
              <a:r>
                <a:rPr lang="bn-IN" sz="3200" b="0" i="0" u="none" strike="noStrike" kern="1200" cap="none" spc="0" baseline="0" dirty="0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 তোমরা</a:t>
              </a:r>
              <a:r>
                <a:rPr lang="en-US" sz="3200" b="0" i="0" u="none" strike="noStrike" kern="1200" cap="none" spc="0" baseline="0" dirty="0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 </a:t>
              </a:r>
              <a:r>
                <a:rPr lang="en-US" sz="3200" b="0" i="0" u="none" strike="noStrike" kern="1200" cap="none" spc="0" baseline="0" dirty="0" err="1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কী</a:t>
              </a:r>
              <a:r>
                <a:rPr lang="en-US" sz="3200" b="0" i="0" u="none" strike="noStrike" kern="1200" cap="none" spc="0" baseline="0" dirty="0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 </a:t>
              </a:r>
              <a:r>
                <a:rPr lang="en-US" sz="3200" b="0" i="0" u="none" strike="noStrike" kern="1200" cap="none" spc="0" baseline="0" dirty="0" err="1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দেখতে</a:t>
              </a:r>
              <a:r>
                <a:rPr lang="en-US" sz="3200" b="0" i="0" u="none" strike="noStrike" kern="1200" cap="none" spc="0" baseline="0" dirty="0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 </a:t>
              </a:r>
              <a:r>
                <a:rPr lang="en-US" sz="3200" b="0" i="0" u="none" strike="noStrike" kern="1200" cap="none" spc="0" baseline="0" dirty="0" err="1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পাচ্ছ</a:t>
              </a:r>
              <a:r>
                <a:rPr lang="bn-IN" sz="3200" b="0" i="0" u="none" strike="noStrike" kern="1200" cap="none" spc="0" baseline="0" dirty="0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?</a:t>
              </a:r>
              <a:r>
                <a:rPr lang="en-US" sz="3200" b="0" i="0" u="none" strike="noStrike" kern="1200" cap="none" spc="0" baseline="0" dirty="0">
                  <a:solidFill>
                    <a:srgbClr val="385723"/>
                  </a:solidFill>
                  <a:uFillTx/>
                  <a:latin typeface="NikoshBAN" pitchFamily="2"/>
                  <a:cs typeface="NikoshBAN" pitchFamily="2"/>
                </a:rPr>
                <a:t> 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1E52372-8B1E-43B7-8A42-BD003F008074}"/>
                </a:ext>
              </a:extLst>
            </p:cNvPr>
            <p:cNvSpPr/>
            <p:nvPr/>
          </p:nvSpPr>
          <p:spPr>
            <a:xfrm>
              <a:off x="5260378" y="4058372"/>
              <a:ext cx="2955002" cy="2297439"/>
            </a:xfrm>
            <a:prstGeom prst="rect">
              <a:avLst/>
            </a:prstGeom>
            <a:blipFill>
              <a:blip r:embed="rId5">
                <a:alphaModFix/>
              </a:blip>
              <a:stretch>
                <a:fillRect/>
              </a:stretch>
            </a:blip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D0B5C-F407-4F83-801E-D53587548D24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51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7">
            <a:extLst>
              <a:ext uri="{FF2B5EF4-FFF2-40B4-BE49-F238E27FC236}">
                <a16:creationId xmlns:a16="http://schemas.microsoft.com/office/drawing/2014/main" id="{5E4421BD-0D4E-41ED-854F-65806582A877}"/>
              </a:ext>
            </a:extLst>
          </p:cNvPr>
          <p:cNvSpPr/>
          <p:nvPr/>
        </p:nvSpPr>
        <p:spPr>
          <a:xfrm>
            <a:off x="1024374" y="4200195"/>
            <a:ext cx="7500649" cy="155686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solidFill>
            <a:srgbClr val="FBE5D6"/>
          </a:solidFill>
          <a:ln w="57150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0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মাল্টিমিডিয়ার প্রয়োগ </a:t>
            </a:r>
            <a:endParaRPr lang="en-US" sz="6000" b="1" i="0" u="none" strike="noStrike" kern="1200" cap="none" spc="5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3" name="Picture 3" descr="Pc-Hardware-Components-and-Accessories.jpg">
            <a:extLst>
              <a:ext uri="{FF2B5EF4-FFF2-40B4-BE49-F238E27FC236}">
                <a16:creationId xmlns:a16="http://schemas.microsoft.com/office/drawing/2014/main" id="{389D5114-8BA9-4D6D-8050-396AA8CF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03" y="206974"/>
            <a:ext cx="5107536" cy="3993221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67D2C-B1F2-477D-9811-45F7B5C4E488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7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9833DA3-D356-4813-9888-A52729D49877}"/>
              </a:ext>
            </a:extLst>
          </p:cNvPr>
          <p:cNvSpPr/>
          <p:nvPr/>
        </p:nvSpPr>
        <p:spPr>
          <a:xfrm>
            <a:off x="838203" y="2531507"/>
            <a:ext cx="5984629" cy="89749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571500" marR="0" lvl="0" indent="-5715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মাল্টিমিডিয়া কি</a:t>
            </a:r>
            <a:r>
              <a:rPr lang="en-US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-তা </a:t>
            </a:r>
            <a:r>
              <a:rPr lang="bn-BD" sz="36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বলতে পারবে।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F6CE04-62E3-4E57-BBB2-0B5F281EBE55}"/>
              </a:ext>
            </a:extLst>
          </p:cNvPr>
          <p:cNvSpPr/>
          <p:nvPr/>
        </p:nvSpPr>
        <p:spPr>
          <a:xfrm>
            <a:off x="838203" y="3429000"/>
            <a:ext cx="6941237" cy="9626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মাল্টিমিডিয়ার মাধ্যমসমুহ  চিহ্নিত করতে পারবে। 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6E7085-8DD4-483D-8147-5DF154CC6654}"/>
              </a:ext>
            </a:extLst>
          </p:cNvPr>
          <p:cNvSpPr/>
          <p:nvPr/>
        </p:nvSpPr>
        <p:spPr>
          <a:xfrm>
            <a:off x="838203" y="4319360"/>
            <a:ext cx="7305233" cy="10283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0" marR="0" lvl="0" indent="-4572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cap="none" spc="5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মাল্টিমিডিয়ার ব্যবহার /প্রয়োগ বর্ণনা করতে পারবে। </a:t>
            </a:r>
            <a:endParaRPr lang="en-US" sz="3200" b="1" i="0" u="none" strike="noStrike" kern="1200" cap="none" spc="5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126482F-4D98-48CE-B4AF-467EDB8FEABE}"/>
              </a:ext>
            </a:extLst>
          </p:cNvPr>
          <p:cNvSpPr txBox="1"/>
          <p:nvPr/>
        </p:nvSpPr>
        <p:spPr>
          <a:xfrm>
            <a:off x="838203" y="1436549"/>
            <a:ext cx="677242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 dirty="0">
                <a:solidFill>
                  <a:srgbClr val="385723"/>
                </a:solidFill>
                <a:uFillTx/>
                <a:latin typeface="NikoshBAN" pitchFamily="2"/>
                <a:cs typeface="NikoshBAN" pitchFamily="2"/>
              </a:rPr>
              <a:t>এ পাঠ শেষে শিক্ষার্থীরা......</a:t>
            </a:r>
            <a:endParaRPr lang="en-GB" sz="4800" b="0" i="0" u="none" strike="noStrike" kern="1200" cap="none" spc="0" baseline="0" dirty="0">
              <a:solidFill>
                <a:srgbClr val="385723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D6D9F-E187-4335-8480-2D9264017A2D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71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BA4A935-7D53-40F3-9189-61219191F984}"/>
              </a:ext>
            </a:extLst>
          </p:cNvPr>
          <p:cNvSpPr txBox="1"/>
          <p:nvPr/>
        </p:nvSpPr>
        <p:spPr>
          <a:xfrm>
            <a:off x="609603" y="1298484"/>
            <a:ext cx="3351129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000" b="1" i="0" u="none" strike="noStrike" kern="1200" cap="none" spc="50" baseline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</a:t>
            </a:r>
            <a:r>
              <a:rPr lang="en-US" sz="6000" b="1" i="0" u="none" strike="noStrike" kern="1200" cap="none" spc="50" baseline="0">
                <a:solidFill>
                  <a:srgbClr val="FFFFFF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endParaRPr lang="en-US" sz="1800" b="1" i="0" u="none" strike="noStrike" kern="1200" cap="none" spc="50" baseline="0">
              <a:solidFill>
                <a:srgbClr val="FFFFFF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514AE1-3C5F-4012-8B7F-4CA78EB7CA06}"/>
              </a:ext>
            </a:extLst>
          </p:cNvPr>
          <p:cNvSpPr/>
          <p:nvPr/>
        </p:nvSpPr>
        <p:spPr>
          <a:xfrm>
            <a:off x="609603" y="4158078"/>
            <a:ext cx="7598389" cy="1569659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লেখা , ছবি , অডিও , ভিডিও , গ্রাফিক্স এর সমন্বিত পদ্ধতি হল মাল্টিমিডিয়া । মাল্টিমিডিয়া বিনোদন ,শিক্ষা ,ইন্টারনেটসহ বিভিন্ন ক্ষেত্রে ব্যবহৃত হয় ।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B071E3-657B-483B-8BFE-1DC5A254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825" y="418511"/>
            <a:ext cx="3929167" cy="30104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FA0701F-FC84-4551-8A07-AB9D0910AFCC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9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8C656BB1-9F30-4E76-8465-0E7B3DE4B4D6}"/>
              </a:ext>
            </a:extLst>
          </p:cNvPr>
          <p:cNvSpPr/>
          <p:nvPr/>
        </p:nvSpPr>
        <p:spPr>
          <a:xfrm>
            <a:off x="1072682" y="293540"/>
            <a:ext cx="6696224" cy="830997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800" b="0" i="0" u="none" strike="noStrike" kern="1200" cap="none" spc="0" baseline="0">
                <a:solidFill>
                  <a:srgbClr val="00206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মাল্টিমিডিয়ার</a:t>
            </a:r>
            <a:r>
              <a:rPr lang="en-US" sz="4800" b="0" i="0" u="none" strike="noStrike" kern="1200" cap="none" spc="0" baseline="0">
                <a:solidFill>
                  <a:srgbClr val="00206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r>
              <a:rPr lang="bn-BD" sz="4800" b="0" i="0" u="none" strike="noStrike" kern="1200" cap="none" spc="0" baseline="0">
                <a:solidFill>
                  <a:srgbClr val="00206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প্রয়োগের ক্ষেত্রসমুহ</a:t>
            </a:r>
            <a:endParaRPr lang="en-US" sz="4800" b="0" i="0" u="none" strike="noStrike" kern="1200" cap="none" spc="0" baseline="0">
              <a:solidFill>
                <a:srgbClr val="00206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0C79437-9C3D-4173-BDC2-4BBDCBB7F54A}"/>
              </a:ext>
            </a:extLst>
          </p:cNvPr>
          <p:cNvGrpSpPr/>
          <p:nvPr/>
        </p:nvGrpSpPr>
        <p:grpSpPr>
          <a:xfrm>
            <a:off x="266629" y="1370136"/>
            <a:ext cx="1901486" cy="3068004"/>
            <a:chOff x="266629" y="1370136"/>
            <a:chExt cx="1901486" cy="3068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C25FE8-EEEE-4240-8CC4-374241386604}"/>
                </a:ext>
              </a:extLst>
            </p:cNvPr>
            <p:cNvSpPr/>
            <p:nvPr/>
          </p:nvSpPr>
          <p:spPr>
            <a:xfrm>
              <a:off x="335566" y="1370136"/>
              <a:ext cx="1832549" cy="584777"/>
            </a:xfrm>
            <a:prstGeom prst="rect">
              <a:avLst/>
            </a:prstGeom>
            <a:solidFill>
              <a:srgbClr val="FBE5D6"/>
            </a:solidFill>
            <a:ln cap="flat"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BD" sz="3200" b="0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NikoshBAN" pitchFamily="2"/>
                  <a:cs typeface="NikoshBAN" pitchFamily="2"/>
                </a:rPr>
                <a:t>বর্ণ বা টেক্সট 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endParaRPr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1EC41F1-2836-43E6-81FE-B43F66F1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29" y="2419859"/>
              <a:ext cx="1781150" cy="2018281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64C2747-7D3A-4A54-A0CE-A1C452B303BE}"/>
              </a:ext>
            </a:extLst>
          </p:cNvPr>
          <p:cNvGrpSpPr/>
          <p:nvPr/>
        </p:nvGrpSpPr>
        <p:grpSpPr>
          <a:xfrm>
            <a:off x="6318092" y="1473601"/>
            <a:ext cx="1991252" cy="2289511"/>
            <a:chOff x="6318092" y="1473601"/>
            <a:chExt cx="1991252" cy="2289511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31C2F06-50FC-4E33-8A50-DF5903644041}"/>
                </a:ext>
              </a:extLst>
            </p:cNvPr>
            <p:cNvSpPr/>
            <p:nvPr/>
          </p:nvSpPr>
          <p:spPr>
            <a:xfrm>
              <a:off x="6318092" y="1473601"/>
              <a:ext cx="1991252" cy="584777"/>
            </a:xfrm>
            <a:prstGeom prst="rect">
              <a:avLst/>
            </a:prstGeom>
            <a:solidFill>
              <a:srgbClr val="A9D18E"/>
            </a:solidFill>
            <a:ln cap="flat"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BD" sz="3200" b="0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NikoshBAN" pitchFamily="2"/>
                  <a:cs typeface="NikoshBAN" pitchFamily="2"/>
                </a:rPr>
                <a:t>শব্দ বা অডিও 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endParaRPr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5FA50DF-128C-4B06-89FA-538C47322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9273" y="2176034"/>
              <a:ext cx="1514282" cy="1587078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2CD63EB-A0CA-4F94-978B-0143F9104FC9}"/>
              </a:ext>
            </a:extLst>
          </p:cNvPr>
          <p:cNvGrpSpPr/>
          <p:nvPr/>
        </p:nvGrpSpPr>
        <p:grpSpPr>
          <a:xfrm>
            <a:off x="352007" y="4711647"/>
            <a:ext cx="4636328" cy="1774365"/>
            <a:chOff x="352007" y="4711647"/>
            <a:chExt cx="4636328" cy="1774365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E48ACB4-113F-4B4A-9DBF-49ACBD915FA3}"/>
                </a:ext>
              </a:extLst>
            </p:cNvPr>
            <p:cNvSpPr/>
            <p:nvPr/>
          </p:nvSpPr>
          <p:spPr>
            <a:xfrm>
              <a:off x="352007" y="4997964"/>
              <a:ext cx="2869698" cy="584777"/>
            </a:xfrm>
            <a:prstGeom prst="rect">
              <a:avLst/>
            </a:prstGeom>
            <a:solidFill>
              <a:srgbClr val="FFD966"/>
            </a:solidFill>
            <a:ln cap="flat"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BD" sz="3200" b="0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NikoshBAN" pitchFamily="2"/>
                  <a:cs typeface="NikoshBAN" pitchFamily="2"/>
                </a:rPr>
                <a:t>ভিডিও, টিভি,সিনেমা 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endParaRPr>
            </a:p>
          </p:txBody>
        </p:sp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E0D73C29-C675-46E7-BC92-DA8370995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5005" y="4711647"/>
              <a:ext cx="1663330" cy="1774365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3C07E10-4C4B-46BF-91F2-66397BA2981C}"/>
              </a:ext>
            </a:extLst>
          </p:cNvPr>
          <p:cNvGrpSpPr/>
          <p:nvPr/>
        </p:nvGrpSpPr>
        <p:grpSpPr>
          <a:xfrm>
            <a:off x="5722379" y="4105107"/>
            <a:ext cx="2478453" cy="2370490"/>
            <a:chOff x="5722379" y="4105107"/>
            <a:chExt cx="2478453" cy="2370490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2471A27-DEFE-4219-B152-B1BABAEF6AE6}"/>
                </a:ext>
              </a:extLst>
            </p:cNvPr>
            <p:cNvSpPr/>
            <p:nvPr/>
          </p:nvSpPr>
          <p:spPr>
            <a:xfrm>
              <a:off x="6137361" y="4105107"/>
              <a:ext cx="1514282" cy="584777"/>
            </a:xfrm>
            <a:prstGeom prst="rect">
              <a:avLst/>
            </a:prstGeom>
            <a:solidFill>
              <a:srgbClr val="C5E0B4"/>
            </a:solidFill>
            <a:ln cap="flat"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BD" sz="3200" b="0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NikoshBAN" pitchFamily="2"/>
                  <a:cs typeface="NikoshBAN" pitchFamily="2"/>
                </a:rPr>
                <a:t>এনিমেশন 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endParaRPr>
            </a:p>
          </p:txBody>
        </p:sp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E0669B2E-3413-4886-8D01-260B86F79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2379" y="4913656"/>
              <a:ext cx="2478453" cy="1561941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68F7111-AA76-483F-A6E9-9AC441AA0DE2}"/>
              </a:ext>
            </a:extLst>
          </p:cNvPr>
          <p:cNvGrpSpPr/>
          <p:nvPr/>
        </p:nvGrpSpPr>
        <p:grpSpPr>
          <a:xfrm>
            <a:off x="2930057" y="1404618"/>
            <a:ext cx="2106265" cy="3190131"/>
            <a:chOff x="2930057" y="1404618"/>
            <a:chExt cx="2106265" cy="3190131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3495D530-364F-48A9-992A-3D7FED3406F5}"/>
                </a:ext>
              </a:extLst>
            </p:cNvPr>
            <p:cNvSpPr/>
            <p:nvPr/>
          </p:nvSpPr>
          <p:spPr>
            <a:xfrm>
              <a:off x="2939274" y="1404618"/>
              <a:ext cx="2097048" cy="584777"/>
            </a:xfrm>
            <a:prstGeom prst="rect">
              <a:avLst/>
            </a:prstGeom>
            <a:solidFill>
              <a:srgbClr val="F4B183"/>
            </a:solidFill>
            <a:ln cap="flat">
              <a:noFill/>
              <a:prstDash val="solid"/>
            </a:ln>
            <a:effectLst>
              <a:outerShdw dist="12701" dir="5400000" algn="tl">
                <a:srgbClr val="000000"/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BD" sz="3200" b="0" i="0" u="none" strike="noStrike" kern="1200" cap="none" spc="0" baseline="0">
                  <a:solidFill>
                    <a:srgbClr val="000000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NikoshBAN" pitchFamily="2"/>
                  <a:cs typeface="NikoshBAN" pitchFamily="2"/>
                </a:rPr>
                <a:t>চিত্র বা গ্রাফিক্স </a:t>
              </a:r>
              <a:endParaRPr lang="en-US" sz="32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endParaRPr>
            </a:p>
          </p:txBody>
        </p:sp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BD361291-C214-4596-9634-B655B80B1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0057" y="2376159"/>
              <a:ext cx="1781150" cy="221859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FF806-543E-4BC7-BB1D-FD54554ACD10}"/>
              </a:ext>
            </a:extLst>
          </p:cNvPr>
          <p:cNvSpPr/>
          <p:nvPr/>
        </p:nvSpPr>
        <p:spPr>
          <a:xfrm>
            <a:off x="105503" y="59783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0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B040113-DCB0-46DD-9F9A-6CD3B8D93C3C}"/>
              </a:ext>
            </a:extLst>
          </p:cNvPr>
          <p:cNvSpPr txBox="1"/>
          <p:nvPr/>
        </p:nvSpPr>
        <p:spPr>
          <a:xfrm>
            <a:off x="955959" y="3230675"/>
            <a:ext cx="133912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ল্যাপটপ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2269CD4-21C4-4F4E-9E16-690595B9CC38}"/>
              </a:ext>
            </a:extLst>
          </p:cNvPr>
          <p:cNvSpPr txBox="1"/>
          <p:nvPr/>
        </p:nvSpPr>
        <p:spPr>
          <a:xfrm>
            <a:off x="7098075" y="5842458"/>
            <a:ext cx="1679963" cy="579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প্রজেক্টর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935AB2C-582C-41A7-B404-C93D84B9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738" y="1207867"/>
            <a:ext cx="2000250" cy="1777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E33825-07A2-41AA-96E1-038D0A60A3B5}"/>
              </a:ext>
            </a:extLst>
          </p:cNvPr>
          <p:cNvSpPr txBox="1"/>
          <p:nvPr/>
        </p:nvSpPr>
        <p:spPr>
          <a:xfrm>
            <a:off x="3744019" y="3092171"/>
            <a:ext cx="1975524" cy="579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কম্পিউটার</a:t>
            </a:r>
            <a:endParaRPr lang="en-US" sz="24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0C696DF-588E-49D3-B1BB-8BF05E56089C}"/>
              </a:ext>
            </a:extLst>
          </p:cNvPr>
          <p:cNvSpPr/>
          <p:nvPr/>
        </p:nvSpPr>
        <p:spPr>
          <a:xfrm>
            <a:off x="2317638" y="345414"/>
            <a:ext cx="4587499" cy="707882"/>
          </a:xfrm>
          <a:prstGeom prst="rect">
            <a:avLst/>
          </a:prstGeom>
          <a:noFill/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 মাল্টিমিডিয়ার মাধ্যমসমুহ</a:t>
            </a:r>
            <a:endParaRPr lang="en-US" sz="40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50C0C34-C0F0-4E8A-BABC-709FB28D04CE}"/>
              </a:ext>
            </a:extLst>
          </p:cNvPr>
          <p:cNvSpPr txBox="1"/>
          <p:nvPr/>
        </p:nvSpPr>
        <p:spPr>
          <a:xfrm>
            <a:off x="719760" y="5782363"/>
            <a:ext cx="193089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ট্যাবলেট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85E5579-C7B8-4028-8284-550F50AA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08" y="1252782"/>
            <a:ext cx="2000250" cy="1679615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79D1BFBA-104C-46AA-A8D8-B16D20DB6C66}"/>
              </a:ext>
            </a:extLst>
          </p:cNvPr>
          <p:cNvSpPr txBox="1"/>
          <p:nvPr/>
        </p:nvSpPr>
        <p:spPr>
          <a:xfrm>
            <a:off x="6807781" y="3236015"/>
            <a:ext cx="1521753" cy="579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সিনেমা</a:t>
            </a:r>
            <a:endParaRPr lang="en-US" sz="32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314154-7293-4038-BA8D-DB5D98D09316}"/>
              </a:ext>
            </a:extLst>
          </p:cNvPr>
          <p:cNvSpPr/>
          <p:nvPr/>
        </p:nvSpPr>
        <p:spPr>
          <a:xfrm>
            <a:off x="3834893" y="5964695"/>
            <a:ext cx="2180533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টেলিভিশন</a:t>
            </a:r>
            <a:endParaRPr lang="en-US" sz="20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DA31C45-5BC9-4556-9912-04019AF1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34" y="1252782"/>
            <a:ext cx="2378336" cy="17679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D910C89-7BAB-4A90-911F-AFCA9D543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35" y="3883136"/>
            <a:ext cx="2171434" cy="18700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6828E64-5C49-4F0C-980D-6D6DA4632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521" y="3858164"/>
            <a:ext cx="2134675" cy="191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0EC58D7-35AF-4AA2-A961-3235351C54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09" t="18456" r="-957" b="18882"/>
          <a:stretch>
            <a:fillRect/>
          </a:stretch>
        </p:blipFill>
        <p:spPr>
          <a:xfrm>
            <a:off x="6512539" y="4090266"/>
            <a:ext cx="2112236" cy="168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94E115-E584-4594-8B1B-5F9B5BC21AC3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71AAB88D-2B2F-48D9-A2D3-47AB8B9D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48" y="187342"/>
            <a:ext cx="2290718" cy="21528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C357D-03F0-4CCC-9B1A-29A50E6E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28" y="3141128"/>
            <a:ext cx="2328620" cy="21412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5CD8BF97-C600-480B-8973-9C85C3FD29CB}"/>
              </a:ext>
            </a:extLst>
          </p:cNvPr>
          <p:cNvSpPr/>
          <p:nvPr/>
        </p:nvSpPr>
        <p:spPr>
          <a:xfrm>
            <a:off x="416024" y="2503453"/>
            <a:ext cx="2386135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সভাসম্মেলন কক্ষে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02C2F2-778D-4ED9-BEAB-71F945B837AC}"/>
              </a:ext>
            </a:extLst>
          </p:cNvPr>
          <p:cNvSpPr/>
          <p:nvPr/>
        </p:nvSpPr>
        <p:spPr>
          <a:xfrm>
            <a:off x="3161318" y="2600910"/>
            <a:ext cx="229552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" pitchFamily="2"/>
                <a:cs typeface="Nikosh" pitchFamily="2"/>
              </a:rPr>
              <a:t>বড় পর্দায় বিশ্বকাপ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" pitchFamily="2"/>
              <a:cs typeface="Nikosh" pitchFamily="2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B0F41F2-3B1D-49C6-859E-6E85F2B5FF3D}"/>
              </a:ext>
            </a:extLst>
          </p:cNvPr>
          <p:cNvSpPr/>
          <p:nvPr/>
        </p:nvSpPr>
        <p:spPr>
          <a:xfrm>
            <a:off x="233345" y="5530135"/>
            <a:ext cx="230910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ডিজিটাল সেমিনারে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6E7DE-5EE6-4F15-AA20-02009D22D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474" y="270680"/>
            <a:ext cx="2512442" cy="19352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CD1846F-C0DB-4712-96D0-5C251FA1F1E7}"/>
              </a:ext>
            </a:extLst>
          </p:cNvPr>
          <p:cNvSpPr txBox="1"/>
          <p:nvPr/>
        </p:nvSpPr>
        <p:spPr>
          <a:xfrm>
            <a:off x="5526368" y="2600910"/>
            <a:ext cx="353998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তথ্য যোগাযোগে  মাল্টিমিডিয়া</a:t>
            </a:r>
            <a:endParaRPr lang="en-AU" sz="20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AFB357-F23E-406C-B4A1-DEFB4C63FDD6}"/>
              </a:ext>
            </a:extLst>
          </p:cNvPr>
          <p:cNvSpPr/>
          <p:nvPr/>
        </p:nvSpPr>
        <p:spPr>
          <a:xfrm>
            <a:off x="2622002" y="5920967"/>
            <a:ext cx="4368920" cy="529510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4000" b="0" i="0" u="none" strike="noStrike" kern="1200" cap="none" spc="0" baseline="0" dirty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মাল্টিমিডিয়ার ব্যবহার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47FBB-A649-4E66-AFD0-88AC7C35B1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61318" y="3208565"/>
            <a:ext cx="2290718" cy="21412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1E957C-4C36-4CEA-9AFB-1028AADE8DCA}"/>
              </a:ext>
            </a:extLst>
          </p:cNvPr>
          <p:cNvSpPr/>
          <p:nvPr/>
        </p:nvSpPr>
        <p:spPr>
          <a:xfrm>
            <a:off x="2802160" y="5434260"/>
            <a:ext cx="3296750" cy="5127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ডিজিটাল কনপারেন্স/সভা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C33967-A7FD-4FAB-B8CD-BD67ACC1E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133" y="3219638"/>
            <a:ext cx="2512442" cy="2062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C7B684-22F3-47D1-91C7-74268459207F}"/>
              </a:ext>
            </a:extLst>
          </p:cNvPr>
          <p:cNvSpPr/>
          <p:nvPr/>
        </p:nvSpPr>
        <p:spPr>
          <a:xfrm>
            <a:off x="6158474" y="5407569"/>
            <a:ext cx="2805269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>
                <a:solidFill>
                  <a:srgbClr val="00000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NikoshBAN" pitchFamily="2"/>
                <a:cs typeface="NikoshBAN" pitchFamily="2"/>
              </a:rPr>
              <a:t>ডিজিটাল কনটেন্ট</a:t>
            </a:r>
            <a:endParaRPr lang="en-US" sz="2800" b="0" i="0" u="none" strike="noStrike" kern="1200" cap="none" spc="0" baseline="0">
              <a:solidFill>
                <a:srgbClr val="000000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CED02C-D8CD-4246-9ED0-3196DDA25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26" y="190304"/>
            <a:ext cx="2332021" cy="2035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F8B56C-EE71-4671-B56A-8877EEF27288}"/>
              </a:ext>
            </a:extLst>
          </p:cNvPr>
          <p:cNvSpPr/>
          <p:nvPr/>
        </p:nvSpPr>
        <p:spPr>
          <a:xfrm>
            <a:off x="112544" y="0"/>
            <a:ext cx="8932983" cy="6738423"/>
          </a:xfrm>
          <a:prstGeom prst="rect">
            <a:avLst/>
          </a:prstGeom>
          <a:noFill/>
          <a:ln w="2667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9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281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Safur</dc:creator>
  <cp:lastModifiedBy>Abdul Safur</cp:lastModifiedBy>
  <cp:revision>4</cp:revision>
  <dcterms:created xsi:type="dcterms:W3CDTF">2020-03-05T15:40:05Z</dcterms:created>
  <dcterms:modified xsi:type="dcterms:W3CDTF">2020-03-10T17:47:27Z</dcterms:modified>
</cp:coreProperties>
</file>