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6" r:id="rId2"/>
    <p:sldId id="267" r:id="rId3"/>
    <p:sldId id="290" r:id="rId4"/>
    <p:sldId id="304" r:id="rId5"/>
    <p:sldId id="291" r:id="rId6"/>
    <p:sldId id="302" r:id="rId7"/>
    <p:sldId id="292" r:id="rId8"/>
    <p:sldId id="293" r:id="rId9"/>
    <p:sldId id="261" r:id="rId10"/>
    <p:sldId id="296" r:id="rId11"/>
    <p:sldId id="295" r:id="rId12"/>
    <p:sldId id="299" r:id="rId13"/>
    <p:sldId id="297" r:id="rId14"/>
    <p:sldId id="257" r:id="rId15"/>
    <p:sldId id="300" r:id="rId16"/>
    <p:sldId id="258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97" autoAdjust="0"/>
  </p:normalViewPr>
  <p:slideViewPr>
    <p:cSldViewPr>
      <p:cViewPr varScale="1">
        <p:scale>
          <a:sx n="80" d="100"/>
          <a:sy n="80" d="100"/>
        </p:scale>
        <p:origin x="10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4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3.png" /><Relationship Id="rId4" Type="http://schemas.openxmlformats.org/officeDocument/2006/relationships/image" Target="../media/image22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png" /><Relationship Id="rId4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607" y="0"/>
            <a:ext cx="6781800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WELCOME</a:t>
            </a:r>
          </a:p>
        </p:txBody>
      </p:sp>
      <p:sp>
        <p:nvSpPr>
          <p:cNvPr id="3" name="TextBox 2"/>
          <p:cNvSpPr txBox="1"/>
          <p:nvPr/>
        </p:nvSpPr>
        <p:spPr>
          <a:xfrm rot="195111">
            <a:off x="3874448" y="1455733"/>
            <a:ext cx="102870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To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2050" y="2265137"/>
            <a:ext cx="6172200" cy="120032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English Class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7FD9250-00F4-6A49-A956-E518F7E90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_full_600_thumb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962400"/>
            <a:ext cx="2590800" cy="236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1800" y="5181599"/>
            <a:ext cx="626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boy jumps __________ the pond.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799" y="1447800"/>
            <a:ext cx="5722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</a:t>
            </a:r>
            <a:r>
              <a:rPr lang="en-GB" sz="2800" dirty="0"/>
              <a:t>football </a:t>
            </a:r>
            <a:r>
              <a:rPr lang="en-US" sz="2800" dirty="0"/>
              <a:t>is ____________ the car.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1295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5029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into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677EF99-2266-9845-987D-5B8D1FA24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" y="922811"/>
            <a:ext cx="2910229" cy="2691826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5BBCEEA9-6931-D442-B0B3-E77AA23D4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9" y="362411"/>
            <a:ext cx="1097842" cy="1299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g running next to car.jpg"/>
          <p:cNvPicPr>
            <a:picLocks noChangeAspect="1"/>
          </p:cNvPicPr>
          <p:nvPr/>
        </p:nvPicPr>
        <p:blipFill>
          <a:blip r:embed="rId2" cstate="print"/>
          <a:srcRect l="8290" t="25175" r="12954" b="9125"/>
          <a:stretch>
            <a:fillRect/>
          </a:stretch>
        </p:blipFill>
        <p:spPr>
          <a:xfrm>
            <a:off x="533400" y="914400"/>
            <a:ext cx="289560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371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dog is walking __________ the car.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0" y="1371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by/beside</a:t>
            </a:r>
          </a:p>
        </p:txBody>
      </p:sp>
      <p:pic>
        <p:nvPicPr>
          <p:cNvPr id="5" name="Picture 4" descr="dog-in-hot-car.jpg"/>
          <p:cNvPicPr>
            <a:picLocks noChangeAspect="1"/>
          </p:cNvPicPr>
          <p:nvPr/>
        </p:nvPicPr>
        <p:blipFill>
          <a:blip r:embed="rId3" cstate="print"/>
          <a:srcRect t="3089" r="290"/>
          <a:stretch>
            <a:fillRect/>
          </a:stretch>
        </p:blipFill>
        <p:spPr>
          <a:xfrm>
            <a:off x="228600" y="3429000"/>
            <a:ext cx="3276600" cy="2390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4648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dog is sitting ___________ the car.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4495800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In/inside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66800" y="23622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sun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752600"/>
            <a:ext cx="726190" cy="72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un_white_light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286000"/>
            <a:ext cx="1143819" cy="12003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2590800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1905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earth moves ___________ the sun.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1828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round</a:t>
            </a:r>
          </a:p>
        </p:txBody>
      </p:sp>
      <p:pic>
        <p:nvPicPr>
          <p:cNvPr id="11" name="Picture 10" descr="IE1EF00Z.jpg"/>
          <p:cNvPicPr>
            <a:picLocks noChangeAspect="1"/>
          </p:cNvPicPr>
          <p:nvPr/>
        </p:nvPicPr>
        <p:blipFill>
          <a:blip r:embed="rId4" cstate="print"/>
          <a:srcRect l="42000" t="16000" r="8000" b="22667"/>
          <a:stretch>
            <a:fillRect/>
          </a:stretch>
        </p:blipFill>
        <p:spPr>
          <a:xfrm>
            <a:off x="228600" y="4267200"/>
            <a:ext cx="3048000" cy="228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2800" y="4572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car is going ___________ the tunnel.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4495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through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026 -0.06383 C -0.17395 -0.06383 -0.23125 0.01272 -0.23125 0.10823 C -0.23125 0.20328 -0.17395 0.28168 -0.1026 0.28168 C -0.03125 0.28168 0.02709 0.20328 0.02709 0.10823 C 0.02709 0.01272 -0.03125 -0.06383 -0.1026 -0.06383 Z " pathEditMode="relative" rAng="0" ptsTypes="fffff"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-MB_CM_inner.jpg"/>
          <p:cNvPicPr>
            <a:picLocks noChangeAspect="1"/>
          </p:cNvPicPr>
          <p:nvPr/>
        </p:nvPicPr>
        <p:blipFill>
          <a:blip r:embed="rId2" cstate="print"/>
          <a:srcRect l="13243" t="21200" r="52162" b="25845"/>
          <a:stretch>
            <a:fillRect/>
          </a:stretch>
        </p:blipFill>
        <p:spPr>
          <a:xfrm>
            <a:off x="152400" y="1066800"/>
            <a:ext cx="2438400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12192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Mina is sitting ______________ her mother and grandmother.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1143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between</a:t>
            </a:r>
          </a:p>
        </p:txBody>
      </p:sp>
      <p:pic>
        <p:nvPicPr>
          <p:cNvPr id="5" name="Picture 4" descr="pakistan-flood-relief-640x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810000"/>
            <a:ext cx="2514600" cy="2352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38100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man is distributing relief _______ the flood-affected people.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4191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among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24384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Between – two/more individual persons/things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1800" y="2438400"/>
            <a:ext cx="5867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51054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Among- more than two persons/things.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5600" y="5029200"/>
            <a:ext cx="5943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838200"/>
            <a:ext cx="3200400" cy="1143000"/>
          </a:xfrm>
          <a:prstGeom prst="rect">
            <a:avLst/>
          </a:prstGeom>
        </p:spPr>
      </p:pic>
      <p:pic>
        <p:nvPicPr>
          <p:cNvPr id="13" name="Picture 12" descr="31694-Clipart-Illustration-Of-A-Friendly-Ginger-Kitty-Cat-Smiling-And-Facing-To-The-Right.jpg"/>
          <p:cNvPicPr>
            <a:picLocks noChangeAspect="1"/>
          </p:cNvPicPr>
          <p:nvPr/>
        </p:nvPicPr>
        <p:blipFill>
          <a:blip r:embed="rId3" cstate="print"/>
          <a:srcRect t="2649" r="3778" b="7285"/>
          <a:stretch>
            <a:fillRect/>
          </a:stretch>
        </p:blipFill>
        <p:spPr>
          <a:xfrm>
            <a:off x="0" y="990600"/>
            <a:ext cx="1455644" cy="914400"/>
          </a:xfrm>
          <a:prstGeom prst="rect">
            <a:avLst/>
          </a:prstGeom>
        </p:spPr>
      </p:pic>
      <p:pic>
        <p:nvPicPr>
          <p:cNvPr id="16" name="Picture 15" descr="23004.jpg"/>
          <p:cNvPicPr>
            <a:picLocks noChangeAspect="1"/>
          </p:cNvPicPr>
          <p:nvPr/>
        </p:nvPicPr>
        <p:blipFill>
          <a:blip r:embed="rId4" cstate="print"/>
          <a:srcRect r="1727" b="6061"/>
          <a:stretch>
            <a:fillRect/>
          </a:stretch>
        </p:blipFill>
        <p:spPr>
          <a:xfrm>
            <a:off x="0" y="2362200"/>
            <a:ext cx="2286000" cy="2133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19400" y="1981200"/>
            <a:ext cx="60960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The cat is standing  ________ the car.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3600" y="1981200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behind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3200" y="3886200"/>
            <a:ext cx="62484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The cat is sitting ___________ the chair.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5000" y="3810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under</a:t>
            </a:r>
          </a:p>
        </p:txBody>
      </p:sp>
      <p:pic>
        <p:nvPicPr>
          <p:cNvPr id="21" name="Picture 20" descr="2356_picture_of_a_retro_image_of_a_black_cat_running_out_in_front_of_an_old_c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19600"/>
            <a:ext cx="2514600" cy="2438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90800" y="5410200"/>
            <a:ext cx="64008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A black cat is running _________ the car.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19800" y="5334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In front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d1399499.jpg"/>
          <p:cNvPicPr>
            <a:picLocks noChangeAspect="1"/>
          </p:cNvPicPr>
          <p:nvPr/>
        </p:nvPicPr>
        <p:blipFill>
          <a:blip r:embed="rId2" cstate="print"/>
          <a:srcRect r="3695" b="16779"/>
          <a:stretch>
            <a:fillRect/>
          </a:stretch>
        </p:blipFill>
        <p:spPr>
          <a:xfrm>
            <a:off x="304800" y="990600"/>
            <a:ext cx="2286000" cy="2362200"/>
          </a:xfrm>
          <a:prstGeom prst="rect">
            <a:avLst/>
          </a:prstGeom>
        </p:spPr>
      </p:pic>
      <p:pic>
        <p:nvPicPr>
          <p:cNvPr id="4" name="Picture 3" descr="IMG_9724-thumb.jpg"/>
          <p:cNvPicPr>
            <a:picLocks noChangeAspect="1"/>
          </p:cNvPicPr>
          <p:nvPr/>
        </p:nvPicPr>
        <p:blipFill>
          <a:blip r:embed="rId3" cstate="print"/>
          <a:srcRect t="13598" r="4667"/>
          <a:stretch>
            <a:fillRect/>
          </a:stretch>
        </p:blipFill>
        <p:spPr>
          <a:xfrm>
            <a:off x="304800" y="3657600"/>
            <a:ext cx="2286000" cy="2905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13716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boy is walking ______________ the stairs.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42672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 child is walking _______________ the stairs.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1981200"/>
            <a:ext cx="129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down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4724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819400"/>
            <a:ext cx="5638800" cy="1600200"/>
          </a:xfrm>
          <a:prstGeom prst="rect">
            <a:avLst/>
          </a:prstGeom>
        </p:spPr>
      </p:pic>
      <p:pic>
        <p:nvPicPr>
          <p:cNvPr id="9" name="Picture 8" descr="31694-Clipart-Illustration-Of-A-Friendly-Ginger-Kitty-Cat-Smiling-And-Facing-To-The-Right.jpg"/>
          <p:cNvPicPr>
            <a:picLocks noChangeAspect="1"/>
          </p:cNvPicPr>
          <p:nvPr/>
        </p:nvPicPr>
        <p:blipFill>
          <a:blip r:embed="rId3" cstate="print"/>
          <a:srcRect l="6426" t="4396" r="3614" b="7692"/>
          <a:stretch>
            <a:fillRect/>
          </a:stretch>
        </p:blipFill>
        <p:spPr>
          <a:xfrm>
            <a:off x="152400" y="3048000"/>
            <a:ext cx="1524000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85800"/>
            <a:ext cx="4605078" cy="110799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6600" u="sng" dirty="0">
                <a:solidFill>
                  <a:srgbClr val="7030A0"/>
                </a:solidFill>
              </a:rPr>
              <a:t>Evaluation: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55 -0.07701 C 0.1625 -0.15842 0.24063 -0.23959 0.28733 -0.25717 C 0.33403 -0.27475 0.34931 -0.22849 0.36476 -0.18224 " pathEditMode="relative" ptsTypes="a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76 -0.18224 C 0.46944 -0.26503 0.5743 -0.3476 0.64514 -0.3136 C 0.71597 -0.2796 0.75295 -0.12882 0.7901 0.0222 " pathEditMode="relative" ptsTypes="a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01 0.0222 C 0.76858 0.09598 0.74722 0.16998 0.66962 0.20143 C 0.59201 0.23312 0.45851 0.22225 0.325 0.21138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0.21138 C 0.325 0.21138 0.37083 0.08904 0.41667 -0.033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67 -0.03331 C 0.41667 -0.03331 0.26459 0.05573 0.1125 0.14477 " pathEditMode="relative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5 0.14477 C 0.14444 0.02197 0.17656 -0.10037 0.25486 -0.15402 C 0.33316 -0.20768 0.49375 -0.21092 0.58177 -0.17785 C 0.66962 -0.14431 0.72639 -0.04857 0.78333 0.04672 " pathEditMode="relative" rAng="0" ptsTypes="aaaA">
                                      <p:cBhvr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01 0.0222 C 0.7901 0.0222 0.5908 -0.2056 0.39167 -0.4329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-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914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Fill in the blanks with preposition from the box.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2743200"/>
            <a:ext cx="8991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/>
              <a:t>The students are sitting _______ their class room.</a:t>
            </a:r>
          </a:p>
          <a:p>
            <a:pPr marL="342900" indent="-342900">
              <a:buAutoNum type="arabicPeriod"/>
            </a:pPr>
            <a:r>
              <a:rPr lang="en-US" sz="3200" b="1" dirty="0"/>
              <a:t>The teacher entered __________ the classroom hurriedly.</a:t>
            </a:r>
          </a:p>
          <a:p>
            <a:pPr marL="342900" indent="-342900">
              <a:buAutoNum type="arabicPeriod"/>
            </a:pPr>
            <a:r>
              <a:rPr lang="en-US" sz="3200" b="1" dirty="0"/>
              <a:t>Distribute the chocolates ________ the students.</a:t>
            </a:r>
          </a:p>
          <a:p>
            <a:pPr marL="342900" indent="-342900">
              <a:buAutoNum type="arabicPeriod"/>
            </a:pPr>
            <a:r>
              <a:rPr lang="en-US" sz="3200" b="1" dirty="0"/>
              <a:t>The boy jumped ___________ the wall.</a:t>
            </a:r>
          </a:p>
          <a:p>
            <a:pPr marL="342900" indent="-342900">
              <a:buAutoNum type="arabicPeriod"/>
            </a:pPr>
            <a:r>
              <a:rPr lang="en-US" sz="3200" b="1" dirty="0"/>
              <a:t>The roof ________ our head is white washed.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2057400"/>
            <a:ext cx="8534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1981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1981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2057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over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2057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7600" y="2057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between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2057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among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7000" y="2057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above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0" y="2057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-0.02035 C 0.02916 -0.02012 0.24461 0.04718 0.46024 0.1149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59112E-6 C -3.33333E-6 0.00023 -0.13993 0.11379 -0.27916 0.228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5065 C -0.16128 0.09806 -0.25417 0.1457 -0.23385 0.1975 C -0.21337 0.24931 -0.07969 0.30527 0.05417 0.36147 " pathEditMode="relative" rAng="0" ptsTypes="aaA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1.59112E-6 C -0.05625 0.05435 -0.09913 0.10916 -0.05468 0.19357 C -0.01007 0.27775 0.12188 0.39177 0.25417 0.50578 " pathEditMode="relative" rAng="0" ptsTypes="a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47 0.02845 C 0.04826 0.10569 0.15399 0.18317 0.09184 0.2574 C 0.02968 0.33164 -0.34063 0.41813 -0.43073 0.47317 C -0.52084 0.52822 -0.4849 0.55782 -0.44896 0.58765 " pathEditMode="relative" rAng="0" ptsTypes="aa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2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2" grpId="1"/>
      <p:bldP spid="13" grpId="0"/>
      <p:bldP spid="13" grpId="1"/>
      <p:bldP spid="14" grpId="0"/>
      <p:bldP spid="15" grpId="0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90600"/>
            <a:ext cx="50956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u="sng" dirty="0">
                <a:solidFill>
                  <a:srgbClr val="00B050"/>
                </a:solidFill>
              </a:rPr>
              <a:t>Homework: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590800"/>
            <a:ext cx="83820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Write ten sentences using the following prepositions.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4343400"/>
            <a:ext cx="8763000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On, over, above, in, into, between, among, behind, in front of, down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4343400"/>
            <a:ext cx="87630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366A03F-14B7-CE45-BED2-E3428EEBA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338"/>
            <a:ext cx="9144000" cy="49053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210450-C3A3-4349-84EC-EA029736BBC8}"/>
              </a:ext>
            </a:extLst>
          </p:cNvPr>
          <p:cNvSpPr txBox="1"/>
          <p:nvPr/>
        </p:nvSpPr>
        <p:spPr>
          <a:xfrm>
            <a:off x="1495425" y="312965"/>
            <a:ext cx="615315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>
                <a:solidFill>
                  <a:srgbClr val="FF0000"/>
                </a:solidFill>
              </a:rPr>
              <a:t>Thank you </a:t>
            </a:r>
            <a:endParaRPr lang="en-US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1219200"/>
          </a:xfrm>
        </p:spPr>
        <p:txBody>
          <a:bodyPr>
            <a:normAutofit fontScale="90000"/>
          </a:bodyPr>
          <a:lstStyle/>
          <a:p>
            <a:r>
              <a:rPr sz="11500">
                <a:solidFill>
                  <a:srgbClr val="FFC000"/>
                </a:solidFill>
              </a:rPr>
              <a:t>Presentation</a:t>
            </a:r>
            <a:r>
              <a:rPr sz="11500"/>
              <a:t>  </a:t>
            </a:r>
            <a:endParaRPr lang="en-US" sz="115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905000"/>
            <a:ext cx="6934200" cy="156966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</a:t>
            </a:r>
          </a:p>
          <a:p>
            <a:pPr algn="ctr"/>
            <a:r>
              <a:rPr lang="en-US" sz="4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Students of Class-vii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918530"/>
            <a:ext cx="8763000" cy="2308324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MD:NAZRUL ISLAM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</a:rPr>
              <a:t>ASSISTANT TEACHER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</a:rPr>
              <a:t>K.K.H.S,PORSHA,NAOGAON.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6681782" y="3244956"/>
            <a:ext cx="2081218" cy="707886"/>
          </a:xfrm>
          <a:prstGeom prst="rect">
            <a:avLst/>
          </a:prstGeom>
          <a:noFill/>
          <a:ln w="3492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By-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5971EC45-689D-0549-B068-D66486D69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265709" y="3244956"/>
            <a:ext cx="3048001" cy="19257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503092"/>
            <a:ext cx="6324600" cy="22820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114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Mr. Mickey is   ___________the car.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4038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  behind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029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Mr. Mickey  is  _____________ the car.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4876800"/>
            <a:ext cx="76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on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950EC42-7B38-954A-B431-90F147342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025"/>
            <a:ext cx="2367643" cy="20955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B0323EEB-5D45-2145-9663-2AE6FB04D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95674" flipV="1">
            <a:off x="4875284" y="22342"/>
            <a:ext cx="1105800" cy="1629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0E8899-E9BD-6F4C-AAA2-C5820F747792}"/>
              </a:ext>
            </a:extLst>
          </p:cNvPr>
          <p:cNvSpPr txBox="1"/>
          <p:nvPr/>
        </p:nvSpPr>
        <p:spPr>
          <a:xfrm>
            <a:off x="609597" y="1929494"/>
            <a:ext cx="7241725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3200" b="1"/>
              <a:t>Can you tell me what kind of parts of speech the word written in red letters  ?</a:t>
            </a:r>
            <a:endParaRPr lang="en-US" sz="32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544B84-BCC0-E541-AB48-5330C9900144}"/>
              </a:ext>
            </a:extLst>
          </p:cNvPr>
          <p:cNvSpPr txBox="1"/>
          <p:nvPr/>
        </p:nvSpPr>
        <p:spPr>
          <a:xfrm>
            <a:off x="2714625" y="4297136"/>
            <a:ext cx="3302454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4800" b="1"/>
              <a:t>Preposition 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46893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600200"/>
            <a:ext cx="8382000" cy="212365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</a:rPr>
              <a:t>So, our today’s topic is ………………………..……..?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3810000"/>
            <a:ext cx="6553200" cy="156966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9600" u="sng" dirty="0">
                <a:solidFill>
                  <a:schemeClr val="tx2"/>
                </a:solidFill>
              </a:rPr>
              <a:t>Preposition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5256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rgbClr val="0070C0"/>
                </a:solidFill>
              </a:rPr>
              <a:t>Aims and Objectives: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861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0070C0"/>
                </a:solidFill>
              </a:rPr>
              <a:t>By the end of the lesson you will have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2098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US" sz="4000" b="1" dirty="0">
                <a:solidFill>
                  <a:srgbClr val="7030A0"/>
                </a:solidFill>
              </a:rPr>
              <a:t>practiced writing and speaking skill.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999" y="3581400"/>
            <a:ext cx="8534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b) Learnt about  preposition and their       uses.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28600" y="48006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dirty="0">
                <a:solidFill>
                  <a:srgbClr val="7030A0"/>
                </a:solidFill>
              </a:rPr>
              <a:t>c) Talked about the location of different things using correct preposition.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555248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There is a </a:t>
            </a:r>
            <a:r>
              <a:rPr lang="en-US" sz="3200" dirty="0">
                <a:solidFill>
                  <a:srgbClr val="7030A0"/>
                </a:solidFill>
              </a:rPr>
              <a:t>cow</a:t>
            </a:r>
            <a:r>
              <a:rPr lang="en-US" sz="3200" dirty="0"/>
              <a:t> </a:t>
            </a:r>
            <a:r>
              <a:rPr lang="en-US" sz="3200" u="sng" dirty="0">
                <a:solidFill>
                  <a:srgbClr val="C00000"/>
                </a:solidFill>
              </a:rPr>
              <a:t>in</a:t>
            </a:r>
            <a:r>
              <a:rPr lang="en-US" sz="3200" dirty="0"/>
              <a:t> the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field</a:t>
            </a:r>
            <a:r>
              <a:rPr lang="en-US" sz="3200" dirty="0"/>
              <a:t>.</a:t>
            </a:r>
          </a:p>
        </p:txBody>
      </p:sp>
      <p:pic>
        <p:nvPicPr>
          <p:cNvPr id="5" name="Picture 4" descr="old_bangladeshi_drinking_t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40393"/>
            <a:ext cx="3143250" cy="2024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26670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old man is fond </a:t>
            </a:r>
            <a:r>
              <a:rPr lang="en-US" sz="3200" u="sng" dirty="0">
                <a:solidFill>
                  <a:srgbClr val="C00000"/>
                </a:solidFill>
              </a:rPr>
              <a:t>of</a:t>
            </a:r>
            <a:r>
              <a:rPr lang="en-US" sz="3200" dirty="0"/>
              <a:t> tea.</a:t>
            </a:r>
          </a:p>
        </p:txBody>
      </p:sp>
      <p:pic>
        <p:nvPicPr>
          <p:cNvPr id="9" name="Picture 8" descr="chai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088" y="4616737"/>
            <a:ext cx="3055088" cy="213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86200" y="48006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cat jumped    </a:t>
            </a:r>
            <a:r>
              <a:rPr lang="en-US" sz="3200" dirty="0">
                <a:solidFill>
                  <a:srgbClr val="C00000"/>
                </a:solidFill>
              </a:rPr>
              <a:t>off        </a:t>
            </a:r>
            <a:r>
              <a:rPr lang="en-US" sz="3200" dirty="0"/>
              <a:t>it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0" y="1371600"/>
            <a:ext cx="5105400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Cow                   in                 field</a:t>
            </a:r>
          </a:p>
          <a:p>
            <a:r>
              <a:rPr lang="en-US" sz="2800" dirty="0"/>
              <a:t>(Noun)     Preposition	  Noun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00600" y="1676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6858000" y="1676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86200" y="3429000"/>
            <a:ext cx="5257800" cy="8925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2800" dirty="0"/>
              <a:t>fond                  of                 tea</a:t>
            </a:r>
          </a:p>
          <a:p>
            <a:r>
              <a:rPr lang="en-US" sz="2400" dirty="0"/>
              <a:t>(Adjective)     Preposition	  Noun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953000" y="37338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6934200" y="3733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657600" y="5410200"/>
            <a:ext cx="5486400" cy="8925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2800" dirty="0"/>
              <a:t>   Jumped                 off              it</a:t>
            </a:r>
          </a:p>
          <a:p>
            <a:r>
              <a:rPr lang="en-US" sz="2400" dirty="0"/>
              <a:t>      Verb              Preposition      pronoun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7315200" y="5791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410200" y="5791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38600" y="4343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 cat  is    on    a  chair</a:t>
            </a:r>
          </a:p>
        </p:txBody>
      </p:sp>
      <p:pic>
        <p:nvPicPr>
          <p:cNvPr id="20" name="Picture 19" descr="31694-Clipart-Illustration-Of-A-Friendly-Ginger-Kitty-Cat-Smiling-And-Facing-To-The-Right.jpg"/>
          <p:cNvPicPr>
            <a:picLocks noChangeAspect="1"/>
          </p:cNvPicPr>
          <p:nvPr/>
        </p:nvPicPr>
        <p:blipFill>
          <a:blip r:embed="rId4" cstate="print"/>
          <a:srcRect r="222" b="6587"/>
          <a:stretch>
            <a:fillRect/>
          </a:stretch>
        </p:blipFill>
        <p:spPr>
          <a:xfrm>
            <a:off x="1244053" y="4928174"/>
            <a:ext cx="988751" cy="76930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61A0529-31D0-F94E-BB77-ED82DD8457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" y="15543"/>
            <a:ext cx="3034394" cy="2473037"/>
          </a:xfrm>
          <a:prstGeom prst="rect">
            <a:avLst/>
          </a:prstGeom>
        </p:spPr>
      </p:pic>
      <p:pic>
        <p:nvPicPr>
          <p:cNvPr id="10" name="Picture 9" descr="31694-Clipart-Illustration-Of-A-Friendly-Ginger-Kitty-Cat-Smiling-And-Facing-To-The-Right.jpg">
            <a:extLst>
              <a:ext uri="{FF2B5EF4-FFF2-40B4-BE49-F238E27FC236}">
                <a16:creationId xmlns:a16="http://schemas.microsoft.com/office/drawing/2014/main" id="{E6464245-A2DE-A744-969F-044E43DF3FD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222" b="6587"/>
          <a:stretch>
            <a:fillRect/>
          </a:stretch>
        </p:blipFill>
        <p:spPr>
          <a:xfrm flipH="1">
            <a:off x="2524473" y="5544898"/>
            <a:ext cx="1133125" cy="769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24" grpId="0"/>
      <p:bldP spid="2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6858000" cy="830997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800" dirty="0"/>
              <a:t>So, what is </a:t>
            </a:r>
            <a:r>
              <a:rPr lang="en-US" sz="4800" u="sng" dirty="0">
                <a:solidFill>
                  <a:srgbClr val="C00000"/>
                </a:solidFill>
              </a:rPr>
              <a:t>preposition</a:t>
            </a:r>
            <a:r>
              <a:rPr lang="en-US" sz="4800" dirty="0"/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828801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u="sng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4958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So, preposition is a word that is placed before a noun or pronoun to show its relation with other words in the sentence.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733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C00000"/>
                </a:solidFill>
              </a:rPr>
              <a:t>Before noun or pronoun</a:t>
            </a:r>
            <a:endParaRPr lang="en-US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6002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C00000"/>
                </a:solidFill>
              </a:rPr>
              <a:t>Pre 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/>
              <a:t>means  </a:t>
            </a:r>
            <a:r>
              <a:rPr lang="en-US" sz="3200" b="1" i="1" u="sng" dirty="0">
                <a:solidFill>
                  <a:srgbClr val="C00000"/>
                </a:solidFill>
              </a:rPr>
              <a:t>before</a:t>
            </a:r>
            <a:r>
              <a:rPr lang="en-US" sz="3200" b="1" i="1" dirty="0"/>
              <a:t>  and </a:t>
            </a:r>
            <a:r>
              <a:rPr lang="en-US" sz="3200" b="1" i="1" u="sng" dirty="0">
                <a:solidFill>
                  <a:srgbClr val="C00000"/>
                </a:solidFill>
              </a:rPr>
              <a:t>position</a:t>
            </a:r>
            <a:r>
              <a:rPr lang="en-US" sz="3200" b="1" i="1" dirty="0"/>
              <a:t> means  </a:t>
            </a:r>
            <a:r>
              <a:rPr lang="en-US" sz="3200" b="1" i="1" u="sng" dirty="0">
                <a:solidFill>
                  <a:srgbClr val="C00000"/>
                </a:solidFill>
              </a:rPr>
              <a:t>place</a:t>
            </a:r>
            <a:endParaRPr lang="en-US" sz="3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286000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/>
              <a:t>Preposition means 'that which is placed before'.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8956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/>
              <a:t>Before what……………..?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tanics_chair_350.jpg"/>
          <p:cNvPicPr>
            <a:picLocks noChangeAspect="1"/>
          </p:cNvPicPr>
          <p:nvPr/>
        </p:nvPicPr>
        <p:blipFill>
          <a:blip r:embed="rId2" cstate="print"/>
          <a:srcRect l="25143" t="4571" r="22285" b="6286"/>
          <a:stretch>
            <a:fillRect/>
          </a:stretch>
        </p:blipFill>
        <p:spPr>
          <a:xfrm>
            <a:off x="1676400" y="4191000"/>
            <a:ext cx="1482969" cy="2133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76600" y="4495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cat jumped ________ the chair.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4419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over</a:t>
            </a:r>
          </a:p>
        </p:txBody>
      </p:sp>
      <p:pic>
        <p:nvPicPr>
          <p:cNvPr id="15" name="Picture 14" descr="c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905000"/>
            <a:ext cx="2971800" cy="1447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57600" y="12954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sun is _________ the car.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3600" y="1295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above</a:t>
            </a:r>
          </a:p>
        </p:txBody>
      </p:sp>
      <p:pic>
        <p:nvPicPr>
          <p:cNvPr id="19" name="Picture 18" descr="31694-Clipart-Illustration-Of-A-Friendly-Ginger-Kitty-Cat-Smiling-And-Facing-To-The-Right.jpg"/>
          <p:cNvPicPr>
            <a:picLocks noChangeAspect="1"/>
          </p:cNvPicPr>
          <p:nvPr/>
        </p:nvPicPr>
        <p:blipFill>
          <a:blip r:embed="rId4" cstate="print"/>
          <a:srcRect t="2649" r="3778" b="7285"/>
          <a:stretch>
            <a:fillRect/>
          </a:stretch>
        </p:blipFill>
        <p:spPr>
          <a:xfrm>
            <a:off x="0" y="4724400"/>
            <a:ext cx="1455644" cy="914400"/>
          </a:xfrm>
          <a:prstGeom prst="rect">
            <a:avLst/>
          </a:prstGeom>
        </p:spPr>
      </p:pic>
      <p:pic>
        <p:nvPicPr>
          <p:cNvPr id="20" name="Picture 19" descr="Sun.png"/>
          <p:cNvPicPr>
            <a:picLocks noChangeAspect="1"/>
          </p:cNvPicPr>
          <p:nvPr/>
        </p:nvPicPr>
        <p:blipFill>
          <a:blip r:embed="rId5" cstate="print"/>
          <a:srcRect l="28549" t="13120" r="33595" b="37234"/>
          <a:stretch>
            <a:fillRect/>
          </a:stretch>
        </p:blipFill>
        <p:spPr>
          <a:xfrm>
            <a:off x="762000" y="0"/>
            <a:ext cx="1524000" cy="990600"/>
          </a:xfrm>
          <a:prstGeom prst="rect">
            <a:avLst/>
          </a:prstGeom>
        </p:spPr>
      </p:pic>
      <p:sp>
        <p:nvSpPr>
          <p:cNvPr id="18" name="Up Arrow 17"/>
          <p:cNvSpPr/>
          <p:nvPr/>
        </p:nvSpPr>
        <p:spPr>
          <a:xfrm>
            <a:off x="1447800" y="1143000"/>
            <a:ext cx="2286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08 -0.07193 C 0.1257 -0.16027 0.17032 -0.24862 0.22188 -0.22387 C 0.27327 -0.19912 0.33212 -0.06152 0.39098 0.07631 " pathEditMode="relative" ptsTypes="a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842</TotalTime>
  <Words>429</Words>
  <Application>Microsoft Office PowerPoint</Application>
  <PresentationFormat>On-screen Show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PowerPoint Presentation</vt:lpstr>
      <vt:lpstr>Presentation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nazrul.kkhs@gmail.com</cp:lastModifiedBy>
  <cp:revision>99</cp:revision>
  <dcterms:created xsi:type="dcterms:W3CDTF">2006-08-16T00:00:00Z</dcterms:created>
  <dcterms:modified xsi:type="dcterms:W3CDTF">2020-01-07T01:59:05Z</dcterms:modified>
</cp:coreProperties>
</file>