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63" r:id="rId5"/>
    <p:sldId id="265" r:id="rId6"/>
    <p:sldId id="264" r:id="rId7"/>
    <p:sldId id="261" r:id="rId8"/>
    <p:sldId id="262" r:id="rId9"/>
    <p:sldId id="257" r:id="rId10"/>
    <p:sldId id="258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60C7-ED27-44E3-84DA-BDDD7D6C7382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7ECF-A89F-458F-8B82-C142EBE5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8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60C7-ED27-44E3-84DA-BDDD7D6C7382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7ECF-A89F-458F-8B82-C142EBE5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9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60C7-ED27-44E3-84DA-BDDD7D6C7382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7ECF-A89F-458F-8B82-C142EBE5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60C7-ED27-44E3-84DA-BDDD7D6C7382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7ECF-A89F-458F-8B82-C142EBE5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2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60C7-ED27-44E3-84DA-BDDD7D6C7382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7ECF-A89F-458F-8B82-C142EBE5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8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60C7-ED27-44E3-84DA-BDDD7D6C7382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7ECF-A89F-458F-8B82-C142EBE5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3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60C7-ED27-44E3-84DA-BDDD7D6C7382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7ECF-A89F-458F-8B82-C142EBE5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4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60C7-ED27-44E3-84DA-BDDD7D6C7382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7ECF-A89F-458F-8B82-C142EBE5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5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60C7-ED27-44E3-84DA-BDDD7D6C7382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7ECF-A89F-458F-8B82-C142EBE5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6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60C7-ED27-44E3-84DA-BDDD7D6C7382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7ECF-A89F-458F-8B82-C142EBE5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1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60C7-ED27-44E3-84DA-BDDD7D6C7382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7ECF-A89F-458F-8B82-C142EBE5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60C7-ED27-44E3-84DA-BDDD7D6C7382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37ECF-A89F-458F-8B82-C142EBE5B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3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1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71" y="152786"/>
            <a:ext cx="6096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সারা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দিনের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পরিশ্রমেও</a:t>
            </a:r>
            <a:endParaRPr lang="en-US" sz="3200" b="1" dirty="0" smtClean="0">
              <a:ln w="9525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  <a:p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পায়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না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যারা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খুঁজে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</a:p>
          <a:p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একটি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দিনের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আহার্য-সঞ্চয়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,</a:t>
            </a:r>
          </a:p>
          <a:p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তবু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যাদের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মনের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কোণে</a:t>
            </a:r>
            <a:endParaRPr lang="en-US" sz="3200" b="1" dirty="0" smtClean="0">
              <a:ln w="9525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  <a:p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নেই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দুরাশা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গ্লানি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,</a:t>
            </a:r>
          </a:p>
          <a:p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নেই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দীনতা,নেই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কোনো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সংশয়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। </a:t>
            </a:r>
          </a:p>
          <a:p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যেথায়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মানুষ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মানুষেরে</a:t>
            </a:r>
            <a:endParaRPr lang="en-US" sz="3200" b="1" dirty="0" smtClean="0">
              <a:ln w="9525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  <a:p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বাসতে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পারে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ভালো</a:t>
            </a:r>
            <a:endParaRPr lang="en-US" sz="3200" b="1" dirty="0" smtClean="0">
              <a:ln w="9525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  <a:p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প্রতিবেশীর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আঁধার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ঘরে</a:t>
            </a:r>
            <a:endParaRPr lang="en-US" sz="3200" b="1" dirty="0" smtClean="0">
              <a:ln w="9525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  <a:p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জ্বালতে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পারে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আলো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,</a:t>
            </a:r>
          </a:p>
          <a:p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সেই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জগতের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কান্না-হাসির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</a:p>
          <a:p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অন্তরালে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ভাই</a:t>
            </a:r>
            <a:endParaRPr lang="en-US" sz="3200" b="1" dirty="0" smtClean="0">
              <a:ln w="9525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  <a:p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আমি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হারিয়ে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যেতে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চাই</a:t>
            </a: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‖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34" y="3399828"/>
            <a:ext cx="4668213" cy="2870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35" y="334851"/>
            <a:ext cx="466821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908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1900" y="3175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জোড়ায়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কাজ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501900"/>
            <a:ext cx="1047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প্রতিবেশীর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দায়িত্ব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বুলেট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পয়েন্টে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611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0500" y="457200"/>
            <a:ext cx="560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দলগত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কাজ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300" y="1435100"/>
            <a:ext cx="10718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err="1" smtClean="0"/>
              <a:t>উদ্দীপকটি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পড়ে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সংশ্লিষ্ট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প্রশ্নের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উত্তর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দাওঃ</a:t>
            </a:r>
            <a:endParaRPr lang="en-US" sz="2800" b="1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b="1" dirty="0" err="1" smtClean="0">
                <a:solidFill>
                  <a:srgbClr val="0070C0"/>
                </a:solidFill>
              </a:rPr>
              <a:t>গফুর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মিয়া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রিক্সাচালক</a:t>
            </a:r>
            <a:r>
              <a:rPr lang="en-US" sz="2800" b="1" dirty="0" smtClean="0">
                <a:solidFill>
                  <a:srgbClr val="0070C0"/>
                </a:solidFill>
              </a:rPr>
              <a:t>। </a:t>
            </a:r>
            <a:r>
              <a:rPr lang="en-US" sz="2800" b="1" dirty="0" err="1" smtClean="0">
                <a:solidFill>
                  <a:srgbClr val="0070C0"/>
                </a:solidFill>
              </a:rPr>
              <a:t>সে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সারাদিন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পরিশ্রম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করে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যা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পায়,তা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দিয়েই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সংসার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চালায়</a:t>
            </a:r>
            <a:r>
              <a:rPr lang="en-US" sz="2800" b="1" dirty="0" smtClean="0">
                <a:solidFill>
                  <a:srgbClr val="0070C0"/>
                </a:solidFill>
              </a:rPr>
              <a:t>। </a:t>
            </a:r>
            <a:r>
              <a:rPr lang="en-US" sz="2800" b="1" dirty="0" err="1" smtClean="0">
                <a:solidFill>
                  <a:srgbClr val="0070C0"/>
                </a:solidFill>
              </a:rPr>
              <a:t>সে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অল্পে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তুষ্ট-দুশ্চিন্তা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ছাড়াই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রাতে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ঘুমাতে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পারে</a:t>
            </a:r>
            <a:r>
              <a:rPr lang="en-US" sz="2800" b="1" dirty="0" smtClean="0">
                <a:solidFill>
                  <a:srgbClr val="0070C0"/>
                </a:solidFill>
              </a:rPr>
              <a:t>। </a:t>
            </a:r>
            <a:r>
              <a:rPr lang="en-US" sz="2800" b="1" dirty="0" err="1" smtClean="0">
                <a:solidFill>
                  <a:srgbClr val="0070C0"/>
                </a:solidFill>
              </a:rPr>
              <a:t>অন্যদিকে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শাহীন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চাকুরিজীবী</a:t>
            </a:r>
            <a:r>
              <a:rPr lang="en-US" sz="2800" b="1" dirty="0" smtClean="0">
                <a:solidFill>
                  <a:srgbClr val="0070C0"/>
                </a:solidFill>
              </a:rPr>
              <a:t>। </a:t>
            </a:r>
            <a:r>
              <a:rPr lang="en-US" sz="2800" b="1" dirty="0" err="1" smtClean="0">
                <a:solidFill>
                  <a:srgbClr val="0070C0"/>
                </a:solidFill>
              </a:rPr>
              <a:t>সে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যে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কোনো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উপায়ে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সোনা-রূপা,গাড়ি-বাড়ির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মালিক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হতে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চায়</a:t>
            </a:r>
            <a:r>
              <a:rPr lang="en-US" sz="2800" b="1" dirty="0" smtClean="0">
                <a:solidFill>
                  <a:srgbClr val="0070C0"/>
                </a:solidFill>
              </a:rPr>
              <a:t>। </a:t>
            </a:r>
            <a:r>
              <a:rPr lang="en-US" sz="2800" b="1" dirty="0" err="1" smtClean="0">
                <a:solidFill>
                  <a:srgbClr val="0070C0"/>
                </a:solidFill>
              </a:rPr>
              <a:t>মানসিক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চাপে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তার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ঘুম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হয়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না</a:t>
            </a:r>
            <a:r>
              <a:rPr lang="en-US" sz="2800" b="1" dirty="0" smtClean="0">
                <a:solidFill>
                  <a:srgbClr val="0070C0"/>
                </a:solidFill>
              </a:rPr>
              <a:t>।</a:t>
            </a:r>
          </a:p>
          <a:p>
            <a:pPr algn="just"/>
            <a:endParaRPr lang="en-US" sz="2800" b="1" dirty="0">
              <a:solidFill>
                <a:srgbClr val="0070C0"/>
              </a:solidFill>
            </a:endParaRPr>
          </a:p>
          <a:p>
            <a:pPr algn="just"/>
            <a:r>
              <a:rPr lang="en-US" sz="2800" b="1" dirty="0" err="1" smtClean="0">
                <a:solidFill>
                  <a:srgbClr val="00B050"/>
                </a:solidFill>
              </a:rPr>
              <a:t>প্রশ্নঃ</a:t>
            </a:r>
            <a:r>
              <a:rPr lang="en-US" sz="2800" b="1" dirty="0" smtClean="0">
                <a:solidFill>
                  <a:srgbClr val="00B050"/>
                </a:solidFill>
              </a:rPr>
              <a:t>  </a:t>
            </a:r>
          </a:p>
          <a:p>
            <a:pPr algn="just"/>
            <a:r>
              <a:rPr lang="en-US" sz="2800" b="1" dirty="0" err="1" smtClean="0">
                <a:solidFill>
                  <a:srgbClr val="00B050"/>
                </a:solidFill>
              </a:rPr>
              <a:t>উদ্দীপকের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কোন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চরিত্রটি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কবির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আশা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পূরণ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করেছে</a:t>
            </a:r>
            <a:r>
              <a:rPr lang="en-US" sz="2800" b="1" dirty="0" smtClean="0">
                <a:solidFill>
                  <a:srgbClr val="00B050"/>
                </a:solidFill>
              </a:rPr>
              <a:t>?–</a:t>
            </a:r>
            <a:r>
              <a:rPr lang="en-US" sz="2800" b="1" dirty="0" err="1" smtClean="0">
                <a:solidFill>
                  <a:srgbClr val="00B050"/>
                </a:solidFill>
              </a:rPr>
              <a:t>ব্যাখ্যা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কর</a:t>
            </a:r>
            <a:r>
              <a:rPr lang="en-US" sz="2800" b="1" dirty="0" smtClean="0">
                <a:solidFill>
                  <a:srgbClr val="00B050"/>
                </a:solidFill>
              </a:rPr>
              <a:t>। 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0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6750" y="2006600"/>
            <a:ext cx="775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১. </a:t>
            </a:r>
            <a:r>
              <a:rPr lang="en-US" sz="2800" b="1" dirty="0" err="1" smtClean="0">
                <a:solidFill>
                  <a:srgbClr val="0070C0"/>
                </a:solidFill>
              </a:rPr>
              <a:t>নির্ভাবনায়</a:t>
            </a:r>
            <a:r>
              <a:rPr lang="en-US" sz="2800" b="1" dirty="0" smtClean="0">
                <a:solidFill>
                  <a:srgbClr val="0070C0"/>
                </a:solidFill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</a:rPr>
              <a:t>মানুষেরা</a:t>
            </a:r>
            <a:r>
              <a:rPr lang="en-US" sz="2800" b="1" dirty="0" smtClean="0">
                <a:solidFill>
                  <a:srgbClr val="0070C0"/>
                </a:solidFill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</a:rPr>
              <a:t>ঘুমিয়ে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থাকে</a:t>
            </a:r>
            <a:r>
              <a:rPr lang="en-US" sz="2800" b="1" dirty="0" smtClean="0">
                <a:solidFill>
                  <a:srgbClr val="0070C0"/>
                </a:solidFill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</a:rPr>
              <a:t>ভাই</a:t>
            </a:r>
            <a:r>
              <a:rPr lang="en-US" sz="2800" b="1" dirty="0" smtClean="0">
                <a:solidFill>
                  <a:srgbClr val="0070C0"/>
                </a:solidFill>
              </a:rPr>
              <a:t>।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3300" y="2413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বাক্যগুলো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</a:rPr>
              <a:t>বুঝে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নেই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6750" y="33909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২. </a:t>
            </a:r>
            <a:r>
              <a:rPr lang="en-US" sz="2800" b="1" dirty="0" err="1" smtClean="0"/>
              <a:t>যেথায়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লোকে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তুচ্ছ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নিয়ে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r>
              <a:rPr lang="en-US" sz="2800" b="1" dirty="0" smtClean="0"/>
              <a:t>     </a:t>
            </a:r>
            <a:r>
              <a:rPr lang="en-US" sz="2800" b="1" dirty="0" err="1" smtClean="0"/>
              <a:t>তুষ্ট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থাকে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ভাই</a:t>
            </a:r>
            <a:r>
              <a:rPr lang="en-US" sz="2800" b="1" dirty="0" smtClean="0"/>
              <a:t>। 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36750" y="4597400"/>
            <a:ext cx="7753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৩. </a:t>
            </a:r>
            <a:r>
              <a:rPr lang="en-US" sz="2800" b="1" dirty="0" err="1" smtClean="0">
                <a:solidFill>
                  <a:srgbClr val="0070C0"/>
                </a:solidFill>
              </a:rPr>
              <a:t>সেই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জগতের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কান্না-হাসির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</a:t>
            </a:r>
            <a:r>
              <a:rPr lang="en-US" sz="2800" b="1" dirty="0" err="1" smtClean="0">
                <a:solidFill>
                  <a:srgbClr val="0070C0"/>
                </a:solidFill>
              </a:rPr>
              <a:t>অন্তরালে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ভাই</a:t>
            </a:r>
            <a:r>
              <a:rPr lang="en-US" sz="2800" b="1" dirty="0" smtClean="0">
                <a:solidFill>
                  <a:srgbClr val="0070C0"/>
                </a:solidFill>
              </a:rPr>
              <a:t>।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19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633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শব্দার্থ</a:t>
            </a:r>
            <a:r>
              <a:rPr lang="en-US" sz="2800" b="1" dirty="0" smtClean="0">
                <a:solidFill>
                  <a:srgbClr val="FF0000"/>
                </a:solidFill>
              </a:rPr>
              <a:t> ও </a:t>
            </a:r>
            <a:r>
              <a:rPr lang="en-US" sz="2800" b="1" dirty="0" err="1" smtClean="0">
                <a:solidFill>
                  <a:srgbClr val="FF0000"/>
                </a:solidFill>
              </a:rPr>
              <a:t>টীকা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1244600"/>
            <a:ext cx="9918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আমি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সেই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জগতে</a:t>
            </a:r>
            <a:r>
              <a:rPr lang="en-US" sz="2800" b="1" dirty="0" smtClean="0">
                <a:solidFill>
                  <a:srgbClr val="0070C0"/>
                </a:solidFill>
              </a:rPr>
              <a:t>…</a:t>
            </a:r>
            <a:r>
              <a:rPr lang="en-US" sz="2800" b="1" dirty="0" err="1" smtClean="0">
                <a:solidFill>
                  <a:srgbClr val="0070C0"/>
                </a:solidFill>
              </a:rPr>
              <a:t>ঘুমিয়ে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থাকে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ভাই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000" b="1" dirty="0" err="1" smtClean="0"/>
              <a:t>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কীভাবে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সুখী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হবে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নির্ধারিত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নয়</a:t>
            </a:r>
            <a:r>
              <a:rPr lang="en-US" sz="2000" b="1" dirty="0" smtClean="0"/>
              <a:t>। …</a:t>
            </a:r>
            <a:r>
              <a:rPr lang="en-US" sz="2000" b="1" dirty="0" err="1" smtClean="0"/>
              <a:t>নির্ভাবনায়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ঘুমিয়ে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থাকে;ঘুমিয়ে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যেতে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পারে</a:t>
            </a:r>
            <a:r>
              <a:rPr lang="en-US" sz="2000" b="1" dirty="0" smtClean="0"/>
              <a:t>।  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</a:rPr>
              <a:t>বিত্ত-সুখের</a:t>
            </a:r>
            <a:r>
              <a:rPr lang="en-US" sz="2800" b="1" dirty="0" smtClean="0">
                <a:solidFill>
                  <a:srgbClr val="0070C0"/>
                </a:solidFill>
              </a:rPr>
              <a:t>…</a:t>
            </a:r>
            <a:r>
              <a:rPr lang="en-US" sz="2800" b="1" dirty="0" err="1" smtClean="0">
                <a:solidFill>
                  <a:srgbClr val="0070C0"/>
                </a:solidFill>
              </a:rPr>
              <a:t>কমায়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না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000" b="1" dirty="0" err="1" smtClean="0"/>
              <a:t>সমাজের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বেশির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ভাগ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মানুষ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টাকা-পয়সা</a:t>
            </a:r>
            <a:r>
              <a:rPr lang="en-US" sz="2000" b="1" dirty="0" smtClean="0"/>
              <a:t> ও </a:t>
            </a:r>
            <a:r>
              <a:rPr lang="en-US" sz="2000" b="1" dirty="0" err="1" smtClean="0"/>
              <a:t>সম্পদের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লোভে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দিনাতিপাত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; </a:t>
            </a:r>
            <a:r>
              <a:rPr lang="en-US" sz="2000" b="1" dirty="0" err="1" smtClean="0"/>
              <a:t>এতে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সুখ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হারাম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হয়ে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যায়;জীবন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যন্ত্রণাময়</a:t>
            </a:r>
            <a:r>
              <a:rPr lang="en-US" sz="2000" b="1" dirty="0" smtClean="0"/>
              <a:t>।… </a:t>
            </a:r>
            <a:r>
              <a:rPr lang="en-US" sz="2000" b="1" dirty="0" err="1" smtClean="0"/>
              <a:t>তাদের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আয়ু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আরও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কমে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যায়</a:t>
            </a:r>
            <a:r>
              <a:rPr lang="en-US" sz="2000" b="1" dirty="0" smtClean="0"/>
              <a:t>। 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</a:rPr>
              <a:t>যেথায়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মানুষ</a:t>
            </a:r>
            <a:r>
              <a:rPr lang="en-US" sz="2800" b="1" dirty="0" smtClean="0">
                <a:solidFill>
                  <a:srgbClr val="0070C0"/>
                </a:solidFill>
              </a:rPr>
              <a:t>…</a:t>
            </a:r>
            <a:r>
              <a:rPr lang="en-US" sz="2800" b="1" dirty="0" err="1" smtClean="0">
                <a:solidFill>
                  <a:srgbClr val="0070C0"/>
                </a:solidFill>
              </a:rPr>
              <a:t>জ্বালতে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পারে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আলো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000" b="1" dirty="0" err="1" smtClean="0"/>
              <a:t>জীবনের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স্বার্থকতা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কোথায়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এটা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গুরুত্বপূর্ণ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প্রশ্ন</a:t>
            </a:r>
            <a:r>
              <a:rPr lang="en-US" sz="2000" b="1" dirty="0" smtClean="0"/>
              <a:t>। </a:t>
            </a:r>
            <a:r>
              <a:rPr lang="en-US" sz="2000" b="1" dirty="0" err="1" smtClean="0"/>
              <a:t>কিছু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মানুষ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আছে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যারা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অন্যের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উপকার</a:t>
            </a:r>
            <a:r>
              <a:rPr lang="en-US" sz="2000" b="1" dirty="0" smtClean="0"/>
              <a:t> ও </a:t>
            </a:r>
            <a:r>
              <a:rPr lang="en-US" sz="2000" b="1" dirty="0" err="1" smtClean="0"/>
              <a:t>মঙ্গলের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জন্য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নিজেদের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জীবন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উৎসর্গ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। …</a:t>
            </a:r>
            <a:r>
              <a:rPr lang="en-US" sz="2000" b="1" dirty="0" err="1" smtClean="0"/>
              <a:t>তিনি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থাকতে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চান</a:t>
            </a:r>
            <a:r>
              <a:rPr lang="en-US" sz="2000" b="1" dirty="0" smtClean="0"/>
              <a:t>।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28414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807" y="0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মূল্যায়ন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701" y="805416"/>
            <a:ext cx="10642600" cy="37856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১। ‘</a:t>
            </a:r>
            <a:r>
              <a:rPr lang="en-US" sz="2400" b="1" dirty="0" err="1" smtClean="0"/>
              <a:t>আশা</a:t>
            </a:r>
            <a:r>
              <a:rPr lang="en-US" sz="2400" b="1" dirty="0" smtClean="0"/>
              <a:t>’ </a:t>
            </a:r>
            <a:r>
              <a:rPr lang="en-US" sz="2400" b="1" dirty="0" err="1" smtClean="0"/>
              <a:t>কবিতা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কোন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কাব্যগ্রন্থ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থেকে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সংকলিত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হয়েছে</a:t>
            </a:r>
            <a:r>
              <a:rPr lang="en-US" sz="2400" b="1" dirty="0" smtClean="0"/>
              <a:t>? </a:t>
            </a:r>
          </a:p>
          <a:p>
            <a:r>
              <a:rPr lang="en-US" sz="2400" b="1" dirty="0" smtClean="0"/>
              <a:t>২। </a:t>
            </a:r>
            <a:r>
              <a:rPr lang="en-US" sz="2400" b="1" dirty="0" err="1" smtClean="0"/>
              <a:t>কবি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সিকান্দার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আবু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জাফর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কোন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জেলায়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জন্মগ্রহণ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করেন</a:t>
            </a:r>
            <a:r>
              <a:rPr lang="en-US" sz="2400" b="1" dirty="0" smtClean="0"/>
              <a:t>?</a:t>
            </a:r>
          </a:p>
          <a:p>
            <a:r>
              <a:rPr lang="en-US" sz="2400" b="1" dirty="0" smtClean="0"/>
              <a:t>৩</a:t>
            </a:r>
            <a:r>
              <a:rPr lang="en-US" sz="2400" b="1" dirty="0"/>
              <a:t>। </a:t>
            </a:r>
            <a:r>
              <a:rPr lang="en-US" sz="2400" b="1" dirty="0" err="1" smtClean="0"/>
              <a:t>কবি</a:t>
            </a:r>
            <a:r>
              <a:rPr lang="en-US" sz="2400" b="1" dirty="0" smtClean="0"/>
              <a:t> </a:t>
            </a:r>
            <a:r>
              <a:rPr lang="en-US" sz="2400" b="1" dirty="0" err="1"/>
              <a:t>সিকান্দার</a:t>
            </a:r>
            <a:r>
              <a:rPr lang="en-US" sz="2400" b="1" dirty="0"/>
              <a:t> </a:t>
            </a:r>
            <a:r>
              <a:rPr lang="en-US" sz="2400" b="1" dirty="0" err="1"/>
              <a:t>আবু</a:t>
            </a:r>
            <a:r>
              <a:rPr lang="en-US" sz="2400" b="1" dirty="0"/>
              <a:t> </a:t>
            </a:r>
            <a:r>
              <a:rPr lang="en-US" sz="2400" b="1" dirty="0" err="1"/>
              <a:t>জাফর</a:t>
            </a:r>
            <a:r>
              <a:rPr lang="en-US" sz="2400" b="1" dirty="0"/>
              <a:t> </a:t>
            </a:r>
            <a:r>
              <a:rPr lang="en-US" sz="2400" b="1" dirty="0" err="1"/>
              <a:t>কোন</a:t>
            </a:r>
            <a:r>
              <a:rPr lang="en-US" sz="2400" b="1" dirty="0"/>
              <a:t> </a:t>
            </a:r>
            <a:r>
              <a:rPr lang="en-US" sz="2400" b="1" dirty="0" err="1" smtClean="0"/>
              <a:t>গ্রামে</a:t>
            </a:r>
            <a:r>
              <a:rPr lang="en-US" sz="2400" b="1" dirty="0" smtClean="0"/>
              <a:t> </a:t>
            </a:r>
            <a:r>
              <a:rPr lang="en-US" sz="2400" b="1" dirty="0" err="1"/>
              <a:t>জন্মগ্রহণ</a:t>
            </a:r>
            <a:r>
              <a:rPr lang="en-US" sz="2400" b="1" dirty="0"/>
              <a:t> </a:t>
            </a:r>
            <a:r>
              <a:rPr lang="en-US" sz="2400" b="1" dirty="0" err="1"/>
              <a:t>করেন</a:t>
            </a:r>
            <a:r>
              <a:rPr lang="en-US" sz="2400" b="1" dirty="0" smtClean="0"/>
              <a:t>? </a:t>
            </a:r>
          </a:p>
          <a:p>
            <a:r>
              <a:rPr lang="en-US" sz="2400" b="1" dirty="0" smtClean="0"/>
              <a:t>৪। ‘</a:t>
            </a:r>
            <a:r>
              <a:rPr lang="en-US" sz="2400" b="1" dirty="0" err="1" smtClean="0"/>
              <a:t>আমাদের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সংগ্রাম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চলবেই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চলবে</a:t>
            </a:r>
            <a:r>
              <a:rPr lang="en-US" sz="2400" b="1" dirty="0" smtClean="0"/>
              <a:t>’ </a:t>
            </a:r>
            <a:r>
              <a:rPr lang="en-US" sz="2400" b="1" dirty="0" err="1" smtClean="0"/>
              <a:t>গানটি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কোন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প্রেক্ষাপটে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রচিত</a:t>
            </a:r>
            <a:r>
              <a:rPr lang="en-US" sz="2400" b="1" dirty="0" smtClean="0"/>
              <a:t>? </a:t>
            </a:r>
          </a:p>
          <a:p>
            <a:r>
              <a:rPr lang="en-US" sz="2400" b="1" dirty="0" smtClean="0"/>
              <a:t>৫। ‘</a:t>
            </a:r>
            <a:r>
              <a:rPr lang="en-US" sz="2400" b="1" dirty="0" err="1" smtClean="0"/>
              <a:t>আশা</a:t>
            </a:r>
            <a:r>
              <a:rPr lang="en-US" sz="2400" b="1" dirty="0" smtClean="0"/>
              <a:t>’ </a:t>
            </a:r>
            <a:r>
              <a:rPr lang="en-US" sz="2400" b="1" dirty="0" err="1" smtClean="0"/>
              <a:t>কবিতার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প্রথম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চরণটি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লেখ</a:t>
            </a:r>
            <a:r>
              <a:rPr lang="en-US" sz="2400" b="1" dirty="0" smtClean="0"/>
              <a:t>। </a:t>
            </a:r>
          </a:p>
          <a:p>
            <a:r>
              <a:rPr lang="en-US" sz="2400" b="1" dirty="0" smtClean="0"/>
              <a:t>৬। </a:t>
            </a:r>
            <a:r>
              <a:rPr lang="en-US" sz="2400" b="1" dirty="0" err="1" smtClean="0"/>
              <a:t>কবি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মাঝে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হারিয়ে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যেতে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চান</a:t>
            </a:r>
            <a:r>
              <a:rPr lang="en-US" sz="2400" b="1" dirty="0" smtClean="0"/>
              <a:t>? </a:t>
            </a:r>
          </a:p>
          <a:p>
            <a:r>
              <a:rPr lang="en-US" sz="2400" b="1" dirty="0" smtClean="0"/>
              <a:t>৭। </a:t>
            </a:r>
            <a:r>
              <a:rPr lang="en-US" sz="2400" b="1" dirty="0" err="1" smtClean="0"/>
              <a:t>কবি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মৃত্যুবরণ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করেন</a:t>
            </a:r>
            <a:r>
              <a:rPr lang="en-US" sz="2400" b="1" dirty="0" smtClean="0"/>
              <a:t>? </a:t>
            </a:r>
          </a:p>
          <a:p>
            <a:r>
              <a:rPr lang="en-US" sz="2400" b="1" dirty="0" smtClean="0"/>
              <a:t>৮। ‘</a:t>
            </a:r>
            <a:r>
              <a:rPr lang="en-US" sz="2400" b="1" dirty="0" err="1" smtClean="0"/>
              <a:t>প্রতিবেশির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আঁধার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ঘরে</a:t>
            </a:r>
            <a:r>
              <a:rPr lang="en-US" sz="2400" b="1" dirty="0" smtClean="0"/>
              <a:t>’–</a:t>
            </a:r>
            <a:r>
              <a:rPr lang="en-US" sz="2400" b="1" dirty="0" err="1" smtClean="0"/>
              <a:t>এর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চরণটি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লেখ</a:t>
            </a:r>
            <a:r>
              <a:rPr lang="en-US" sz="2400" b="1" dirty="0" smtClean="0"/>
              <a:t>।  </a:t>
            </a:r>
          </a:p>
          <a:p>
            <a:r>
              <a:rPr lang="en-US" sz="2400" b="1" dirty="0" smtClean="0"/>
              <a:t>৯। </a:t>
            </a:r>
            <a:r>
              <a:rPr lang="en-US" sz="2400" b="1" dirty="0" err="1" smtClean="0"/>
              <a:t>কবির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কীসে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আয়ু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কমে</a:t>
            </a:r>
            <a:r>
              <a:rPr lang="en-US" sz="2400" b="1" dirty="0" smtClean="0"/>
              <a:t>? </a:t>
            </a:r>
          </a:p>
          <a:p>
            <a:r>
              <a:rPr lang="en-US" sz="2400" b="1" dirty="0" smtClean="0"/>
              <a:t>১০। ‘</a:t>
            </a:r>
            <a:r>
              <a:rPr lang="en-US" sz="2400" b="1" dirty="0" err="1" smtClean="0"/>
              <a:t>আশা</a:t>
            </a:r>
            <a:r>
              <a:rPr lang="en-US" sz="2400" b="1" dirty="0" smtClean="0"/>
              <a:t>’ </a:t>
            </a:r>
            <a:r>
              <a:rPr lang="en-US" sz="2400" b="1" dirty="0" err="1" smtClean="0"/>
              <a:t>শেষ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চরণটি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লেখ</a:t>
            </a:r>
            <a:r>
              <a:rPr lang="en-US" sz="2400" b="1" dirty="0" smtClean="0"/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12058"/>
            <a:ext cx="11582399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১। </a:t>
            </a:r>
            <a:r>
              <a:rPr lang="en-US" sz="2000" b="1" dirty="0" err="1" smtClean="0">
                <a:solidFill>
                  <a:srgbClr val="0070C0"/>
                </a:solidFill>
              </a:rPr>
              <a:t>মালব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কৌশিক</a:t>
            </a:r>
            <a:r>
              <a:rPr lang="en-US" sz="2000" b="1" dirty="0" smtClean="0">
                <a:solidFill>
                  <a:srgbClr val="0070C0"/>
                </a:solidFill>
              </a:rPr>
              <a:t> 	২। </a:t>
            </a:r>
            <a:r>
              <a:rPr lang="en-US" sz="2000" b="1" dirty="0" err="1" smtClean="0">
                <a:solidFill>
                  <a:srgbClr val="0070C0"/>
                </a:solidFill>
              </a:rPr>
              <a:t>খুলনা</a:t>
            </a:r>
            <a:r>
              <a:rPr lang="en-US" sz="2000" b="1" dirty="0" smtClean="0">
                <a:solidFill>
                  <a:srgbClr val="0070C0"/>
                </a:solidFill>
              </a:rPr>
              <a:t> 	৩। </a:t>
            </a:r>
            <a:r>
              <a:rPr lang="en-US" sz="2000" b="1" dirty="0" err="1" smtClean="0">
                <a:solidFill>
                  <a:srgbClr val="0070C0"/>
                </a:solidFill>
              </a:rPr>
              <a:t>তেঁতুলিয়া</a:t>
            </a:r>
            <a:r>
              <a:rPr lang="en-US" sz="2000" b="1" dirty="0" smtClean="0">
                <a:solidFill>
                  <a:srgbClr val="0070C0"/>
                </a:solidFill>
              </a:rPr>
              <a:t> 	৪। </a:t>
            </a:r>
            <a:r>
              <a:rPr lang="en-US" sz="2000" b="1" dirty="0" err="1" smtClean="0">
                <a:solidFill>
                  <a:srgbClr val="0070C0"/>
                </a:solidFill>
              </a:rPr>
              <a:t>মুক্তিযুদ্ধ</a:t>
            </a:r>
            <a:r>
              <a:rPr lang="en-US" sz="2000" b="1" dirty="0" smtClean="0">
                <a:solidFill>
                  <a:srgbClr val="0070C0"/>
                </a:solidFill>
              </a:rPr>
              <a:t> 	৫। </a:t>
            </a:r>
            <a:r>
              <a:rPr lang="en-US" sz="2000" b="1" dirty="0" err="1" smtClean="0">
                <a:solidFill>
                  <a:srgbClr val="0070C0"/>
                </a:solidFill>
              </a:rPr>
              <a:t>আমি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সেই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জগতে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হারিতে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যেতে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চাই</a:t>
            </a:r>
            <a:r>
              <a:rPr lang="en-US" sz="2000" b="1" dirty="0" smtClean="0">
                <a:solidFill>
                  <a:srgbClr val="0070C0"/>
                </a:solidFill>
              </a:rPr>
              <a:t> 	৬। </a:t>
            </a:r>
            <a:r>
              <a:rPr lang="en-US" sz="2000" b="1" dirty="0" err="1" smtClean="0">
                <a:solidFill>
                  <a:srgbClr val="0070C0"/>
                </a:solidFill>
              </a:rPr>
              <a:t>যারা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অল্পে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তুষ্ট</a:t>
            </a:r>
            <a:r>
              <a:rPr lang="en-US" sz="2000" b="1" dirty="0" smtClean="0">
                <a:solidFill>
                  <a:srgbClr val="0070C0"/>
                </a:solidFill>
              </a:rPr>
              <a:t>/</a:t>
            </a:r>
            <a:r>
              <a:rPr lang="en-US" sz="2000" b="1" dirty="0" err="1" smtClean="0">
                <a:solidFill>
                  <a:srgbClr val="0070C0"/>
                </a:solidFill>
              </a:rPr>
              <a:t>নির্লোভী</a:t>
            </a:r>
            <a:r>
              <a:rPr lang="en-US" sz="2000" b="1" dirty="0" smtClean="0">
                <a:solidFill>
                  <a:srgbClr val="0070C0"/>
                </a:solidFill>
              </a:rPr>
              <a:t>/</a:t>
            </a:r>
            <a:r>
              <a:rPr lang="en-US" sz="2000" b="1" dirty="0" err="1" smtClean="0">
                <a:solidFill>
                  <a:srgbClr val="0070C0"/>
                </a:solidFill>
              </a:rPr>
              <a:t>পরোপকারী</a:t>
            </a:r>
            <a:r>
              <a:rPr lang="en-US" sz="2000" b="1" dirty="0" smtClean="0">
                <a:solidFill>
                  <a:srgbClr val="0070C0"/>
                </a:solidFill>
              </a:rPr>
              <a:t>  	৭। ১৯৭৫ </a:t>
            </a:r>
            <a:r>
              <a:rPr lang="en-US" sz="2000" b="1" dirty="0" err="1" smtClean="0">
                <a:solidFill>
                  <a:srgbClr val="0070C0"/>
                </a:solidFill>
              </a:rPr>
              <a:t>সালে</a:t>
            </a:r>
            <a:r>
              <a:rPr lang="en-US" sz="2000" b="1" dirty="0" smtClean="0">
                <a:solidFill>
                  <a:srgbClr val="0070C0"/>
                </a:solidFill>
              </a:rPr>
              <a:t> 		  ৮। </a:t>
            </a:r>
            <a:r>
              <a:rPr lang="en-US" sz="2000" b="1" dirty="0" err="1" smtClean="0">
                <a:solidFill>
                  <a:srgbClr val="0070C0"/>
                </a:solidFill>
              </a:rPr>
              <a:t>জ্বালতে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পারে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আলো</a:t>
            </a:r>
            <a:r>
              <a:rPr lang="en-US" sz="2000" b="1" dirty="0" smtClean="0">
                <a:solidFill>
                  <a:srgbClr val="0070C0"/>
                </a:solidFill>
              </a:rPr>
              <a:t> 	৯। </a:t>
            </a:r>
            <a:r>
              <a:rPr lang="en-US" sz="2000" b="1" dirty="0" err="1" smtClean="0">
                <a:solidFill>
                  <a:srgbClr val="0070C0"/>
                </a:solidFill>
              </a:rPr>
              <a:t>বিত্ত-সুখের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দুর্ভাবনায়</a:t>
            </a:r>
            <a:r>
              <a:rPr lang="en-US" sz="2000" b="1" dirty="0" smtClean="0">
                <a:solidFill>
                  <a:srgbClr val="0070C0"/>
                </a:solidFill>
              </a:rPr>
              <a:t> 	১০। </a:t>
            </a:r>
            <a:r>
              <a:rPr lang="en-US" sz="2000" b="1" dirty="0" err="1" smtClean="0">
                <a:solidFill>
                  <a:srgbClr val="0070C0"/>
                </a:solidFill>
              </a:rPr>
              <a:t>আমি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হারিয়ে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যেতে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চাই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3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5927" y="180304"/>
            <a:ext cx="658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বাড়ির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কাজ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53049"/>
            <a:ext cx="1207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</a:rPr>
              <a:t>তোমার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এলাকার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দরিদ্র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কিন্তু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সুখী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এমন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মানুষ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সম্পর্কে</a:t>
            </a:r>
            <a:r>
              <a:rPr lang="en-US" sz="2800" b="1" dirty="0" smtClean="0">
                <a:solidFill>
                  <a:srgbClr val="0070C0"/>
                </a:solidFill>
              </a:rPr>
              <a:t> ১০টি </a:t>
            </a:r>
            <a:r>
              <a:rPr lang="en-US" sz="2800" b="1" dirty="0" err="1" smtClean="0">
                <a:solidFill>
                  <a:srgbClr val="0070C0"/>
                </a:solidFill>
              </a:rPr>
              <a:t>বাক্য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লিখবে</a:t>
            </a:r>
            <a:r>
              <a:rPr lang="en-US" sz="2800" b="1" dirty="0" smtClean="0">
                <a:solidFill>
                  <a:srgbClr val="0070C0"/>
                </a:solidFill>
              </a:rPr>
              <a:t>।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1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9"/>
            <a:ext cx="12192001" cy="6852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072" y="3206839"/>
            <a:ext cx="10380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সবাইকে</a:t>
            </a:r>
            <a:r>
              <a:rPr lang="en-US" sz="9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9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ধন্যবাদ</a:t>
            </a:r>
            <a:r>
              <a:rPr lang="en-US" sz="9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endParaRPr lang="en-US" sz="96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81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5910" y="3090404"/>
            <a:ext cx="129346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chemeClr val="bg1"/>
                </a:solidFill>
              </a:rPr>
              <a:t>সবাইকে</a:t>
            </a:r>
            <a:r>
              <a:rPr lang="en-US" sz="11500" b="1" dirty="0" smtClean="0">
                <a:solidFill>
                  <a:schemeClr val="bg1"/>
                </a:solidFill>
              </a:rPr>
              <a:t> </a:t>
            </a:r>
            <a:r>
              <a:rPr lang="en-US" sz="11500" b="1" dirty="0" err="1" smtClean="0">
                <a:solidFill>
                  <a:schemeClr val="bg1"/>
                </a:solidFill>
              </a:rPr>
              <a:t>শুভেচ্ছা</a:t>
            </a:r>
            <a:r>
              <a:rPr lang="en-US" sz="11500" b="1" dirty="0" smtClean="0">
                <a:solidFill>
                  <a:schemeClr val="bg1"/>
                </a:solidFill>
              </a:rPr>
              <a:t> </a:t>
            </a:r>
            <a:endParaRPr lang="en-US" sz="1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6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33" y="1402896"/>
            <a:ext cx="2826870" cy="32704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32" y="1402896"/>
            <a:ext cx="2569507" cy="3270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611" y="4842456"/>
            <a:ext cx="5396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মিহির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রঞ্জন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বড়ুয়া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sz="1400" dirty="0" err="1" smtClean="0">
                <a:solidFill>
                  <a:srgbClr val="0070C0"/>
                </a:solidFill>
              </a:rPr>
              <a:t>বি.এ</a:t>
            </a:r>
            <a:r>
              <a:rPr lang="en-US" sz="1400" dirty="0" smtClean="0">
                <a:solidFill>
                  <a:srgbClr val="0070C0"/>
                </a:solidFill>
              </a:rPr>
              <a:t>(</a:t>
            </a:r>
            <a:r>
              <a:rPr lang="en-US" sz="1400" dirty="0" err="1" smtClean="0">
                <a:solidFill>
                  <a:srgbClr val="0070C0"/>
                </a:solidFill>
              </a:rPr>
              <a:t>অনার্স</a:t>
            </a:r>
            <a:r>
              <a:rPr lang="en-US" sz="1400" dirty="0" smtClean="0">
                <a:solidFill>
                  <a:srgbClr val="0070C0"/>
                </a:solidFill>
              </a:rPr>
              <a:t>),</a:t>
            </a:r>
            <a:r>
              <a:rPr lang="en-US" sz="1400" dirty="0" err="1" smtClean="0">
                <a:solidFill>
                  <a:srgbClr val="0070C0"/>
                </a:solidFill>
              </a:rPr>
              <a:t>এম.এ,এম.এড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সহকারী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শিক্ষক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বাংলা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বান্দরবান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সরকারি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বালিকা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উচ্চ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বিদ্যালয়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মোবাইলঃ</a:t>
            </a:r>
            <a:r>
              <a:rPr lang="en-US" dirty="0" smtClean="0">
                <a:solidFill>
                  <a:srgbClr val="0070C0"/>
                </a:solidFill>
              </a:rPr>
              <a:t> ০১৮৭৫১১৯৭৬৫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ই-</a:t>
            </a:r>
            <a:r>
              <a:rPr lang="en-US" dirty="0" err="1" smtClean="0">
                <a:solidFill>
                  <a:srgbClr val="0070C0"/>
                </a:solidFill>
              </a:rPr>
              <a:t>মেইলঃ</a:t>
            </a:r>
            <a:r>
              <a:rPr lang="en-US" dirty="0" smtClean="0">
                <a:solidFill>
                  <a:srgbClr val="0070C0"/>
                </a:solidFill>
              </a:rPr>
              <a:t> mrbarua80@gmail.com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7324" y="4842456"/>
            <a:ext cx="4559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শ্রেণিঃ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নবম-দশম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বিষয়ঃ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বাংলা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সাহিত্য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অধ্যায়ঃ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কবিতা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সময়ঃ</a:t>
            </a:r>
            <a:r>
              <a:rPr lang="en-US" dirty="0" smtClean="0">
                <a:solidFill>
                  <a:srgbClr val="0070C0"/>
                </a:solidFill>
              </a:rPr>
              <a:t> ৫০ </a:t>
            </a:r>
            <a:r>
              <a:rPr lang="en-US" dirty="0" err="1" smtClean="0">
                <a:solidFill>
                  <a:srgbClr val="0070C0"/>
                </a:solidFill>
              </a:rPr>
              <a:t>মিনিট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তারিখঃ</a:t>
            </a:r>
            <a:r>
              <a:rPr lang="en-US" dirty="0" smtClean="0">
                <a:solidFill>
                  <a:srgbClr val="0070C0"/>
                </a:solidFill>
              </a:rPr>
              <a:t> ১০ / ০৩ / ২০২০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53070" y="978794"/>
            <a:ext cx="64395" cy="5879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0" y="978794"/>
            <a:ext cx="6053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53070" y="978794"/>
            <a:ext cx="61389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14788" y="181968"/>
            <a:ext cx="4906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পরিচিতি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2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564569"/>
              </p:ext>
            </p:extLst>
          </p:nvPr>
        </p:nvGraphicFramePr>
        <p:xfrm>
          <a:off x="5188039" y="158192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8039" y="1581920"/>
                        <a:ext cx="914400" cy="771525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8546" y="115910"/>
            <a:ext cx="7791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ভিডিও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ক্লিপটি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মনোযোগ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দিয়ে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দেখ</a:t>
            </a:r>
            <a:r>
              <a:rPr lang="en-US" sz="3200" b="1" dirty="0" smtClean="0">
                <a:solidFill>
                  <a:srgbClr val="FF0000"/>
                </a:solidFill>
              </a:rPr>
              <a:t>-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296276"/>
            <a:ext cx="552450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ভিডিও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ক্লিপে</a:t>
            </a:r>
            <a:r>
              <a:rPr lang="en-US" sz="2800" b="1" dirty="0"/>
              <a:t>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কাদের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দেখলাম</a:t>
            </a:r>
            <a:r>
              <a:rPr lang="en-US" sz="2800" b="1" dirty="0" smtClean="0"/>
              <a:t>?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8828" y="3296275"/>
            <a:ext cx="574297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শ্রমজীবী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মানুষ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1" y="4854620"/>
            <a:ext cx="5524500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তাদেরকে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দেখে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কেমন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মনে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হয়েছে</a:t>
            </a:r>
            <a:r>
              <a:rPr lang="en-US" sz="2800" b="1" dirty="0" smtClean="0"/>
              <a:t>? 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8828" y="4854619"/>
            <a:ext cx="5742972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সুখী</a:t>
            </a:r>
            <a:r>
              <a:rPr lang="en-US" sz="2800" b="1" dirty="0"/>
              <a:t>/</a:t>
            </a:r>
            <a:r>
              <a:rPr lang="en-US" sz="2800" b="1" dirty="0" err="1" smtClean="0"/>
              <a:t>হাসি-খুশি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নির্ভাবনা</a:t>
            </a:r>
            <a:r>
              <a:rPr lang="en-US" sz="2800" b="1" dirty="0" smtClean="0"/>
              <a:t>/ </a:t>
            </a:r>
            <a:r>
              <a:rPr lang="en-US" sz="2800" b="1" dirty="0" err="1" smtClean="0"/>
              <a:t>অল্পে</a:t>
            </a:r>
            <a:endParaRPr lang="en-US" sz="2800" b="1" dirty="0"/>
          </a:p>
          <a:p>
            <a:r>
              <a:rPr lang="en-US" sz="2800" b="1" dirty="0" err="1" smtClean="0"/>
              <a:t>তুষ্ট</a:t>
            </a:r>
            <a:r>
              <a:rPr lang="en-US" sz="2800" b="1" dirty="0" smtClean="0"/>
              <a:t> 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652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7558" y="832710"/>
            <a:ext cx="4713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আশা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সিকান্দার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আবু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জাফর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0940" y="270457"/>
            <a:ext cx="1876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শিখনফল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1983" y="1648496"/>
            <a:ext cx="9298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400" b="1" dirty="0" smtClean="0"/>
              <a:t>এ </a:t>
            </a:r>
            <a:r>
              <a:rPr lang="en-US" sz="2400" b="1" dirty="0" err="1" smtClean="0"/>
              <a:t>পাঠ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শেষে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শিক্ষার্থীরা</a:t>
            </a:r>
            <a:r>
              <a:rPr lang="en-US" sz="2400" b="1" dirty="0" smtClean="0"/>
              <a:t>-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১. </a:t>
            </a:r>
            <a:r>
              <a:rPr lang="en-US" sz="2400" b="1" dirty="0" err="1" smtClean="0"/>
              <a:t>কবিতাটি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পড়ে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তার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বিষয়বস্তু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বলতে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।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২. </a:t>
            </a:r>
            <a:r>
              <a:rPr lang="en-US" sz="2400" b="1" dirty="0" err="1" smtClean="0"/>
              <a:t>প্রতিবেশীর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প্রতি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সহমর্মিতার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পরিচয়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দিতে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।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৩. </a:t>
            </a:r>
            <a:r>
              <a:rPr lang="en-US" sz="2400" b="1" dirty="0" err="1" smtClean="0"/>
              <a:t>নৈতিক</a:t>
            </a: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মূল্যবোধের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পরিচয়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দিতে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।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686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2" t="-450" r="22357"/>
          <a:stretch/>
        </p:blipFill>
        <p:spPr>
          <a:xfrm>
            <a:off x="244698" y="244698"/>
            <a:ext cx="3631843" cy="440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31820" y="4906851"/>
            <a:ext cx="410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সিকান্দার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আবু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জাফর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2451" y="244698"/>
            <a:ext cx="8199549" cy="612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জন্মঃ</a:t>
            </a:r>
            <a:r>
              <a:rPr lang="en-US" sz="2400" b="1" dirty="0" smtClean="0">
                <a:solidFill>
                  <a:srgbClr val="FF0000"/>
                </a:solidFill>
              </a:rPr>
              <a:t> ১৯১৯ </a:t>
            </a:r>
            <a:r>
              <a:rPr lang="en-US" sz="2400" b="1" dirty="0" err="1" smtClean="0">
                <a:solidFill>
                  <a:srgbClr val="FF0000"/>
                </a:solidFill>
              </a:rPr>
              <a:t>সালের</a:t>
            </a:r>
            <a:r>
              <a:rPr lang="en-US" sz="2400" b="1" dirty="0" smtClean="0">
                <a:solidFill>
                  <a:srgbClr val="FF0000"/>
                </a:solidFill>
              </a:rPr>
              <a:t> ১৯ </a:t>
            </a:r>
            <a:r>
              <a:rPr lang="en-US" sz="2400" b="1" dirty="0" err="1" smtClean="0">
                <a:solidFill>
                  <a:srgbClr val="FF0000"/>
                </a:solidFill>
              </a:rPr>
              <a:t>মার্চ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গ্রামঃতেঁতুলিয়া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জেলাঃ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খুলনা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B050"/>
                </a:solidFill>
              </a:rPr>
              <a:t>পিতাঃ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সৈয়দ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মঈনুদ্দীন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হাশেমী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70C0"/>
                </a:solidFill>
              </a:rPr>
              <a:t>শিক্ষাঃ</a:t>
            </a:r>
            <a:r>
              <a:rPr lang="en-US" sz="2400" b="1" dirty="0" smtClean="0">
                <a:solidFill>
                  <a:srgbClr val="0070C0"/>
                </a:solidFill>
              </a:rPr>
              <a:t> ম্যাট্রিক-১৯৩৬, </a:t>
            </a:r>
            <a:r>
              <a:rPr lang="en-US" sz="2400" b="1" dirty="0" err="1" smtClean="0">
                <a:solidFill>
                  <a:srgbClr val="0070C0"/>
                </a:solidFill>
              </a:rPr>
              <a:t>তালা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বি.দে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ইনস্টিটিউট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	</a:t>
            </a:r>
            <a:r>
              <a:rPr lang="en-US" sz="2400" b="1" dirty="0" err="1" smtClean="0">
                <a:solidFill>
                  <a:srgbClr val="0070C0"/>
                </a:solidFill>
              </a:rPr>
              <a:t>আই.এ-কলকাতা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রিপন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কলেজ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কর্মজীবনঃ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ঢাকায়-সাংবাদিকতা,রেডিও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পাকিস্তান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B050"/>
                </a:solidFill>
              </a:rPr>
              <a:t>ভূমিকাঃ</a:t>
            </a:r>
            <a:r>
              <a:rPr lang="en-US" sz="2400" b="1" dirty="0" smtClean="0">
                <a:solidFill>
                  <a:srgbClr val="00B050"/>
                </a:solidFill>
              </a:rPr>
              <a:t> ৬দফা ও </a:t>
            </a:r>
            <a:r>
              <a:rPr lang="en-US" sz="2400" b="1" dirty="0" err="1" smtClean="0">
                <a:solidFill>
                  <a:srgbClr val="00B050"/>
                </a:solidFill>
              </a:rPr>
              <a:t>স্বাধীনতা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আন্দোলনে</a:t>
            </a:r>
            <a:endParaRPr lang="en-US" sz="24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70C0"/>
                </a:solidFill>
              </a:rPr>
              <a:t>মুক্তিযুদ্ধের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গানঃ‘আমাদের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সংগ্রাম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চলবেই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চলবে</a:t>
            </a:r>
            <a:r>
              <a:rPr lang="en-US" sz="2400" b="1" dirty="0" smtClean="0">
                <a:solidFill>
                  <a:srgbClr val="0070C0"/>
                </a:solidFill>
              </a:rPr>
              <a:t>’ 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গ্রন্থঃ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প্রসন্ন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শহর,বৈরি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বৃষ্টিতে,তিমিরান্তিক,বৃশ্চিক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লগ্ন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মালব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কৌশিক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B050"/>
                </a:solidFill>
              </a:rPr>
              <a:t>সম্মাননাঃ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বাংলা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একাডেমি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পুরস্কার,একুশে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পদক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মৃত্যুঃ</a:t>
            </a:r>
            <a:r>
              <a:rPr lang="en-US" sz="2400" b="1" dirty="0" smtClean="0"/>
              <a:t> ১৯৭৫ </a:t>
            </a:r>
            <a:r>
              <a:rPr lang="en-US" sz="2400" b="1" dirty="0" err="1" smtClean="0"/>
              <a:t>সালের</a:t>
            </a:r>
            <a:r>
              <a:rPr lang="en-US" sz="2400" b="1" dirty="0" smtClean="0"/>
              <a:t> ৫ </a:t>
            </a:r>
            <a:r>
              <a:rPr lang="en-US" sz="2400" b="1" dirty="0" err="1" smtClean="0"/>
              <a:t>আগস্ট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99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639" y="540913"/>
            <a:ext cx="194471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একক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কাজ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83347" y="2923504"/>
            <a:ext cx="8615966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আশা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কবিতার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বিষয়বস্তু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৫টি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বাক্যে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654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698" y="1275009"/>
            <a:ext cx="74311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আমি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সেই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জগতে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হারিয়ে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যেতে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চাই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,</a:t>
            </a:r>
          </a:p>
          <a:p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যেথায়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গভীর-নিশুত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রাতে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</a:p>
          <a:p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জীর্ণ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বেড়ার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ঘরে</a:t>
            </a:r>
            <a:endParaRPr lang="en-US" sz="32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  <a:p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নির্ভাবনায়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মানুষেরা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ঘুমিয়ে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থাকে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ভাই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‖</a:t>
            </a:r>
          </a:p>
          <a:p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যেথায়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লোকে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সোনায়-রূপায়</a:t>
            </a:r>
            <a:endParaRPr lang="en-US" sz="32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  <a:p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পাহাড়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জমায়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না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,</a:t>
            </a:r>
          </a:p>
          <a:p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বিত্ত-সুখের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দুর্ভাবনায়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</a:p>
          <a:p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আয়ু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কমায়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না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;</a:t>
            </a:r>
          </a:p>
          <a:p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যেথায়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লোকে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তুচ্ছ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নিয়ে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</a:p>
          <a:p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তুষ্ট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থাকে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ভাই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‖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69" y="617180"/>
            <a:ext cx="3732414" cy="2576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70" y="4152852"/>
            <a:ext cx="3732414" cy="226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9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522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mihir ranjan barua</dc:creator>
  <cp:lastModifiedBy>mihir ranjan barua</cp:lastModifiedBy>
  <cp:revision>51</cp:revision>
  <dcterms:created xsi:type="dcterms:W3CDTF">2020-03-07T12:37:36Z</dcterms:created>
  <dcterms:modified xsi:type="dcterms:W3CDTF">2020-03-11T15:57:24Z</dcterms:modified>
</cp:coreProperties>
</file>