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7" r:id="rId2"/>
    <p:sldId id="259" r:id="rId3"/>
    <p:sldId id="258" r:id="rId4"/>
    <p:sldId id="261" r:id="rId5"/>
    <p:sldId id="264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0239" autoAdjust="0"/>
  </p:normalViewPr>
  <p:slideViewPr>
    <p:cSldViewPr snapToGrid="0">
      <p:cViewPr varScale="1">
        <p:scale>
          <a:sx n="65" d="100"/>
          <a:sy n="65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CE6A-AE9E-430B-B38C-B6DFFE3A048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E624-DF77-4628-96DF-DF7E7B62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68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88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F883-F053-4BA4-BF50-96E5D29E8C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17E84A-AF13-4091-97D4-7D12C7B5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FF854-7F01-40F3-96E5-AE2D4467DDBF}"/>
              </a:ext>
            </a:extLst>
          </p:cNvPr>
          <p:cNvSpPr txBox="1"/>
          <p:nvPr/>
        </p:nvSpPr>
        <p:spPr>
          <a:xfrm>
            <a:off x="0" y="-8417"/>
            <a:ext cx="5656007" cy="1788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46D02-73D0-40D0-A973-BACFC2AAC529}"/>
              </a:ext>
            </a:extLst>
          </p:cNvPr>
          <p:cNvSpPr txBox="1"/>
          <p:nvPr/>
        </p:nvSpPr>
        <p:spPr>
          <a:xfrm>
            <a:off x="117987" y="1779687"/>
            <a:ext cx="53536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জিনিয়াআক্তার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 শিক্ষক</a:t>
            </a:r>
          </a:p>
          <a:p>
            <a:pPr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285B2-31F6-49DC-AA58-A7418545E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5656007" cy="67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53255 0.01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37834-F267-444C-8F61-775556829EF3}"/>
              </a:ext>
            </a:extLst>
          </p:cNvPr>
          <p:cNvSpPr txBox="1"/>
          <p:nvPr/>
        </p:nvSpPr>
        <p:spPr>
          <a:xfrm>
            <a:off x="239152" y="590843"/>
            <a:ext cx="11437034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9D9E55C6-6569-4656-9664-E50323E25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48" y="4942388"/>
            <a:ext cx="0" cy="1517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ABF25536-4951-4782-8D5E-FDA3155E8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2836" y="4583613"/>
            <a:ext cx="0" cy="18764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5C2D15F9-0FC4-4D27-B90A-1BB86415D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8011" y="4942388"/>
            <a:ext cx="0" cy="1517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8DE0978E-363F-4F2D-9642-2C99E2A38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7723" y="5334500"/>
            <a:ext cx="81502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C479E6E1-410F-4D3E-B0C8-CE15EAABA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37" y="5489782"/>
            <a:ext cx="81502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4C278BE1-8090-49F1-A748-5143358B6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4073" y="4583613"/>
            <a:ext cx="0" cy="18764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47214892-343E-472D-BCC3-67BC13EDB427}"/>
              </a:ext>
            </a:extLst>
          </p:cNvPr>
          <p:cNvGraphicFramePr>
            <a:graphicFrameLocks noGrp="1"/>
          </p:cNvGraphicFramePr>
          <p:nvPr/>
        </p:nvGraphicFramePr>
        <p:xfrm>
          <a:off x="239128" y="2425023"/>
          <a:ext cx="1143703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964">
                  <a:extLst>
                    <a:ext uri="{9D8B030D-6E8A-4147-A177-3AD203B41FA5}">
                      <a16:colId xmlns:a16="http://schemas.microsoft.com/office/drawing/2014/main" val="1139937969"/>
                    </a:ext>
                  </a:extLst>
                </a:gridCol>
                <a:gridCol w="5838068">
                  <a:extLst>
                    <a:ext uri="{9D8B030D-6E8A-4147-A177-3AD203B41FA5}">
                      <a16:colId xmlns:a16="http://schemas.microsoft.com/office/drawing/2014/main" val="3675201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400" dirty="0"/>
                        <a:t>               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পলাশ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শিমুল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2437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1">
                <a:extLst>
                  <a:ext uri="{FF2B5EF4-FFF2-40B4-BE49-F238E27FC236}">
                    <a16:creationId xmlns:a16="http://schemas.microsoft.com/office/drawing/2014/main" id="{32941198-8820-4BE6-AC20-F03077EBA14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9127" y="3122589"/>
              <a:ext cx="11437033" cy="163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7101">
                      <a:extLst>
                        <a:ext uri="{9D8B030D-6E8A-4147-A177-3AD203B41FA5}">
                          <a16:colId xmlns:a16="http://schemas.microsoft.com/office/drawing/2014/main" val="1700233194"/>
                        </a:ext>
                      </a:extLst>
                    </a:gridCol>
                    <a:gridCol w="5809932">
                      <a:extLst>
                        <a:ext uri="{9D8B030D-6E8A-4147-A177-3AD203B41FA5}">
                          <a16:colId xmlns:a16="http://schemas.microsoft.com/office/drawing/2014/main" val="2930160904"/>
                        </a:ext>
                      </a:extLst>
                    </a:gridCol>
                  </a:tblGrid>
                  <a:tr h="1630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r>
                            <a:rPr lang="bn-IN" sz="4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।একটি  ফিতার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IN" sz="40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IN" sz="40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২</m:t>
                                  </m:r>
                                </m:num>
                                <m:den>
                                  <m:r>
                                    <a:rPr lang="bn-IN" sz="40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  <m:r>
                                <a:rPr lang="bn-IN" sz="40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অংশ</m:t>
                              </m:r>
                              <m:r>
                                <a:rPr lang="bn-IN" sz="40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IN" sz="40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রঙ</m:t>
                              </m:r>
                              <m:r>
                                <a:rPr lang="bn-IN" sz="40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IN" sz="40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কর।</m:t>
                              </m:r>
                            </m:oMath>
                          </a14:m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i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IN" sz="4000" i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IN" sz="40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IN" sz="40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IN" sz="40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৫</m:t>
                                  </m:r>
                                </m:den>
                              </m:f>
                            </m:oMath>
                          </a14:m>
                          <a:r>
                            <a:rPr lang="bn-IN" sz="4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ভগ্নাংশটির</a:t>
                          </a:r>
                          <a:r>
                            <a:rPr lang="bn-IN" sz="4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লব ও হর চিহ্নিত কর।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815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1">
                <a:extLst>
                  <a:ext uri="{FF2B5EF4-FFF2-40B4-BE49-F238E27FC236}">
                    <a16:creationId xmlns:a16="http://schemas.microsoft.com/office/drawing/2014/main" id="{32941198-8820-4BE6-AC20-F03077EBA1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362735"/>
                  </p:ext>
                </p:extLst>
              </p:nvPr>
            </p:nvGraphicFramePr>
            <p:xfrm>
              <a:off x="239127" y="3122589"/>
              <a:ext cx="11437033" cy="163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7101">
                      <a:extLst>
                        <a:ext uri="{9D8B030D-6E8A-4147-A177-3AD203B41FA5}">
                          <a16:colId xmlns:a16="http://schemas.microsoft.com/office/drawing/2014/main" val="1700233194"/>
                        </a:ext>
                      </a:extLst>
                    </a:gridCol>
                    <a:gridCol w="5809932">
                      <a:extLst>
                        <a:ext uri="{9D8B030D-6E8A-4147-A177-3AD203B41FA5}">
                          <a16:colId xmlns:a16="http://schemas.microsoft.com/office/drawing/2014/main" val="2930160904"/>
                        </a:ext>
                      </a:extLst>
                    </a:gridCol>
                  </a:tblGrid>
                  <a:tr h="1630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" t="-373" r="-103792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855" t="-373" r="-419" b="-14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8155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3BBA0-A525-4A9C-887C-5A66FD40C420}"/>
              </a:ext>
            </a:extLst>
          </p:cNvPr>
          <p:cNvSpPr txBox="1"/>
          <p:nvPr/>
        </p:nvSpPr>
        <p:spPr>
          <a:xfrm>
            <a:off x="3910817" y="337624"/>
            <a:ext cx="475488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bn-IN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AADB5D-AE7E-413A-A2BF-EFBCB415E01F}"/>
                  </a:ext>
                </a:extLst>
              </p:cNvPr>
              <p:cNvSpPr txBox="1"/>
              <p:nvPr/>
            </p:nvSpPr>
            <p:spPr>
              <a:xfrm>
                <a:off x="3277772" y="2996418"/>
                <a:ext cx="6822831" cy="199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১।এক মিটার লম্বা ফিতাকে সমান চার ভাগে ভাগ কর?এর প্রত্যেকটি অংশকে কী বলে?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ভগ্নাংশটির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লব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হর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চিহ্নিত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AADB5D-AE7E-413A-A2BF-EFBCB415E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72" y="2996418"/>
                <a:ext cx="6822831" cy="1992469"/>
              </a:xfrm>
              <a:prstGeom prst="rect">
                <a:avLst/>
              </a:prstGeom>
              <a:blipFill>
                <a:blip r:embed="rId3"/>
                <a:stretch>
                  <a:fillRect l="-2770" t="-4908" b="-6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7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1EE6E-379A-40C1-AE16-D2A7EAB27265}"/>
              </a:ext>
            </a:extLst>
          </p:cNvPr>
          <p:cNvSpPr txBox="1"/>
          <p:nvPr/>
        </p:nvSpPr>
        <p:spPr>
          <a:xfrm>
            <a:off x="1209822" y="624900"/>
            <a:ext cx="7835705" cy="156966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l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9F419D-8F37-4BBC-8587-3FDE0B332211}"/>
              </a:ext>
            </a:extLst>
          </p:cNvPr>
          <p:cNvGrpSpPr/>
          <p:nvPr/>
        </p:nvGrpSpPr>
        <p:grpSpPr>
          <a:xfrm>
            <a:off x="10208455" y="914400"/>
            <a:ext cx="1547446" cy="1280160"/>
            <a:chOff x="10227212" y="1280160"/>
            <a:chExt cx="1547446" cy="1280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237C69-7254-413A-B465-99B6777F6665}"/>
                </a:ext>
              </a:extLst>
            </p:cNvPr>
            <p:cNvSpPr/>
            <p:nvPr/>
          </p:nvSpPr>
          <p:spPr>
            <a:xfrm>
              <a:off x="10227212" y="1856935"/>
              <a:ext cx="1547446" cy="703385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AD95F1D-DD58-4B04-94A0-69A3BE6FC870}"/>
                </a:ext>
              </a:extLst>
            </p:cNvPr>
            <p:cNvSpPr/>
            <p:nvPr/>
          </p:nvSpPr>
          <p:spPr>
            <a:xfrm>
              <a:off x="10227212" y="1280160"/>
              <a:ext cx="1547446" cy="576775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E225D429-1ECF-4110-8ECF-0C57603B7761}"/>
                </a:ext>
              </a:extLst>
            </p:cNvPr>
            <p:cNvSpPr/>
            <p:nvPr/>
          </p:nvSpPr>
          <p:spPr>
            <a:xfrm>
              <a:off x="11000935" y="1856935"/>
              <a:ext cx="182880" cy="675250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FD5886E-C552-4394-828B-E0237965E8D7}"/>
              </a:ext>
            </a:extLst>
          </p:cNvPr>
          <p:cNvSpPr txBox="1"/>
          <p:nvPr/>
        </p:nvSpPr>
        <p:spPr>
          <a:xfrm>
            <a:off x="295422" y="3010486"/>
            <a:ext cx="10367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সমান তিন ভাগে ভাগ 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400CE-B102-40C4-A5BB-FCF2D4F97F31}"/>
              </a:ext>
            </a:extLst>
          </p:cNvPr>
          <p:cNvSpPr txBox="1"/>
          <p:nvPr/>
        </p:nvSpPr>
        <p:spPr>
          <a:xfrm>
            <a:off x="1034321" y="1019331"/>
            <a:ext cx="10643017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IN" sz="1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F44EE-50B4-4D50-9481-9102A6021965}"/>
              </a:ext>
            </a:extLst>
          </p:cNvPr>
          <p:cNvSpPr txBox="1"/>
          <p:nvPr/>
        </p:nvSpPr>
        <p:spPr>
          <a:xfrm>
            <a:off x="970670" y="2345176"/>
            <a:ext cx="539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ভগ্নাংশ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6CED0-A3A5-4514-AA10-6620E9CDF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45" y="425882"/>
            <a:ext cx="4410691" cy="569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560FD-1E95-4F4D-AD22-627BEEFE8E09}"/>
              </a:ext>
            </a:extLst>
          </p:cNvPr>
          <p:cNvSpPr txBox="1"/>
          <p:nvPr/>
        </p:nvSpPr>
        <p:spPr>
          <a:xfrm>
            <a:off x="1477108" y="773723"/>
            <a:ext cx="4178104" cy="92333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06EA4-BE6E-4C6E-B860-74A7441CEFB6}"/>
              </a:ext>
            </a:extLst>
          </p:cNvPr>
          <p:cNvSpPr txBox="1"/>
          <p:nvPr/>
        </p:nvSpPr>
        <p:spPr>
          <a:xfrm>
            <a:off x="2110153" y="379828"/>
            <a:ext cx="6822831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l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F224D-FA5D-4390-8074-214709A8673A}"/>
              </a:ext>
            </a:extLst>
          </p:cNvPr>
          <p:cNvSpPr txBox="1"/>
          <p:nvPr/>
        </p:nvSpPr>
        <p:spPr>
          <a:xfrm>
            <a:off x="464234" y="2240642"/>
            <a:ext cx="11727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বাস্তব উপকরণের বিভিন্ন অংশ চিহ্নিত করতে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 ছবির নির্দিষ্ট অংশ রঙ করতে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 ছবি দেখে এর কত অংশ রং করা হয়েছে তা বলতে ও অংকে লিখতে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ভগ্নাংশের লব ও হর শনাক্ত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4EABE-82D0-459F-9EFC-A4BBF2A9CABB}"/>
              </a:ext>
            </a:extLst>
          </p:cNvPr>
          <p:cNvSpPr txBox="1"/>
          <p:nvPr/>
        </p:nvSpPr>
        <p:spPr>
          <a:xfrm>
            <a:off x="2391999" y="182879"/>
            <a:ext cx="6133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033F0-0F30-41DB-B0D7-59C1E38E5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427162"/>
            <a:ext cx="7540773" cy="51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1ACDE-77F4-4E89-ACE1-76A5AF65BBDD}"/>
              </a:ext>
            </a:extLst>
          </p:cNvPr>
          <p:cNvSpPr txBox="1"/>
          <p:nvPr/>
        </p:nvSpPr>
        <p:spPr>
          <a:xfrm>
            <a:off x="2560320" y="677654"/>
            <a:ext cx="56552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99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199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74913-3D7F-4EBD-B673-83797840049D}"/>
              </a:ext>
            </a:extLst>
          </p:cNvPr>
          <p:cNvGrpSpPr/>
          <p:nvPr/>
        </p:nvGrpSpPr>
        <p:grpSpPr>
          <a:xfrm>
            <a:off x="3186918" y="3832364"/>
            <a:ext cx="4852181" cy="1405193"/>
            <a:chOff x="3965917" y="3310249"/>
            <a:chExt cx="4852181" cy="1405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2A758B2-591B-4D21-A8CA-88BEE89C914C}"/>
                    </a:ext>
                  </a:extLst>
                </p:cNvPr>
                <p:cNvSpPr txBox="1"/>
                <p:nvPr/>
              </p:nvSpPr>
              <p:spPr>
                <a:xfrm>
                  <a:off x="3965917" y="3310249"/>
                  <a:ext cx="1322363" cy="1405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oMath>
                    </m:oMathPara>
                  </a14:m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2A758B2-591B-4D21-A8CA-88BEE89C9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17" y="3310249"/>
                  <a:ext cx="1322363" cy="14051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410C0D-1AA6-4918-A56C-C3875608DEAD}"/>
                    </a:ext>
                  </a:extLst>
                </p:cNvPr>
                <p:cNvSpPr txBox="1"/>
                <p:nvPr/>
              </p:nvSpPr>
              <p:spPr>
                <a:xfrm>
                  <a:off x="5880295" y="3429000"/>
                  <a:ext cx="1322363" cy="1286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410C0D-1AA6-4918-A56C-C3875608D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295" y="3429000"/>
                  <a:ext cx="1322363" cy="12864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4D8F90-69FD-489E-AEC9-8253CF9DE5D9}"/>
                    </a:ext>
                  </a:extLst>
                </p:cNvPr>
                <p:cNvSpPr txBox="1"/>
                <p:nvPr/>
              </p:nvSpPr>
              <p:spPr>
                <a:xfrm>
                  <a:off x="7495735" y="3419638"/>
                  <a:ext cx="1322363" cy="1295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4D8F90-69FD-489E-AEC9-8253CF9DE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735" y="3419638"/>
                  <a:ext cx="1322363" cy="12958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40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FD29A-F6A5-4AF6-A7D6-5620FFB6B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3" b="47947"/>
          <a:stretch/>
        </p:blipFill>
        <p:spPr>
          <a:xfrm>
            <a:off x="424974" y="1389037"/>
            <a:ext cx="2038007" cy="2430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084B1-9757-4205-BB37-5FCCE359F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1" r="57391" b="6316"/>
          <a:stretch/>
        </p:blipFill>
        <p:spPr>
          <a:xfrm>
            <a:off x="368980" y="3429000"/>
            <a:ext cx="2254868" cy="2430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0C910-54E3-4C2D-9D4A-46F8F6627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46541" b="-5652"/>
          <a:stretch/>
        </p:blipFill>
        <p:spPr>
          <a:xfrm>
            <a:off x="2462980" y="3819832"/>
            <a:ext cx="2540545" cy="262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DB56A-7D24-418D-BF12-87A857958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-1" b="47948"/>
          <a:stretch/>
        </p:blipFill>
        <p:spPr>
          <a:xfrm>
            <a:off x="2462981" y="1389037"/>
            <a:ext cx="2540545" cy="2430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AEC19-3AED-40E3-A789-82AF1473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09" y="1094069"/>
            <a:ext cx="4587291" cy="46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28346 -0.1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26367 0.0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1099 -0.13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9245 0.1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8418-362D-4125-BCD2-D6732D3CBDE6}"/>
              </a:ext>
            </a:extLst>
          </p:cNvPr>
          <p:cNvSpPr/>
          <p:nvPr/>
        </p:nvSpPr>
        <p:spPr>
          <a:xfrm>
            <a:off x="104340" y="1636467"/>
            <a:ext cx="11521440" cy="50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11118-DD56-46EF-A1A7-99C003405D28}"/>
              </a:ext>
            </a:extLst>
          </p:cNvPr>
          <p:cNvSpPr txBox="1"/>
          <p:nvPr/>
        </p:nvSpPr>
        <p:spPr>
          <a:xfrm>
            <a:off x="4717366" y="1095175"/>
            <a:ext cx="137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CCDFF-C215-491C-8187-76B5DB389C25}"/>
              </a:ext>
            </a:extLst>
          </p:cNvPr>
          <p:cNvCxnSpPr/>
          <p:nvPr/>
        </p:nvCxnSpPr>
        <p:spPr>
          <a:xfrm>
            <a:off x="3702158" y="1679950"/>
            <a:ext cx="0" cy="4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C91929-3BB3-447F-A1C7-FE626990A822}"/>
              </a:ext>
            </a:extLst>
          </p:cNvPr>
          <p:cNvCxnSpPr/>
          <p:nvPr/>
        </p:nvCxnSpPr>
        <p:spPr>
          <a:xfrm>
            <a:off x="7689167" y="1636467"/>
            <a:ext cx="0" cy="4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741A410-0F43-492B-941A-C5CB1C09375E}"/>
              </a:ext>
            </a:extLst>
          </p:cNvPr>
          <p:cNvSpPr/>
          <p:nvPr/>
        </p:nvSpPr>
        <p:spPr>
          <a:xfrm>
            <a:off x="104339" y="1650410"/>
            <a:ext cx="3561471" cy="506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4A4BE-294F-4D5A-B785-2DD58CDDF00A}"/>
                  </a:ext>
                </a:extLst>
              </p:cNvPr>
              <p:cNvSpPr txBox="1"/>
              <p:nvPr/>
            </p:nvSpPr>
            <p:spPr>
              <a:xfrm>
                <a:off x="1426707" y="4217461"/>
                <a:ext cx="703384" cy="74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4A4BE-294F-4D5A-B785-2DD58CDD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07" y="4217461"/>
                <a:ext cx="703384" cy="748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C7825F-30E1-4762-A2BB-78DE35E35B28}"/>
                  </a:ext>
                </a:extLst>
              </p:cNvPr>
              <p:cNvSpPr txBox="1"/>
              <p:nvPr/>
            </p:nvSpPr>
            <p:spPr>
              <a:xfrm>
                <a:off x="6050269" y="2100428"/>
                <a:ext cx="1322363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C7825F-30E1-4762-A2BB-78DE35E3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69" y="2100428"/>
                <a:ext cx="1322363" cy="852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06B5B84-DDE6-4EE8-99C9-19847269C21C}"/>
              </a:ext>
            </a:extLst>
          </p:cNvPr>
          <p:cNvSpPr/>
          <p:nvPr/>
        </p:nvSpPr>
        <p:spPr>
          <a:xfrm>
            <a:off x="3651770" y="1650410"/>
            <a:ext cx="4023356" cy="506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533C6-54BF-42C8-8F11-00A8CB5EDB5A}"/>
              </a:ext>
            </a:extLst>
          </p:cNvPr>
          <p:cNvSpPr/>
          <p:nvPr/>
        </p:nvSpPr>
        <p:spPr>
          <a:xfrm>
            <a:off x="93797" y="2526506"/>
            <a:ext cx="3561471" cy="506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37F7D8-ECDA-4F80-AD68-5AE75A632105}"/>
              </a:ext>
            </a:extLst>
          </p:cNvPr>
          <p:cNvSpPr txBox="1"/>
          <p:nvPr/>
        </p:nvSpPr>
        <p:spPr>
          <a:xfrm>
            <a:off x="104340" y="3937609"/>
            <a:ext cx="468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অংশকে ১ মিটারের এক তৃতীয়াংশ বলা হয়।</a:t>
            </a:r>
          </a:p>
          <a:p>
            <a:pPr algn="l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লেখা হয়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BFD80-7A78-42DD-93FF-C3505D91869B}"/>
                  </a:ext>
                </a:extLst>
              </p:cNvPr>
              <p:cNvSpPr txBox="1"/>
              <p:nvPr/>
            </p:nvSpPr>
            <p:spPr>
              <a:xfrm>
                <a:off x="335277" y="3188182"/>
                <a:ext cx="1322363" cy="74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BFD80-7A78-42DD-93FF-C3505D91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7" y="3188182"/>
                <a:ext cx="132236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BB69CE0-E511-4FD2-9D7D-D48BF12330FF}"/>
              </a:ext>
            </a:extLst>
          </p:cNvPr>
          <p:cNvSpPr txBox="1"/>
          <p:nvPr/>
        </p:nvSpPr>
        <p:spPr>
          <a:xfrm>
            <a:off x="928468" y="450166"/>
            <a:ext cx="81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স্কেল আঁকি এবং এর কিছু অংশ রঙ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4E3B00C-B8BA-4718-AE19-60BBDB6DE4AA}"/>
              </a:ext>
            </a:extLst>
          </p:cNvPr>
          <p:cNvSpPr/>
          <p:nvPr/>
        </p:nvSpPr>
        <p:spPr>
          <a:xfrm>
            <a:off x="556854" y="2214513"/>
            <a:ext cx="5646993" cy="13454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E2E12BE-25A3-473C-8A66-CB220B9B7292}"/>
              </a:ext>
            </a:extLst>
          </p:cNvPr>
          <p:cNvSpPr/>
          <p:nvPr/>
        </p:nvSpPr>
        <p:spPr>
          <a:xfrm flipH="1">
            <a:off x="1916725" y="3188182"/>
            <a:ext cx="213366" cy="54327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F0C13-F7BE-4AB6-A5F7-3241C4C6EEC4}"/>
              </a:ext>
            </a:extLst>
          </p:cNvPr>
          <p:cNvSpPr txBox="1"/>
          <p:nvPr/>
        </p:nvSpPr>
        <p:spPr>
          <a:xfrm>
            <a:off x="6050269" y="3757166"/>
            <a:ext cx="621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অংশকে ১ মিটারের দুই তৃতীয়াংশ বলা হয়। 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একে লেখা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9D543F-DDCB-4E0F-BFA1-368DDEB0660B}"/>
                  </a:ext>
                </a:extLst>
              </p:cNvPr>
              <p:cNvSpPr txBox="1"/>
              <p:nvPr/>
            </p:nvSpPr>
            <p:spPr>
              <a:xfrm>
                <a:off x="7400773" y="3981274"/>
                <a:ext cx="703384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9D543F-DDCB-4E0F-BFA1-368DDEB06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773" y="3981274"/>
                <a:ext cx="703384" cy="743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Left-Up 5">
            <a:extLst>
              <a:ext uri="{FF2B5EF4-FFF2-40B4-BE49-F238E27FC236}">
                <a16:creationId xmlns:a16="http://schemas.microsoft.com/office/drawing/2014/main" id="{2038454E-9C13-46CF-BC80-DF2DCA08724E}"/>
              </a:ext>
            </a:extLst>
          </p:cNvPr>
          <p:cNvSpPr/>
          <p:nvPr/>
        </p:nvSpPr>
        <p:spPr>
          <a:xfrm rot="5400000">
            <a:off x="4585358" y="3095356"/>
            <a:ext cx="2025997" cy="533405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6" grpId="0"/>
      <p:bldP spid="17" grpId="0"/>
      <p:bldP spid="18" grpId="0" animBg="1"/>
      <p:bldP spid="20" grpId="0" animBg="1"/>
      <p:bldP spid="21" grpId="0"/>
      <p:bldP spid="22" grpId="0"/>
      <p:bldP spid="3" grpId="0" animBg="1"/>
      <p:bldP spid="4" grpId="0" animBg="1"/>
      <p:bldP spid="5" grpId="0"/>
      <p:bldP spid="1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6B274-2C0B-4317-8691-327686E1272A}"/>
              </a:ext>
            </a:extLst>
          </p:cNvPr>
          <p:cNvSpPr/>
          <p:nvPr/>
        </p:nvSpPr>
        <p:spPr>
          <a:xfrm>
            <a:off x="472191" y="2173574"/>
            <a:ext cx="10658004" cy="644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C5D76A-1767-48CF-9010-3D3B0FB09E69}"/>
              </a:ext>
            </a:extLst>
          </p:cNvPr>
          <p:cNvCxnSpPr/>
          <p:nvPr/>
        </p:nvCxnSpPr>
        <p:spPr>
          <a:xfrm>
            <a:off x="3222885" y="2173574"/>
            <a:ext cx="0" cy="53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DEC51-A14A-4487-AAFA-6A4DE19C7D0E}"/>
              </a:ext>
            </a:extLst>
          </p:cNvPr>
          <p:cNvCxnSpPr/>
          <p:nvPr/>
        </p:nvCxnSpPr>
        <p:spPr>
          <a:xfrm>
            <a:off x="5801193" y="2173574"/>
            <a:ext cx="0" cy="53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1D430-709E-437A-BE48-5CC0A7C6B852}"/>
              </a:ext>
            </a:extLst>
          </p:cNvPr>
          <p:cNvCxnSpPr>
            <a:cxnSpLocks/>
          </p:cNvCxnSpPr>
          <p:nvPr/>
        </p:nvCxnSpPr>
        <p:spPr>
          <a:xfrm>
            <a:off x="8814216" y="2173574"/>
            <a:ext cx="0" cy="644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624BDD-DB42-41FD-8FB5-3A0DE9EDF8E4}"/>
              </a:ext>
            </a:extLst>
          </p:cNvPr>
          <p:cNvCxnSpPr/>
          <p:nvPr/>
        </p:nvCxnSpPr>
        <p:spPr>
          <a:xfrm>
            <a:off x="5801193" y="2173574"/>
            <a:ext cx="0" cy="644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C79C82-DFFA-4BEC-81DF-C41A0BB9CF0B}"/>
              </a:ext>
            </a:extLst>
          </p:cNvPr>
          <p:cNvCxnSpPr>
            <a:cxnSpLocks/>
          </p:cNvCxnSpPr>
          <p:nvPr/>
        </p:nvCxnSpPr>
        <p:spPr>
          <a:xfrm>
            <a:off x="3222885" y="2338466"/>
            <a:ext cx="0" cy="479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A770C4-CE24-49A9-8450-623F047187DE}"/>
              </a:ext>
            </a:extLst>
          </p:cNvPr>
          <p:cNvCxnSpPr>
            <a:cxnSpLocks/>
          </p:cNvCxnSpPr>
          <p:nvPr/>
        </p:nvCxnSpPr>
        <p:spPr>
          <a:xfrm flipV="1">
            <a:off x="8814216" y="2338466"/>
            <a:ext cx="0" cy="37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F9305-9B7D-4E3B-B29C-462CC9524390}"/>
                  </a:ext>
                </a:extLst>
              </p:cNvPr>
              <p:cNvSpPr txBox="1"/>
              <p:nvPr/>
            </p:nvSpPr>
            <p:spPr>
              <a:xfrm>
                <a:off x="1259165" y="3239254"/>
                <a:ext cx="1512170" cy="7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F9305-9B7D-4E3B-B29C-462CC952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65" y="3239254"/>
                <a:ext cx="1512170" cy="737125"/>
              </a:xfrm>
              <a:prstGeom prst="rect">
                <a:avLst/>
              </a:prstGeom>
              <a:blipFill>
                <a:blip r:embed="rId2"/>
                <a:stretch>
                  <a:fillRect t="-4959" b="-25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7025E97-007E-42A8-B089-5F0D5106530A}"/>
              </a:ext>
            </a:extLst>
          </p:cNvPr>
          <p:cNvSpPr/>
          <p:nvPr/>
        </p:nvSpPr>
        <p:spPr>
          <a:xfrm>
            <a:off x="494674" y="2173574"/>
            <a:ext cx="2728195" cy="64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B9281-3AFA-45AE-B367-636685C02570}"/>
              </a:ext>
            </a:extLst>
          </p:cNvPr>
          <p:cNvSpPr txBox="1"/>
          <p:nvPr/>
        </p:nvSpPr>
        <p:spPr>
          <a:xfrm>
            <a:off x="1055076" y="548640"/>
            <a:ext cx="943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চলো,আরও একটি স্কেল আঁকি ,একে চার ভাগ করি এবং এক ভাগ রঙ করি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Left-Up 6">
            <a:extLst>
              <a:ext uri="{FF2B5EF4-FFF2-40B4-BE49-F238E27FC236}">
                <a16:creationId xmlns:a16="http://schemas.microsoft.com/office/drawing/2014/main" id="{5F8D140D-8F83-480C-AEF1-E750CAC70CA8}"/>
              </a:ext>
            </a:extLst>
          </p:cNvPr>
          <p:cNvSpPr/>
          <p:nvPr/>
        </p:nvSpPr>
        <p:spPr>
          <a:xfrm flipH="1">
            <a:off x="731520" y="3047668"/>
            <a:ext cx="323557" cy="1744393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FB76-FED0-45F0-AB7C-46EF6CE32C67}"/>
              </a:ext>
            </a:extLst>
          </p:cNvPr>
          <p:cNvSpPr txBox="1"/>
          <p:nvPr/>
        </p:nvSpPr>
        <p:spPr>
          <a:xfrm>
            <a:off x="1073805" y="4206516"/>
            <a:ext cx="687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অংশকে বলা হয় ১মিটারের চার ভাগের এক চতুর্থাংশ।</a:t>
            </a:r>
          </a:p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একে লেখা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DEE8F-4B81-463B-ABF2-12397520E084}"/>
                  </a:ext>
                </a:extLst>
              </p:cNvPr>
              <p:cNvSpPr txBox="1"/>
              <p:nvPr/>
            </p:nvSpPr>
            <p:spPr>
              <a:xfrm>
                <a:off x="2738217" y="4423498"/>
                <a:ext cx="969304" cy="7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অংশ।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DEE8F-4B81-463B-ABF2-12397520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17" y="4423498"/>
                <a:ext cx="969304" cy="737125"/>
              </a:xfrm>
              <a:prstGeom prst="rect">
                <a:avLst/>
              </a:prstGeom>
              <a:blipFill>
                <a:blip r:embed="rId3"/>
                <a:stretch>
                  <a:fillRect r="-1006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FF83C95-A4C3-46EB-A743-A7DABA26F632}"/>
              </a:ext>
            </a:extLst>
          </p:cNvPr>
          <p:cNvSpPr txBox="1"/>
          <p:nvPr/>
        </p:nvSpPr>
        <p:spPr>
          <a:xfrm>
            <a:off x="4809490" y="1203503"/>
            <a:ext cx="1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7" grpId="0" animBg="1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2A0320-DE66-420F-AEDA-486BC6FDBD16}"/>
                  </a:ext>
                </a:extLst>
              </p:cNvPr>
              <p:cNvSpPr txBox="1"/>
              <p:nvPr/>
            </p:nvSpPr>
            <p:spPr>
              <a:xfrm>
                <a:off x="2123052" y="2499501"/>
                <a:ext cx="2082018" cy="17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7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7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2A0320-DE66-420F-AEDA-486BC6FD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52" y="2499501"/>
                <a:ext cx="2082018" cy="1750544"/>
              </a:xfrm>
              <a:prstGeom prst="rect">
                <a:avLst/>
              </a:prstGeom>
              <a:blipFill>
                <a:blip r:embed="rId2"/>
                <a:stretch>
                  <a:fillRect r="-5556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F9891C-6959-43AE-A466-61A38A59AFB5}"/>
              </a:ext>
            </a:extLst>
          </p:cNvPr>
          <p:cNvSpPr txBox="1"/>
          <p:nvPr/>
        </p:nvSpPr>
        <p:spPr>
          <a:xfrm>
            <a:off x="1709223" y="161380"/>
            <a:ext cx="7104185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ভগ্নাংশের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-Up 5">
            <a:extLst>
              <a:ext uri="{FF2B5EF4-FFF2-40B4-BE49-F238E27FC236}">
                <a16:creationId xmlns:a16="http://schemas.microsoft.com/office/drawing/2014/main" id="{E1E8261E-2B27-4367-8C7B-86BE60D65161}"/>
              </a:ext>
            </a:extLst>
          </p:cNvPr>
          <p:cNvSpPr/>
          <p:nvPr/>
        </p:nvSpPr>
        <p:spPr>
          <a:xfrm flipV="1">
            <a:off x="2829953" y="2581735"/>
            <a:ext cx="4114797" cy="506438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8B9D-1122-44A1-93D8-2727BD5FA289}"/>
              </a:ext>
            </a:extLst>
          </p:cNvPr>
          <p:cNvSpPr txBox="1"/>
          <p:nvPr/>
        </p:nvSpPr>
        <p:spPr>
          <a:xfrm>
            <a:off x="6360942" y="2768474"/>
            <a:ext cx="116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-Up 7">
            <a:extLst>
              <a:ext uri="{FF2B5EF4-FFF2-40B4-BE49-F238E27FC236}">
                <a16:creationId xmlns:a16="http://schemas.microsoft.com/office/drawing/2014/main" id="{DB1F15A5-031F-4D66-B95B-7F23CBE3E55D}"/>
              </a:ext>
            </a:extLst>
          </p:cNvPr>
          <p:cNvSpPr/>
          <p:nvPr/>
        </p:nvSpPr>
        <p:spPr>
          <a:xfrm flipV="1">
            <a:off x="3048000" y="3750179"/>
            <a:ext cx="3896750" cy="407575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DE60-5942-4D88-9DEC-083276466485}"/>
              </a:ext>
            </a:extLst>
          </p:cNvPr>
          <p:cNvSpPr txBox="1"/>
          <p:nvPr/>
        </p:nvSpPr>
        <p:spPr>
          <a:xfrm>
            <a:off x="6529756" y="3942877"/>
            <a:ext cx="116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2B1E0-5E0E-4AC5-A8DD-1301F994A5BF}"/>
              </a:ext>
            </a:extLst>
          </p:cNvPr>
          <p:cNvSpPr txBox="1"/>
          <p:nvPr/>
        </p:nvSpPr>
        <p:spPr>
          <a:xfrm>
            <a:off x="1237957" y="4958540"/>
            <a:ext cx="9129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উপরের অংশকে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bn-IN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নিচের অংশকে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animBg="1"/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279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2020-01-27T08:46:52Z</dcterms:created>
  <dcterms:modified xsi:type="dcterms:W3CDTF">2020-03-04T14:46:43Z</dcterms:modified>
</cp:coreProperties>
</file>