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87" r:id="rId6"/>
    <p:sldId id="296" r:id="rId7"/>
    <p:sldId id="261" r:id="rId8"/>
    <p:sldId id="297" r:id="rId9"/>
    <p:sldId id="293" r:id="rId10"/>
    <p:sldId id="298" r:id="rId11"/>
    <p:sldId id="295" r:id="rId12"/>
    <p:sldId id="278" r:id="rId13"/>
    <p:sldId id="277" r:id="rId14"/>
    <p:sldId id="286" r:id="rId15"/>
    <p:sldId id="263" r:id="rId16"/>
    <p:sldId id="275" r:id="rId17"/>
    <p:sldId id="272" r:id="rId18"/>
    <p:sldId id="279" r:id="rId19"/>
    <p:sldId id="269" r:id="rId20"/>
    <p:sldId id="274" r:id="rId21"/>
    <p:sldId id="291" r:id="rId22"/>
    <p:sldId id="268" r:id="rId23"/>
    <p:sldId id="294" r:id="rId24"/>
    <p:sldId id="270" r:id="rId25"/>
    <p:sldId id="262" r:id="rId26"/>
    <p:sldId id="284" r:id="rId27"/>
    <p:sldId id="265" r:id="rId28"/>
    <p:sldId id="266" r:id="rId29"/>
    <p:sldId id="280" r:id="rId30"/>
    <p:sldId id="276" r:id="rId31"/>
    <p:sldId id="283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616" autoAdjust="0"/>
  </p:normalViewPr>
  <p:slideViewPr>
    <p:cSldViewPr>
      <p:cViewPr varScale="1">
        <p:scale>
          <a:sx n="67" d="100"/>
          <a:sy n="67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5475-ECFA-4E26-A86A-09DA305AE10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43BF-BEC1-4325-9E3C-C9D4623A9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6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1600200" y="228600"/>
            <a:ext cx="5257800" cy="2819400"/>
          </a:xfrm>
          <a:prstGeom prst="sun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6324600" cy="6324600"/>
          </a:xfrm>
          <a:prstGeom prst="rect">
            <a:avLst/>
          </a:prstGeom>
        </p:spPr>
      </p:pic>
      <p:pic>
        <p:nvPicPr>
          <p:cNvPr id="4" name="Picture 3" descr="photo-1501686962565-1350ab9823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419600"/>
            <a:ext cx="1349696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6DFD6-BE6F-472A-9532-D92C322D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38" y="280911"/>
            <a:ext cx="5597324" cy="2856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961D2-8B69-4978-BDB2-B32AAC3B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3" y="2768798"/>
            <a:ext cx="3840813" cy="3578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BBA271-ADF6-48AF-8049-96EE714B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53" y="3720574"/>
            <a:ext cx="410296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456" y="3416613"/>
            <a:ext cx="3921113" cy="1227162"/>
            <a:chOff x="106456" y="3416613"/>
            <a:chExt cx="3921113" cy="12271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9C888B-E79D-44F1-98BF-DAA02D1F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6" y="3458572"/>
              <a:ext cx="1925955" cy="11852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1F98C2-797B-4945-9394-8D661597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614" y="3416613"/>
              <a:ext cx="1925955" cy="118520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1985" y="199254"/>
            <a:ext cx="3222961" cy="1277428"/>
            <a:chOff x="101985" y="199254"/>
            <a:chExt cx="3222961" cy="12774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CFFA0A-90E7-4AB5-B313-BDD856612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5" y="297303"/>
              <a:ext cx="944443" cy="117937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ECFC5B-D63E-4D88-810D-6A8EB2796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903" y="199254"/>
              <a:ext cx="944443" cy="11793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4B2714-ED6E-42EE-A8D5-2BFACF9E6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504" y="199254"/>
              <a:ext cx="944442" cy="117937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53200" y="176587"/>
            <a:ext cx="2084382" cy="1195013"/>
            <a:chOff x="7716116" y="239880"/>
            <a:chExt cx="2084382" cy="11950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D4C6A4-70AB-44A4-824C-27C9319A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116" y="255516"/>
              <a:ext cx="944441" cy="11793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C7F03A-639F-4A67-B642-C93C811F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057" y="239880"/>
              <a:ext cx="944441" cy="117937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039698" y="33943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DB10D8-C71F-4C40-8853-BF37C5CE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1496"/>
            <a:ext cx="1985252" cy="11852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31346" y="1981200"/>
            <a:ext cx="2697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>
                <a:latin typeface="SutonnyMJ" pitchFamily="2" charset="0"/>
                <a:cs typeface="SutonnyMJ" pitchFamily="2" charset="0"/>
              </a:rPr>
              <a:t>3+2=5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67BD9-42C7-43A0-98F0-1F68BE9F5A25}"/>
              </a:ext>
            </a:extLst>
          </p:cNvPr>
          <p:cNvSpPr txBox="1"/>
          <p:nvPr/>
        </p:nvSpPr>
        <p:spPr>
          <a:xfrm>
            <a:off x="1676400" y="4953000"/>
            <a:ext cx="258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dirty="0">
                <a:latin typeface="SutonnyMJ" pitchFamily="2" charset="0"/>
                <a:cs typeface="SutonnyMJ" pitchFamily="2" charset="0"/>
              </a:rPr>
              <a:t>6-2=4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85122-3AA3-4110-A4AA-F430EF835623}"/>
              </a:ext>
            </a:extLst>
          </p:cNvPr>
          <p:cNvSpPr txBox="1"/>
          <p:nvPr/>
        </p:nvSpPr>
        <p:spPr>
          <a:xfrm>
            <a:off x="4859530" y="2259955"/>
            <a:ext cx="1371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9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889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8800"/>
            <a:ext cx="3219450" cy="32194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28800" y="5257800"/>
            <a:ext cx="5715000" cy="9144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এ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খানে কয়টি বেলুন 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57400" y="228600"/>
            <a:ext cx="4267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কিসের ছবি?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8077200" cy="5334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71800"/>
            <a:ext cx="1524000" cy="1600200"/>
          </a:xfrm>
          <a:prstGeom prst="rect">
            <a:avLst/>
          </a:prstGeom>
        </p:spPr>
      </p:pic>
      <p:pic>
        <p:nvPicPr>
          <p:cNvPr id="4" name="Picture 3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971800"/>
            <a:ext cx="1600200" cy="1600200"/>
          </a:xfrm>
          <a:prstGeom prst="rect">
            <a:avLst/>
          </a:prstGeom>
        </p:spPr>
      </p:pic>
      <p:pic>
        <p:nvPicPr>
          <p:cNvPr id="5" name="Picture 4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0"/>
            <a:ext cx="1609725" cy="16097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5105400"/>
            <a:ext cx="57912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7" y="4693860"/>
            <a:ext cx="1481974" cy="1584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47873"/>
            <a:ext cx="1572904" cy="1676545"/>
          </a:xfrm>
          <a:prstGeom prst="rect">
            <a:avLst/>
          </a:prstGeom>
        </p:spPr>
      </p:pic>
      <p:sp>
        <p:nvSpPr>
          <p:cNvPr id="23" name="Plus 22"/>
          <p:cNvSpPr/>
          <p:nvPr/>
        </p:nvSpPr>
        <p:spPr>
          <a:xfrm>
            <a:off x="1257824" y="2732250"/>
            <a:ext cx="2438400" cy="1905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88546"/>
            <a:ext cx="1446752" cy="15480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958" y="949073"/>
            <a:ext cx="1478266" cy="15875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034" y="988546"/>
            <a:ext cx="1450245" cy="1557462"/>
          </a:xfrm>
          <a:prstGeom prst="rect">
            <a:avLst/>
          </a:prstGeom>
        </p:spPr>
      </p:pic>
      <p:sp>
        <p:nvSpPr>
          <p:cNvPr id="27" name="Equal 26"/>
          <p:cNvSpPr/>
          <p:nvPr/>
        </p:nvSpPr>
        <p:spPr>
          <a:xfrm>
            <a:off x="5257800" y="3429000"/>
            <a:ext cx="1905000" cy="1066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3124379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4664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543800" cy="6019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57200"/>
            <a:ext cx="2057400" cy="1905000"/>
          </a:xfrm>
          <a:prstGeom prst="rect">
            <a:avLst/>
          </a:prstGeom>
        </p:spPr>
      </p:pic>
      <p:pic>
        <p:nvPicPr>
          <p:cNvPr id="4" name="Picture 3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91000"/>
            <a:ext cx="2143125" cy="16764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276600" y="2362200"/>
            <a:ext cx="1143000" cy="1524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6576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৩টি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096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৪টি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181600" y="2819400"/>
            <a:ext cx="7620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248400" y="2362200"/>
            <a:ext cx="1143000" cy="1447800"/>
          </a:xfrm>
          <a:prstGeom prst="irregularSeal1">
            <a:avLst/>
          </a:prstGeom>
          <a:solidFill>
            <a:srgbClr val="FF0000"/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৭টি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3" name="Picture 2" descr="l.jpg"/>
          <p:cNvPicPr>
            <a:picLocks noChangeAspect="1"/>
          </p:cNvPicPr>
          <p:nvPr/>
        </p:nvPicPr>
        <p:blipFill>
          <a:blip r:embed="rId2" cstate="print"/>
          <a:srcRect t="13953" b="18605"/>
          <a:stretch>
            <a:fillRect/>
          </a:stretch>
        </p:blipFill>
        <p:spPr>
          <a:xfrm>
            <a:off x="1371600" y="1219200"/>
            <a:ext cx="2220807" cy="220980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3657600" y="914400"/>
            <a:ext cx="1828800" cy="22098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.jpg"/>
          <p:cNvPicPr>
            <a:picLocks noChangeAspect="1"/>
          </p:cNvPicPr>
          <p:nvPr/>
        </p:nvPicPr>
        <p:blipFill>
          <a:blip r:embed="rId2" cstate="print"/>
          <a:srcRect t="13953" b="18605"/>
          <a:stretch>
            <a:fillRect/>
          </a:stretch>
        </p:blipFill>
        <p:spPr>
          <a:xfrm>
            <a:off x="5715000" y="1143000"/>
            <a:ext cx="2220807" cy="2209800"/>
          </a:xfrm>
          <a:prstGeom prst="rect">
            <a:avLst/>
          </a:prstGeom>
        </p:spPr>
      </p:pic>
      <p:pic>
        <p:nvPicPr>
          <p:cNvPr id="6" name="Picture 5" descr="l.jpg"/>
          <p:cNvPicPr>
            <a:picLocks noChangeAspect="1"/>
          </p:cNvPicPr>
          <p:nvPr/>
        </p:nvPicPr>
        <p:blipFill>
          <a:blip r:embed="rId2" cstate="print"/>
          <a:srcRect t="13953" b="18605"/>
          <a:stretch>
            <a:fillRect/>
          </a:stretch>
        </p:blipFill>
        <p:spPr>
          <a:xfrm>
            <a:off x="2057400" y="3657600"/>
            <a:ext cx="2220807" cy="2209800"/>
          </a:xfrm>
          <a:prstGeom prst="rect">
            <a:avLst/>
          </a:prstGeom>
        </p:spPr>
      </p:pic>
      <p:pic>
        <p:nvPicPr>
          <p:cNvPr id="7" name="Picture 6" descr="l.jpg"/>
          <p:cNvPicPr>
            <a:picLocks noChangeAspect="1"/>
          </p:cNvPicPr>
          <p:nvPr/>
        </p:nvPicPr>
        <p:blipFill>
          <a:blip r:embed="rId2" cstate="print"/>
          <a:srcRect t="13953" b="18605"/>
          <a:stretch>
            <a:fillRect/>
          </a:stretch>
        </p:blipFill>
        <p:spPr>
          <a:xfrm>
            <a:off x="4419600" y="3657600"/>
            <a:ext cx="2220807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8288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১টি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8288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১টি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6200" y="4038600"/>
            <a:ext cx="114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600200" y="457200"/>
            <a:ext cx="64770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আমরা ছবির মাধ্যমে যোগ করি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3058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.jpg"/>
          <p:cNvPicPr>
            <a:picLocks noChangeAspect="1"/>
          </p:cNvPicPr>
          <p:nvPr/>
        </p:nvPicPr>
        <p:blipFill>
          <a:blip r:embed="rId2"/>
          <a:srcRect l="50000" t="19399" r="6364" b="10656"/>
          <a:stretch>
            <a:fillRect/>
          </a:stretch>
        </p:blipFill>
        <p:spPr>
          <a:xfrm>
            <a:off x="838200" y="3200400"/>
            <a:ext cx="1143000" cy="1219200"/>
          </a:xfrm>
          <a:prstGeom prst="rect">
            <a:avLst/>
          </a:prstGeom>
        </p:spPr>
      </p:pic>
      <p:pic>
        <p:nvPicPr>
          <p:cNvPr id="4" name="Picture 3" descr="o.jpg"/>
          <p:cNvPicPr>
            <a:picLocks noChangeAspect="1"/>
          </p:cNvPicPr>
          <p:nvPr/>
        </p:nvPicPr>
        <p:blipFill>
          <a:blip r:embed="rId2"/>
          <a:srcRect l="9273" t="15027" r="50000" b="1913"/>
          <a:stretch>
            <a:fillRect/>
          </a:stretch>
        </p:blipFill>
        <p:spPr>
          <a:xfrm>
            <a:off x="3352800" y="3124200"/>
            <a:ext cx="1066800" cy="12954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2209800" y="3276600"/>
            <a:ext cx="914400" cy="9906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4572000" y="3276600"/>
            <a:ext cx="1219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667000"/>
            <a:ext cx="2619375" cy="1743075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Smiley Face 7"/>
          <p:cNvSpPr/>
          <p:nvPr/>
        </p:nvSpPr>
        <p:spPr>
          <a:xfrm>
            <a:off x="2209800" y="1228725"/>
            <a:ext cx="1066800" cy="762000"/>
          </a:xfrm>
          <a:prstGeom prst="smileyFace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1358721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যোগ করি 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648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572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724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19400"/>
            <a:ext cx="2333378" cy="1524000"/>
          </a:xfrm>
          <a:prstGeom prst="rect">
            <a:avLst/>
          </a:prstGeom>
        </p:spPr>
      </p:pic>
      <p:pic>
        <p:nvPicPr>
          <p:cNvPr id="3" name="Picture 2" descr="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895600"/>
            <a:ext cx="2333378" cy="1524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371600" y="5410200"/>
            <a:ext cx="5791200" cy="838200"/>
          </a:xfrm>
          <a:prstGeom prst="flowChart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২-১ = 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28800" y="457200"/>
            <a:ext cx="6019800" cy="1143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971800" y="1447800"/>
            <a:ext cx="2819400" cy="685800"/>
          </a:xfrm>
          <a:prstGeom prst="flowChartProcess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পাখি উড়ে গেল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429000"/>
            <a:ext cx="5257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৭-৩=৪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৯-৫=৪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১০-৭=৩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43000" y="457200"/>
            <a:ext cx="6477000" cy="198120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আমরা বিয়োগ করি।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2133600"/>
            <a:ext cx="46482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বিয়োগ        মানে বাদ  দেয়া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971800" y="2534349"/>
            <a:ext cx="533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 hidden="1"/>
          <p:cNvSpPr/>
          <p:nvPr/>
        </p:nvSpPr>
        <p:spPr>
          <a:xfrm>
            <a:off x="4800600" y="304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09800" y="3124200"/>
            <a:ext cx="5562600" cy="3429000"/>
          </a:xfrm>
          <a:prstGeom prst="fram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তাহমিনা আলী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পদবিঃ সহকারী শিক্ষক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খুদিরজঙল সরকারী প্রাথমিক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বিদ্যালয়। </a:t>
            </a:r>
          </a:p>
        </p:txBody>
      </p:sp>
      <p:sp>
        <p:nvSpPr>
          <p:cNvPr id="2" name="Down Ribbon 1"/>
          <p:cNvSpPr/>
          <p:nvPr/>
        </p:nvSpPr>
        <p:spPr>
          <a:xfrm>
            <a:off x="1143000" y="533400"/>
            <a:ext cx="7391400" cy="1981200"/>
          </a:xfrm>
          <a:prstGeom prst="ribbon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76200" y="76200"/>
            <a:ext cx="8915400" cy="2971800"/>
          </a:xfrm>
          <a:prstGeom prst="flowChart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চল আমরা বিয়োগ অংককে যোগ করে মজার কিছু  কাজ করি।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0" y="3505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৮-৫=৩,এবং ৫+৩=৮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403830"/>
            <a:ext cx="14478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305050" y="441930"/>
            <a:ext cx="1447800" cy="1371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50" y="304800"/>
            <a:ext cx="202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4791075" y="838200"/>
            <a:ext cx="1295400" cy="6324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81970"/>
            <a:ext cx="127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04800" y="2192640"/>
            <a:ext cx="1219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সর্ব প্রথম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4343400" y="1470630"/>
            <a:ext cx="2895600" cy="13487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029200" y="3036510"/>
            <a:ext cx="1524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52850" y="4358521"/>
            <a:ext cx="4705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দুটি সংখ্যার যোগফল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2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09600" y="1295400"/>
            <a:ext cx="7696200" cy="33528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বিয়োগের সর্বপ্রথম সংখ্যাটি হচ্ছে অন্য দুটি সংখ্যার যোগফল।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Or 28">
            <a:extLst>
              <a:ext uri="{FF2B5EF4-FFF2-40B4-BE49-F238E27FC236}">
                <a16:creationId xmlns:a16="http://schemas.microsoft.com/office/drawing/2014/main" id="{F46D0F67-36EF-4A4D-AAC6-D917F9AEB62A}"/>
              </a:ext>
            </a:extLst>
          </p:cNvPr>
          <p:cNvSpPr/>
          <p:nvPr/>
        </p:nvSpPr>
        <p:spPr>
          <a:xfrm>
            <a:off x="775097" y="712367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Flowchart: Or 29">
            <a:extLst>
              <a:ext uri="{FF2B5EF4-FFF2-40B4-BE49-F238E27FC236}">
                <a16:creationId xmlns:a16="http://schemas.microsoft.com/office/drawing/2014/main" id="{7723A75C-1802-4824-B166-96FB218D49CF}"/>
              </a:ext>
            </a:extLst>
          </p:cNvPr>
          <p:cNvSpPr/>
          <p:nvPr/>
        </p:nvSpPr>
        <p:spPr>
          <a:xfrm>
            <a:off x="1644254" y="729458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Flowchart: Or 30">
            <a:extLst>
              <a:ext uri="{FF2B5EF4-FFF2-40B4-BE49-F238E27FC236}">
                <a16:creationId xmlns:a16="http://schemas.microsoft.com/office/drawing/2014/main" id="{1BCE37C0-E719-4A24-AB8E-ED0595B7A458}"/>
              </a:ext>
            </a:extLst>
          </p:cNvPr>
          <p:cNvSpPr/>
          <p:nvPr/>
        </p:nvSpPr>
        <p:spPr>
          <a:xfrm>
            <a:off x="2433108" y="729458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Flowchart: Or 31">
            <a:extLst>
              <a:ext uri="{FF2B5EF4-FFF2-40B4-BE49-F238E27FC236}">
                <a16:creationId xmlns:a16="http://schemas.microsoft.com/office/drawing/2014/main" id="{691F8148-39F9-454F-B542-B0E52616A1FA}"/>
              </a:ext>
            </a:extLst>
          </p:cNvPr>
          <p:cNvSpPr/>
          <p:nvPr/>
        </p:nvSpPr>
        <p:spPr>
          <a:xfrm>
            <a:off x="3235259" y="712368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Flowchart: Or 32">
            <a:extLst>
              <a:ext uri="{FF2B5EF4-FFF2-40B4-BE49-F238E27FC236}">
                <a16:creationId xmlns:a16="http://schemas.microsoft.com/office/drawing/2014/main" id="{A1251B4D-35FC-487B-BEF9-401C710CBD1C}"/>
              </a:ext>
            </a:extLst>
          </p:cNvPr>
          <p:cNvSpPr/>
          <p:nvPr/>
        </p:nvSpPr>
        <p:spPr>
          <a:xfrm>
            <a:off x="4035001" y="712368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Flowchart: Or 33">
            <a:extLst>
              <a:ext uri="{FF2B5EF4-FFF2-40B4-BE49-F238E27FC236}">
                <a16:creationId xmlns:a16="http://schemas.microsoft.com/office/drawing/2014/main" id="{2A8A56EC-30E3-4163-AE6B-66A3532E3A53}"/>
              </a:ext>
            </a:extLst>
          </p:cNvPr>
          <p:cNvSpPr/>
          <p:nvPr/>
        </p:nvSpPr>
        <p:spPr>
          <a:xfrm>
            <a:off x="5816732" y="648936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Flowchart: Or 34">
            <a:extLst>
              <a:ext uri="{FF2B5EF4-FFF2-40B4-BE49-F238E27FC236}">
                <a16:creationId xmlns:a16="http://schemas.microsoft.com/office/drawing/2014/main" id="{952C5CCC-C43D-4F70-BD34-974015FD4E98}"/>
              </a:ext>
            </a:extLst>
          </p:cNvPr>
          <p:cNvSpPr/>
          <p:nvPr/>
        </p:nvSpPr>
        <p:spPr>
          <a:xfrm>
            <a:off x="6647018" y="693966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Flowchart: Or 35">
            <a:extLst>
              <a:ext uri="{FF2B5EF4-FFF2-40B4-BE49-F238E27FC236}">
                <a16:creationId xmlns:a16="http://schemas.microsoft.com/office/drawing/2014/main" id="{8FC80170-A0FD-4BC2-AA03-92105055ABDD}"/>
              </a:ext>
            </a:extLst>
          </p:cNvPr>
          <p:cNvSpPr/>
          <p:nvPr/>
        </p:nvSpPr>
        <p:spPr>
          <a:xfrm>
            <a:off x="7474743" y="648935"/>
            <a:ext cx="762000" cy="6381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9B9E7ED8-F61F-460F-B6D7-F02270BEDDCB}"/>
              </a:ext>
            </a:extLst>
          </p:cNvPr>
          <p:cNvSpPr/>
          <p:nvPr/>
        </p:nvSpPr>
        <p:spPr>
          <a:xfrm>
            <a:off x="7413829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662BAACC-427F-4698-B83D-4E2556DBF2CF}"/>
              </a:ext>
            </a:extLst>
          </p:cNvPr>
          <p:cNvSpPr/>
          <p:nvPr/>
        </p:nvSpPr>
        <p:spPr>
          <a:xfrm>
            <a:off x="6908436" y="433357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6F6DE0FE-DAD3-400F-9202-B719AECC217E}"/>
              </a:ext>
            </a:extLst>
          </p:cNvPr>
          <p:cNvSpPr/>
          <p:nvPr/>
        </p:nvSpPr>
        <p:spPr>
          <a:xfrm>
            <a:off x="2585508" y="433357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FBC8B70E-52E6-4E27-9C88-137F721A5F2D}"/>
              </a:ext>
            </a:extLst>
          </p:cNvPr>
          <p:cNvSpPr/>
          <p:nvPr/>
        </p:nvSpPr>
        <p:spPr>
          <a:xfrm>
            <a:off x="3597258" y="432705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034FD513-445C-48DF-8B23-952AC47D2725}"/>
              </a:ext>
            </a:extLst>
          </p:cNvPr>
          <p:cNvSpPr/>
          <p:nvPr/>
        </p:nvSpPr>
        <p:spPr>
          <a:xfrm>
            <a:off x="5038850" y="433357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2DFE84E2-3FBA-479D-AC36-85B944C28116}"/>
              </a:ext>
            </a:extLst>
          </p:cNvPr>
          <p:cNvSpPr/>
          <p:nvPr/>
        </p:nvSpPr>
        <p:spPr>
          <a:xfrm>
            <a:off x="4062634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9F3819CF-7BD8-494F-8DB7-6BF3AE8EFFEA}"/>
              </a:ext>
            </a:extLst>
          </p:cNvPr>
          <p:cNvSpPr/>
          <p:nvPr/>
        </p:nvSpPr>
        <p:spPr>
          <a:xfrm>
            <a:off x="4524670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06F81150-6D80-48C5-86C0-EA49E7AFECD1}"/>
              </a:ext>
            </a:extLst>
          </p:cNvPr>
          <p:cNvSpPr/>
          <p:nvPr/>
        </p:nvSpPr>
        <p:spPr>
          <a:xfrm>
            <a:off x="2077661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7D629301-6F5C-45AD-AB29-6F43CD7AA36B}"/>
              </a:ext>
            </a:extLst>
          </p:cNvPr>
          <p:cNvSpPr/>
          <p:nvPr/>
        </p:nvSpPr>
        <p:spPr>
          <a:xfrm>
            <a:off x="3093355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6784E2C9-D04B-4D31-A954-A210A7C29589}"/>
              </a:ext>
            </a:extLst>
          </p:cNvPr>
          <p:cNvSpPr/>
          <p:nvPr/>
        </p:nvSpPr>
        <p:spPr>
          <a:xfrm>
            <a:off x="1620461" y="4316867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03BFD7-5062-4B62-8977-4C1AFDF7B1EE}"/>
              </a:ext>
            </a:extLst>
          </p:cNvPr>
          <p:cNvSpPr txBox="1"/>
          <p:nvPr/>
        </p:nvSpPr>
        <p:spPr>
          <a:xfrm>
            <a:off x="4419600" y="191396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>
                <a:latin typeface="SutonnyMJ" pitchFamily="2" charset="0"/>
                <a:cs typeface="SutonnyMJ" pitchFamily="2" charset="0"/>
              </a:rPr>
              <a:t>     3 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D99BBB-551D-4A56-99E5-61D474F50EFA}"/>
              </a:ext>
            </a:extLst>
          </p:cNvPr>
          <p:cNvSpPr txBox="1"/>
          <p:nvPr/>
        </p:nvSpPr>
        <p:spPr>
          <a:xfrm>
            <a:off x="2286000" y="318843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dirty="0">
                <a:latin typeface="SutonnyMJ" pitchFamily="2" charset="0"/>
                <a:cs typeface="SutonnyMJ" pitchFamily="2" charset="0"/>
              </a:rPr>
              <a:t>3 + 2     = 5  </a:t>
            </a:r>
          </a:p>
        </p:txBody>
      </p:sp>
      <p:sp>
        <p:nvSpPr>
          <p:cNvPr id="76" name="Circle: Hollow 75">
            <a:extLst>
              <a:ext uri="{FF2B5EF4-FFF2-40B4-BE49-F238E27FC236}">
                <a16:creationId xmlns:a16="http://schemas.microsoft.com/office/drawing/2014/main" id="{7B8A0FDB-8ECF-437E-969F-7E70D9E71502}"/>
              </a:ext>
            </a:extLst>
          </p:cNvPr>
          <p:cNvSpPr/>
          <p:nvPr/>
        </p:nvSpPr>
        <p:spPr>
          <a:xfrm>
            <a:off x="4572000" y="1752600"/>
            <a:ext cx="2667000" cy="1143000"/>
          </a:xfrm>
          <a:prstGeom prst="donut">
            <a:avLst>
              <a:gd name="adj" fmla="val 3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F61B7A-68C3-437A-8D8E-1121C50D893F}"/>
              </a:ext>
            </a:extLst>
          </p:cNvPr>
          <p:cNvSpPr txBox="1"/>
          <p:nvPr/>
        </p:nvSpPr>
        <p:spPr>
          <a:xfrm>
            <a:off x="2716296" y="186253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dirty="0">
                <a:latin typeface="SutonnyMJ" pitchFamily="2" charset="0"/>
                <a:cs typeface="SutonnyMJ" pitchFamily="2" charset="0"/>
              </a:rPr>
              <a:t>      5-</a:t>
            </a:r>
          </a:p>
        </p:txBody>
      </p:sp>
      <p:sp>
        <p:nvSpPr>
          <p:cNvPr id="81" name="Circle: Hollow 80">
            <a:extLst>
              <a:ext uri="{FF2B5EF4-FFF2-40B4-BE49-F238E27FC236}">
                <a16:creationId xmlns:a16="http://schemas.microsoft.com/office/drawing/2014/main" id="{0C325E95-EB23-463C-9E9E-BEE7A36498A4}"/>
              </a:ext>
            </a:extLst>
          </p:cNvPr>
          <p:cNvSpPr/>
          <p:nvPr/>
        </p:nvSpPr>
        <p:spPr>
          <a:xfrm>
            <a:off x="1756056" y="3124200"/>
            <a:ext cx="1981200" cy="990601"/>
          </a:xfrm>
          <a:prstGeom prst="donut">
            <a:avLst>
              <a:gd name="adj" fmla="val 8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7472CE-9F3D-4594-965E-8D220CFE0D7E}"/>
              </a:ext>
            </a:extLst>
          </p:cNvPr>
          <p:cNvSpPr txBox="1"/>
          <p:nvPr/>
        </p:nvSpPr>
        <p:spPr>
          <a:xfrm>
            <a:off x="1395634" y="513493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dirty="0">
                <a:latin typeface="SutonnyMJ" pitchFamily="2" charset="0"/>
                <a:cs typeface="SutonnyMJ" pitchFamily="2" charset="0"/>
              </a:rPr>
              <a:t>8  - 2 =6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F31ABC-7D6F-4764-92AB-83486A2E7C18}"/>
              </a:ext>
            </a:extLst>
          </p:cNvPr>
          <p:cNvSpPr txBox="1"/>
          <p:nvPr/>
        </p:nvSpPr>
        <p:spPr>
          <a:xfrm>
            <a:off x="4610339" y="512420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dirty="0">
                <a:latin typeface="SutonnyMJ" pitchFamily="2" charset="0"/>
                <a:cs typeface="SutonnyMJ" pitchFamily="2" charset="0"/>
              </a:rPr>
              <a:t>, 6+2= 8</a:t>
            </a:r>
          </a:p>
        </p:txBody>
      </p:sp>
      <p:sp>
        <p:nvSpPr>
          <p:cNvPr id="84" name="Circle: Hollow 83">
            <a:extLst>
              <a:ext uri="{FF2B5EF4-FFF2-40B4-BE49-F238E27FC236}">
                <a16:creationId xmlns:a16="http://schemas.microsoft.com/office/drawing/2014/main" id="{2B034F10-6CF8-4402-8750-12214B840234}"/>
              </a:ext>
            </a:extLst>
          </p:cNvPr>
          <p:cNvSpPr/>
          <p:nvPr/>
        </p:nvSpPr>
        <p:spPr>
          <a:xfrm>
            <a:off x="1219200" y="5152028"/>
            <a:ext cx="858461" cy="896348"/>
          </a:xfrm>
          <a:prstGeom prst="donut">
            <a:avLst>
              <a:gd name="adj" fmla="val 6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5" name="Circle: Hollow 84">
            <a:extLst>
              <a:ext uri="{FF2B5EF4-FFF2-40B4-BE49-F238E27FC236}">
                <a16:creationId xmlns:a16="http://schemas.microsoft.com/office/drawing/2014/main" id="{E6E35E1B-033D-4C68-8CD3-E1892C5C77E0}"/>
              </a:ext>
            </a:extLst>
          </p:cNvPr>
          <p:cNvSpPr/>
          <p:nvPr/>
        </p:nvSpPr>
        <p:spPr>
          <a:xfrm>
            <a:off x="6674813" y="5281355"/>
            <a:ext cx="762000" cy="683847"/>
          </a:xfrm>
          <a:prstGeom prst="donut">
            <a:avLst>
              <a:gd name="adj" fmla="val 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9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04800"/>
            <a:ext cx="769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চল আজ আমরা বিয়োগ অংককে  যোগ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১২</a:t>
            </a:r>
          </a:p>
          <a:p>
            <a:r>
              <a:rPr lang="bn-BD" sz="4000" u="sng">
                <a:latin typeface="NikoshBAN" pitchFamily="2" charset="0"/>
                <a:cs typeface="NikoshBAN" pitchFamily="2" charset="0"/>
              </a:rPr>
              <a:t>-৫</a:t>
            </a:r>
          </a:p>
          <a:p>
            <a:r>
              <a:rPr lang="bn-BD" sz="4000"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9812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৭</a:t>
            </a:r>
          </a:p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+৫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2209800"/>
            <a:ext cx="2133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2286000"/>
            <a:ext cx="1981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66800" y="685800"/>
            <a:ext cx="6248400" cy="1219200"/>
          </a:xfrm>
          <a:prstGeom prst="wedgeRectCallou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066800" y="2324100"/>
            <a:ext cx="7696200" cy="2628900"/>
          </a:xfrm>
          <a:prstGeom prst="flowChartProcess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কিছু আপেল ছিল । এর মধ্যে  ৫টি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বিক্রি 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5181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286000" y="5257800"/>
            <a:ext cx="7620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352800" y="5257800"/>
            <a:ext cx="11430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0" name="Equal 9"/>
          <p:cNvSpPr/>
          <p:nvPr/>
        </p:nvSpPr>
        <p:spPr>
          <a:xfrm>
            <a:off x="4572000" y="5334000"/>
            <a:ext cx="990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0" y="5257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0"/>
          <a:ext cx="6096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2800" baseline="0" dirty="0" err="1"/>
                        <a:t>প্রথমে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আপেল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228600"/>
            <a:ext cx="1828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847344" cy="847344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47800"/>
            <a:ext cx="847344" cy="847344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847344" cy="847344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24000"/>
            <a:ext cx="847344" cy="847344"/>
          </a:xfrm>
          <a:prstGeom prst="rect">
            <a:avLst/>
          </a:prstGeom>
        </p:spPr>
      </p:pic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847344" cy="847344"/>
          </a:xfrm>
          <a:prstGeom prst="rect">
            <a:avLst/>
          </a:prstGeom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847344" cy="847344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847344" cy="847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8600" y="26670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৭টি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3810000"/>
          <a:ext cx="62484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847344" cy="847344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038600"/>
            <a:ext cx="847344" cy="847344"/>
          </a:xfrm>
          <a:prstGeom prst="rect">
            <a:avLst/>
          </a:prstGeom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38600"/>
            <a:ext cx="847344" cy="847344"/>
          </a:xfrm>
          <a:prstGeom prst="rect">
            <a:avLst/>
          </a:prstGeom>
        </p:spPr>
      </p:pic>
      <p:pic>
        <p:nvPicPr>
          <p:cNvPr id="18" name="Picture 1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38600"/>
            <a:ext cx="847344" cy="847344"/>
          </a:xfrm>
          <a:prstGeom prst="rect">
            <a:avLst/>
          </a:prstGeom>
        </p:spPr>
      </p:pic>
      <p:pic>
        <p:nvPicPr>
          <p:cNvPr id="19" name="Picture 18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962400"/>
            <a:ext cx="847344" cy="847344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2209800" y="5562600"/>
            <a:ext cx="3886200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৫টি আপেল  বিক্রি করা হয়েছিল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04800" y="381000"/>
            <a:ext cx="8610600" cy="6096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এই প্রশ্নের জন্য গাণিতিক বাক্য হবে</a:t>
            </a:r>
          </a:p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-৫=৭,এখানে      হলো প্রথমে   আমাদের কাছে যে  সংখ্যক আপেল ছিল ।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3093156"/>
            <a:ext cx="838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0" y="3048000"/>
            <a:ext cx="990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381000" y="1447800"/>
            <a:ext cx="990600" cy="1371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2057400"/>
            <a:ext cx="7543800" cy="2209800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ব্যাগে কয়েকটি আম 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৫টি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১২টি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09800" y="762000"/>
            <a:ext cx="56388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মনোযোগ দিয়ে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+ ৫ =  ১২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257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১২ – ৫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5181600"/>
            <a:ext cx="15240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457200" y="5410200"/>
            <a:ext cx="6858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8006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52600"/>
            <a:ext cx="6705600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অংককে গাণিতিক বাক্যে  রূপ দিতে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914400" cy="258532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নং১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677179"/>
            <a:ext cx="7467600" cy="175432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ব্যাগে বল আছে । আর ও ৬টি  নতুন     বল আনা হলো। ব্যাগে মোট বল হলো ১২টি । প্রথমে ব্যাগে কয়টি বল ছিল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2667000"/>
            <a:ext cx="5029200" cy="31242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শ্রেনিঃ২য়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শিরোনামঃযোগ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বিয়োগের সম্পর্ক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524000" y="0"/>
            <a:ext cx="5410200" cy="22098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1981200" cy="193899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048000"/>
            <a:ext cx="5486400" cy="2286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১২টি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2497604"/>
            <a:ext cx="1371600" cy="1100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66700" y="304800"/>
            <a:ext cx="2019300" cy="190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6800" y="4572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১।সবুজের কাছে ৫টি মারবেল আছে। কামালের কাছে ৪টি মারবেল আছে। তাদের মোট কয়টি মারবেল আছে।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62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২।মিনুর কাছে কয়েকটি পুতুল  আছে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আর ও ৬টি পুতুল  আনা  হলো । এখন মিনুর  কাছে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৮টি পুতুল আছে ।প্রথমে মিনুর কতগুলো পুতুল  ছিল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06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276600" y="1524000"/>
            <a:ext cx="3810000" cy="1905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রাজুর  ৫টি  বল আছে। মিনুর ৪টি পুতুল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তাদের মোট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895600" y="4267200"/>
            <a:ext cx="480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04800" y="457200"/>
            <a:ext cx="8305800" cy="5791200"/>
          </a:xfrm>
          <a:prstGeom prst="star5">
            <a:avLst/>
          </a:prstGeom>
          <a:solidFill>
            <a:srgbClr val="00B05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762000" y="4343400"/>
            <a:ext cx="7010400" cy="21336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১১.১.১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তথে  গাণিতিক রুপ  দিতে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676400" y="2133600"/>
            <a:ext cx="6400800" cy="190500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Explosion 1 4"/>
          <p:cNvSpPr/>
          <p:nvPr/>
        </p:nvSpPr>
        <p:spPr>
          <a:xfrm>
            <a:off x="2209800" y="609600"/>
            <a:ext cx="2743200" cy="1524000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nting Songs - Learning Add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37160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A5F70-9E29-447B-B16A-41628273C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" y="329532"/>
            <a:ext cx="944443" cy="1179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FA9C6-1BC3-456A-B5CD-A76120346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33" y="278714"/>
            <a:ext cx="944443" cy="1179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9F183-A5BA-41C5-BB7F-5FEB3D4A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81" y="338392"/>
            <a:ext cx="944443" cy="117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B72B7-AB01-469C-90FA-88E445C4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9" y="278714"/>
            <a:ext cx="944443" cy="1179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ED8D7-BD11-445C-8735-E1E49BD3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83" y="311812"/>
            <a:ext cx="944443" cy="1179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5B5D4-F40E-4E0F-83D8-A78C33CB2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1" y="311812"/>
            <a:ext cx="944443" cy="1179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CF61F-B95C-435E-B8D1-4D825C44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93" y="405417"/>
            <a:ext cx="944443" cy="1179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08335-91C3-4085-A0A4-CF6D73943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06" y="338392"/>
            <a:ext cx="944443" cy="1179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E26D5-3049-4F54-B765-CF26AFA43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3" y="3040432"/>
            <a:ext cx="1925955" cy="1185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88ED4-D971-48FD-B62B-E38762EBB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3100110"/>
            <a:ext cx="1925955" cy="1185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C8D7D8-DB26-409B-B7B3-B3E262DD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44" y="2977746"/>
            <a:ext cx="1925955" cy="1185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0EF7F6-6C8C-484D-BECB-E1AFC3979676}"/>
              </a:ext>
            </a:extLst>
          </p:cNvPr>
          <p:cNvSpPr txBox="1"/>
          <p:nvPr/>
        </p:nvSpPr>
        <p:spPr>
          <a:xfrm>
            <a:off x="4114800" y="1676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dirty="0">
                <a:latin typeface="SutonnyMJ" pitchFamily="2" charset="0"/>
                <a:cs typeface="SutonnyMJ" pitchFamily="2" charset="0"/>
              </a:rPr>
              <a:t>6 +2 =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1C0EC-6E0B-47EE-9152-C34A3D7C30E7}"/>
              </a:ext>
            </a:extLst>
          </p:cNvPr>
          <p:cNvSpPr txBox="1"/>
          <p:nvPr/>
        </p:nvSpPr>
        <p:spPr>
          <a:xfrm>
            <a:off x="955604" y="4495800"/>
            <a:ext cx="307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dirty="0">
                <a:latin typeface="SutonnyMJ" pitchFamily="2" charset="0"/>
                <a:cs typeface="SutonnyMJ" pitchFamily="2" charset="0"/>
              </a:rPr>
              <a:t>6 - 2=4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6E773A-7DEF-460A-9290-BB94CC93F9F1}"/>
              </a:ext>
            </a:extLst>
          </p:cNvPr>
          <p:cNvSpPr/>
          <p:nvPr/>
        </p:nvSpPr>
        <p:spPr>
          <a:xfrm>
            <a:off x="5917384" y="377309"/>
            <a:ext cx="1132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8800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CC696-314C-47F1-B867-28DB1C25C1DD}"/>
              </a:ext>
            </a:extLst>
          </p:cNvPr>
          <p:cNvSpPr txBox="1"/>
          <p:nvPr/>
        </p:nvSpPr>
        <p:spPr>
          <a:xfrm>
            <a:off x="5042898" y="1915463"/>
            <a:ext cx="17206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99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780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30480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85206" y="0"/>
            <a:ext cx="4495800" cy="3048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i="1" dirty="0">
                <a:latin typeface="NikoshBAN" pitchFamily="2" charset="0"/>
                <a:cs typeface="NikoshBAN" pitchFamily="2" charset="0"/>
              </a:rPr>
              <a:t>যোগ  ও বিয়োগের  </a:t>
            </a:r>
            <a:r>
              <a:rPr lang="en-US" sz="4400" i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400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2362200"/>
            <a:ext cx="3267531" cy="4277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EDB5B-A85A-42E5-86DC-209F18B24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77" y="2667000"/>
            <a:ext cx="2603634" cy="3410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352FD-092B-417B-BD08-C38CBDF7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51" y="175475"/>
            <a:ext cx="3058327" cy="2954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3366C-626E-4CDB-B61D-19F59D52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95946"/>
            <a:ext cx="2527483" cy="3072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F187C-3CE9-4579-8D51-752B6B2A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83" y="4762864"/>
            <a:ext cx="1853345" cy="390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1ED79-44AE-4A13-8019-6A2B6C410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152" y="1950711"/>
            <a:ext cx="1956986" cy="1329043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62B7927-2634-4A58-8005-E2280DB84379}"/>
              </a:ext>
            </a:extLst>
          </p:cNvPr>
          <p:cNvSpPr/>
          <p:nvPr/>
        </p:nvSpPr>
        <p:spPr>
          <a:xfrm>
            <a:off x="6172200" y="228600"/>
            <a:ext cx="2523963" cy="16624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9DF66-8E45-401E-AAF0-39D3D81BD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68" y="1913093"/>
            <a:ext cx="1853345" cy="24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31377"/>
              </p:ext>
            </p:extLst>
          </p:nvPr>
        </p:nvGraphicFramePr>
        <p:xfrm>
          <a:off x="685800" y="381000"/>
          <a:ext cx="7772400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r>
                        <a:rPr lang="bn-BD" sz="9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MY" sz="9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96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endParaRPr lang="en-US" sz="9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96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9600" b="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96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</a:p>
                    <a:p>
                      <a:r>
                        <a:rPr lang="en-US" sz="9600" b="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9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0">
                <a:tc>
                  <a:txBody>
                    <a:bodyPr/>
                    <a:lstStyle/>
                    <a:p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বিয়োগ /বাদ</a:t>
                      </a:r>
                      <a:r>
                        <a:rPr lang="bn-BD" sz="9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দেয়া 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Minus 3"/>
          <p:cNvSpPr/>
          <p:nvPr/>
        </p:nvSpPr>
        <p:spPr>
          <a:xfrm>
            <a:off x="1447800" y="4038600"/>
            <a:ext cx="1447800" cy="1066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451</Words>
  <Application>Microsoft Office PowerPoint</Application>
  <PresentationFormat>On-screen Show (4:3)</PresentationFormat>
  <Paragraphs>111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NNC</dc:creator>
  <cp:lastModifiedBy>sabbir. kibria</cp:lastModifiedBy>
  <cp:revision>244</cp:revision>
  <dcterms:created xsi:type="dcterms:W3CDTF">2006-08-16T00:00:00Z</dcterms:created>
  <dcterms:modified xsi:type="dcterms:W3CDTF">2020-03-11T02:43:47Z</dcterms:modified>
</cp:coreProperties>
</file>