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99" r:id="rId2"/>
    <p:sldId id="256" r:id="rId3"/>
    <p:sldId id="304" r:id="rId4"/>
    <p:sldId id="307" r:id="rId5"/>
    <p:sldId id="263" r:id="rId6"/>
    <p:sldId id="306" r:id="rId7"/>
    <p:sldId id="300" r:id="rId8"/>
    <p:sldId id="294" r:id="rId9"/>
    <p:sldId id="293" r:id="rId10"/>
    <p:sldId id="278" r:id="rId11"/>
    <p:sldId id="301" r:id="rId12"/>
    <p:sldId id="305" r:id="rId13"/>
    <p:sldId id="302" r:id="rId14"/>
    <p:sldId id="29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39F1"/>
    <a:srgbClr val="9900CC"/>
    <a:srgbClr val="D719C9"/>
    <a:srgbClr val="0099FF"/>
    <a:srgbClr val="FF3399"/>
    <a:srgbClr val="9966FF"/>
    <a:srgbClr val="CC00CC"/>
    <a:srgbClr val="FF99FF"/>
    <a:srgbClr val="CCCC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67" autoAdjust="0"/>
    <p:restoredTop sz="94624" autoAdjust="0"/>
  </p:normalViewPr>
  <p:slideViewPr>
    <p:cSldViewPr>
      <p:cViewPr varScale="1">
        <p:scale>
          <a:sx n="66" d="100"/>
          <a:sy n="66" d="100"/>
        </p:scale>
        <p:origin x="-744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8BE84E-2966-4712-81A9-FC6FFBA44D8B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</dgm:pt>
    <dgm:pt modelId="{0256D07D-EAFD-4202-ABC4-B3803378B9B7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gm:spPr>
      <dgm:t>
        <a:bodyPr/>
        <a:lstStyle/>
        <a:p>
          <a:pPr>
            <a:buNone/>
          </a:pPr>
          <a:endParaRPr lang="bn-IN" sz="6600" b="1" cap="none" spc="0" dirty="0" smtClean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  <a:latin typeface="NikoshBAN" pitchFamily="2" charset="0"/>
            <a:cs typeface="NikoshBAN" pitchFamily="2" charset="0"/>
          </a:endParaRPr>
        </a:p>
        <a:p>
          <a:pPr>
            <a:buNone/>
          </a:pPr>
          <a:endParaRPr lang="bn-IN" dirty="0" smtClean="0">
            <a:latin typeface="NikoshBAN" pitchFamily="2" charset="0"/>
            <a:cs typeface="NikoshBAN" pitchFamily="2" charset="0"/>
          </a:endParaRPr>
        </a:p>
        <a:p>
          <a:pPr>
            <a:buNone/>
          </a:pPr>
          <a:r>
            <a:rPr lang="bn-IN" dirty="0" smtClean="0">
              <a:latin typeface="NikoshBAN" pitchFamily="2" charset="0"/>
              <a:cs typeface="NikoshBAN" pitchFamily="2" charset="0"/>
            </a:rPr>
            <a:t>  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C95FE40-89DF-4DAE-A045-4056E6ECF7EB}" type="parTrans" cxnId="{D2FDCE39-DEF3-45FF-8280-829B870547ED}">
      <dgm:prSet/>
      <dgm:spPr/>
      <dgm:t>
        <a:bodyPr/>
        <a:lstStyle/>
        <a:p>
          <a:endParaRPr lang="en-US"/>
        </a:p>
      </dgm:t>
    </dgm:pt>
    <dgm:pt modelId="{0854941E-8F6C-42B8-8EA6-C5D2F0E752CD}" type="sibTrans" cxnId="{D2FDCE39-DEF3-45FF-8280-829B870547ED}">
      <dgm:prSet/>
      <dgm:spPr/>
      <dgm:t>
        <a:bodyPr/>
        <a:lstStyle/>
        <a:p>
          <a:endParaRPr lang="en-US"/>
        </a:p>
      </dgm:t>
    </dgm:pt>
    <dgm:pt modelId="{67966E63-E679-4193-9F72-D6DA73AE10B1}" type="pres">
      <dgm:prSet presAssocID="{DC8BE84E-2966-4712-81A9-FC6FFBA44D8B}" presName="linear" presStyleCnt="0">
        <dgm:presLayoutVars>
          <dgm:dir/>
          <dgm:resizeHandles val="exact"/>
        </dgm:presLayoutVars>
      </dgm:prSet>
      <dgm:spPr/>
    </dgm:pt>
    <dgm:pt modelId="{42BBDBCB-A1C0-4B64-B520-E744FB36EF0E}" type="pres">
      <dgm:prSet presAssocID="{0256D07D-EAFD-4202-ABC4-B3803378B9B7}" presName="comp" presStyleCnt="0"/>
      <dgm:spPr/>
    </dgm:pt>
    <dgm:pt modelId="{F74F5D1E-C409-47E3-BF41-1DAA81AC92BA}" type="pres">
      <dgm:prSet presAssocID="{0256D07D-EAFD-4202-ABC4-B3803378B9B7}" presName="box" presStyleLbl="node1" presStyleIdx="0" presStyleCnt="1" custScaleX="100000" custLinFactNeighborX="-671"/>
      <dgm:spPr/>
      <dgm:t>
        <a:bodyPr/>
        <a:lstStyle/>
        <a:p>
          <a:endParaRPr lang="en-US"/>
        </a:p>
      </dgm:t>
    </dgm:pt>
    <dgm:pt modelId="{2E5DFD4D-4C5C-42BD-9F94-157B3C7562D3}" type="pres">
      <dgm:prSet presAssocID="{0256D07D-EAFD-4202-ABC4-B3803378B9B7}" presName="img" presStyleLbl="fgImgPlace1" presStyleIdx="0" presStyleCnt="1" custScaleX="90698" custScaleY="99138" custLinFactNeighborX="-18350" custLinFactNeighborY="-431"/>
      <dgm:spPr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</dgm:pt>
    <dgm:pt modelId="{6EF399C0-2499-4B32-A52B-C94118061B45}" type="pres">
      <dgm:prSet presAssocID="{0256D07D-EAFD-4202-ABC4-B3803378B9B7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8E440F-9919-4583-B5A8-ED60721A6226}" type="presOf" srcId="{0256D07D-EAFD-4202-ABC4-B3803378B9B7}" destId="{F74F5D1E-C409-47E3-BF41-1DAA81AC92BA}" srcOrd="0" destOrd="0" presId="urn:microsoft.com/office/officeart/2005/8/layout/vList4"/>
    <dgm:cxn modelId="{D2FDCE39-DEF3-45FF-8280-829B870547ED}" srcId="{DC8BE84E-2966-4712-81A9-FC6FFBA44D8B}" destId="{0256D07D-EAFD-4202-ABC4-B3803378B9B7}" srcOrd="0" destOrd="0" parTransId="{8C95FE40-89DF-4DAE-A045-4056E6ECF7EB}" sibTransId="{0854941E-8F6C-42B8-8EA6-C5D2F0E752CD}"/>
    <dgm:cxn modelId="{E74A013C-DE5E-4648-8A0D-59EBA5ADD210}" type="presOf" srcId="{0256D07D-EAFD-4202-ABC4-B3803378B9B7}" destId="{6EF399C0-2499-4B32-A52B-C94118061B45}" srcOrd="1" destOrd="0" presId="urn:microsoft.com/office/officeart/2005/8/layout/vList4"/>
    <dgm:cxn modelId="{418AA99C-5F52-4AC1-9B4A-E4510E81C639}" type="presOf" srcId="{DC8BE84E-2966-4712-81A9-FC6FFBA44D8B}" destId="{67966E63-E679-4193-9F72-D6DA73AE10B1}" srcOrd="0" destOrd="0" presId="urn:microsoft.com/office/officeart/2005/8/layout/vList4"/>
    <dgm:cxn modelId="{FC2C1833-DE4F-431F-B2A3-64D424F39E88}" type="presParOf" srcId="{67966E63-E679-4193-9F72-D6DA73AE10B1}" destId="{42BBDBCB-A1C0-4B64-B520-E744FB36EF0E}" srcOrd="0" destOrd="0" presId="urn:microsoft.com/office/officeart/2005/8/layout/vList4"/>
    <dgm:cxn modelId="{FF4CC23C-0251-4B99-ABBD-839A83F9D2E2}" type="presParOf" srcId="{42BBDBCB-A1C0-4B64-B520-E744FB36EF0E}" destId="{F74F5D1E-C409-47E3-BF41-1DAA81AC92BA}" srcOrd="0" destOrd="0" presId="urn:microsoft.com/office/officeart/2005/8/layout/vList4"/>
    <dgm:cxn modelId="{937FD766-4094-46CA-8650-D3BCDAC292B6}" type="presParOf" srcId="{42BBDBCB-A1C0-4B64-B520-E744FB36EF0E}" destId="{2E5DFD4D-4C5C-42BD-9F94-157B3C7562D3}" srcOrd="1" destOrd="0" presId="urn:microsoft.com/office/officeart/2005/8/layout/vList4"/>
    <dgm:cxn modelId="{CBA51427-77DA-4769-8E91-10FD3FFF8C5F}" type="presParOf" srcId="{42BBDBCB-A1C0-4B64-B520-E744FB36EF0E}" destId="{6EF399C0-2499-4B32-A52B-C94118061B4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F5D1E-C409-47E3-BF41-1DAA81AC92BA}">
      <dsp:nvSpPr>
        <dsp:cNvPr id="0" name=""/>
        <dsp:cNvSpPr/>
      </dsp:nvSpPr>
      <dsp:spPr>
        <a:xfrm>
          <a:off x="0" y="0"/>
          <a:ext cx="11353800" cy="53340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noFill/>
          <a:prstDash val="solid"/>
        </a:ln>
        <a:effectLst/>
        <a:scene3d>
          <a:camera prst="orthographicFront">
            <a:rot lat="0" lon="0" rev="0"/>
          </a:camera>
          <a:lightRig rig="chilly" dir="t">
            <a:rot lat="0" lon="0" rev="18480000"/>
          </a:lightRig>
        </a:scene3d>
        <a:sp3d prstMaterial="clear">
          <a:bevelT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1460" tIns="251460" rIns="251460" bIns="251460" numCol="1" spcCol="1270" anchor="ctr" anchorCtr="0">
          <a:noAutofit/>
        </a:bodyPr>
        <a:lstStyle/>
        <a:p>
          <a:pPr lvl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n-IN" sz="6600" b="1" kern="1200" cap="none" spc="0" dirty="0" smtClean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  <a:latin typeface="NikoshBAN" pitchFamily="2" charset="0"/>
            <a:cs typeface="NikoshBAN" pitchFamily="2" charset="0"/>
          </a:endParaRPr>
        </a:p>
        <a:p>
          <a:pPr lvl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bn-IN" kern="1200" dirty="0" smtClean="0">
            <a:latin typeface="NikoshBAN" pitchFamily="2" charset="0"/>
            <a:cs typeface="NikoshBAN" pitchFamily="2" charset="0"/>
          </a:endParaRPr>
        </a:p>
        <a:p>
          <a:pPr lvl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kern="1200" dirty="0" smtClean="0">
              <a:latin typeface="NikoshBAN" pitchFamily="2" charset="0"/>
              <a:cs typeface="NikoshBAN" pitchFamily="2" charset="0"/>
            </a:rPr>
            <a:t>   </a:t>
          </a:r>
          <a:endParaRPr lang="en-US" kern="1200" dirty="0">
            <a:latin typeface="NikoshBAN" pitchFamily="2" charset="0"/>
            <a:cs typeface="NikoshBAN" pitchFamily="2" charset="0"/>
          </a:endParaRPr>
        </a:p>
      </dsp:txBody>
      <dsp:txXfrm>
        <a:off x="2804160" y="0"/>
        <a:ext cx="8549640" cy="5334000"/>
      </dsp:txXfrm>
    </dsp:sp>
    <dsp:sp modelId="{2E5DFD4D-4C5C-42BD-9F94-157B3C7562D3}">
      <dsp:nvSpPr>
        <dsp:cNvPr id="0" name=""/>
        <dsp:cNvSpPr/>
      </dsp:nvSpPr>
      <dsp:spPr>
        <a:xfrm>
          <a:off x="222328" y="533399"/>
          <a:ext cx="2059533" cy="4230416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55000" cap="flat" cmpd="thickThin" algn="ctr">
          <a:noFill/>
          <a:prstDash val="solid"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81EA9-EA9C-4926-A3AE-7056544D8937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47880A-6E95-4F50-B0AC-678574C5E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55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7880A-6E95-4F50-B0AC-678574C5EC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567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557FDEE-9305-478C-B34A-635708305C0E}" type="datetime3">
              <a:rPr lang="en-US" smtClean="0"/>
              <a:t>12 March 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1C3F62-5C76-42C2-9E04-6111C45449CC}" type="datetime3">
              <a:rPr lang="en-US" smtClean="0"/>
              <a:t>12 March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DD05B0-24AB-46A3-ADBF-32EB5C342273}" type="datetime3">
              <a:rPr lang="en-US" smtClean="0"/>
              <a:t>12 March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B883AC-2970-4571-BC5A-5C8F6153722C}" type="datetime3">
              <a:rPr lang="en-US" smtClean="0"/>
              <a:t>12 March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B602F23-B293-432E-B1A5-01851C65B13D}" type="datetime3">
              <a:rPr lang="en-US" smtClean="0"/>
              <a:t>12 March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DFD2E3-86B7-40C9-BE8C-5B93802E1EB4}" type="datetime3">
              <a:rPr lang="en-US" smtClean="0"/>
              <a:t>12 March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E23D5-D7CB-4D43-AFAC-6C88F91821F8}" type="datetime3">
              <a:rPr lang="en-US" smtClean="0"/>
              <a:t>12 March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474FB8-0C65-4766-B6B7-A902B342E0DC}" type="datetime3">
              <a:rPr lang="en-US" smtClean="0"/>
              <a:t>12 March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C4E937-5E64-4222-9017-5E6B7098960C}" type="datetime3">
              <a:rPr lang="en-US" smtClean="0"/>
              <a:t>12 March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5D31CAC8-CB57-4AFB-AD3B-A1DA1D99AAA2}" type="datetime3">
              <a:rPr lang="en-US" smtClean="0"/>
              <a:t>12 March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7D0A8B0-A4A1-42EE-866C-5C2407A12E3C}" type="datetime3">
              <a:rPr lang="en-US" smtClean="0"/>
              <a:t>12 March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580B634-70D1-4826-986F-3B2B1795D23D}" type="datetime3">
              <a:rPr lang="en-US" smtClean="0"/>
              <a:t>12 March 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0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11429999" cy="6019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" name="Picture 2" descr="C:\Users\USER\Desktop\BTT\dfw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1"/>
            <a:ext cx="514350" cy="38576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2600" y="381000"/>
            <a:ext cx="746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ক্লাশে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08E8-D6E2-44B6-9E2A-3863E9A2467A}" type="datetime3">
              <a:rPr lang="en-US" smtClean="0"/>
              <a:t>12 March 2020</a:t>
            </a:fld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9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76200"/>
            <a:ext cx="12193057" cy="6934200"/>
          </a:xfrm>
          <a:prstGeom prst="rect">
            <a:avLst/>
          </a:prstGeom>
        </p:spPr>
      </p:pic>
      <p:pic>
        <p:nvPicPr>
          <p:cNvPr id="4" name="Picture 2" descr="C:\Users\USER\Desktop\BTT\df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1028700" cy="7715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evel 5"/>
          <p:cNvSpPr/>
          <p:nvPr/>
        </p:nvSpPr>
        <p:spPr>
          <a:xfrm>
            <a:off x="3048000" y="457200"/>
            <a:ext cx="4876800" cy="1143000"/>
          </a:xfrm>
          <a:prstGeom prst="beve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CC66FF"/>
                </a:solidFill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5400" dirty="0" smtClean="0">
                <a:solidFill>
                  <a:srgbClr val="CC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C66FF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solidFill>
                <a:srgbClr val="CC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2667000"/>
            <a:ext cx="9867899" cy="17543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bn-IN" sz="5400" dirty="0">
                <a:solidFill>
                  <a:srgbClr val="D719C9"/>
                </a:solidFill>
                <a:latin typeface="NikoshBAN" pitchFamily="2" charset="0"/>
                <a:cs typeface="NikoshBAN" pitchFamily="2" charset="0"/>
              </a:rPr>
              <a:t>অগ্নিঝরা মার্চ বলতে তুমি কী বুঝ পাঠ্যপুস্তকের আলোকে </a:t>
            </a:r>
            <a:r>
              <a:rPr lang="bn-IN" sz="5400" dirty="0" smtClean="0">
                <a:solidFill>
                  <a:srgbClr val="D719C9"/>
                </a:solidFill>
                <a:latin typeface="NikoshBAN" pitchFamily="2" charset="0"/>
                <a:cs typeface="NikoshBAN" pitchFamily="2" charset="0"/>
              </a:rPr>
              <a:t>বিশ্লষণ কর।</a:t>
            </a:r>
            <a:endParaRPr lang="en-US" sz="5400" dirty="0">
              <a:solidFill>
                <a:srgbClr val="D719C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676D5-9C24-4212-9968-AB60D9FE5895}" type="datetime3">
              <a:rPr lang="en-US" smtClean="0"/>
              <a:t>12 March 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76200"/>
            <a:ext cx="12193057" cy="6934200"/>
          </a:xfrm>
          <a:prstGeom prst="rect">
            <a:avLst/>
          </a:prstGeom>
        </p:spPr>
      </p:pic>
      <p:pic>
        <p:nvPicPr>
          <p:cNvPr id="4" name="Picture 2" descr="C:\Users\USER\Desktop\BTT\df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1028700" cy="7715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evel 5"/>
          <p:cNvSpPr/>
          <p:nvPr/>
        </p:nvSpPr>
        <p:spPr>
          <a:xfrm>
            <a:off x="3048000" y="457200"/>
            <a:ext cx="4876800" cy="1143000"/>
          </a:xfrm>
          <a:prstGeom prst="beve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CC66FF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5400" dirty="0">
              <a:solidFill>
                <a:srgbClr val="CC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2600" y="1828800"/>
            <a:ext cx="8382000" cy="18774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D719C9"/>
                </a:solidFill>
                <a:latin typeface="NikoshBAN" pitchFamily="2" charset="0"/>
                <a:cs typeface="NikoshBAN" pitchFamily="2" charset="0"/>
              </a:rPr>
              <a:t>০১। বাংলাদেশের জাতীয় পতাকা আমাদের কিসের প্রতীক?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অহংকার ও গৌরব 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গৌরব ও ত্যাগ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ত্যাগ ও জাতীয়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কোনটি নয়           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3913763"/>
            <a:ext cx="8534400" cy="18774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০২। জাতীয় পতাকা তৈরির নকশা করেন কে?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শিব নারায়ন দাশ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সিরাজুল আলম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মনিরুল ইসলাম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হাসানুল হক ইনু         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6CD13-D7D8-451A-B698-C1FA3C74E552}" type="datetime3">
              <a:rPr lang="en-US" smtClean="0"/>
              <a:t>12 March 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6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76200"/>
            <a:ext cx="12193057" cy="6934200"/>
          </a:xfrm>
          <a:prstGeom prst="rect">
            <a:avLst/>
          </a:prstGeom>
        </p:spPr>
      </p:pic>
      <p:pic>
        <p:nvPicPr>
          <p:cNvPr id="4" name="Picture 2" descr="C:\Users\USER\Desktop\BTT\df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1028700" cy="7715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evel 5"/>
          <p:cNvSpPr/>
          <p:nvPr/>
        </p:nvSpPr>
        <p:spPr>
          <a:xfrm>
            <a:off x="3048000" y="457200"/>
            <a:ext cx="4876800" cy="1143000"/>
          </a:xfrm>
          <a:prstGeom prst="beve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CC66FF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5400" dirty="0">
              <a:solidFill>
                <a:srgbClr val="CC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2600" y="1828800"/>
            <a:ext cx="8686800" cy="187743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ED39F1"/>
                </a:solidFill>
                <a:latin typeface="NikoshBAN" pitchFamily="2" charset="0"/>
                <a:cs typeface="NikoshBAN" pitchFamily="2" charset="0"/>
              </a:rPr>
              <a:t>০৩। রবীন্দ্রনাথ ঠাকুর কত সালে জাতীয় সংগীত রচনা করেন?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১৯০৫ সালে  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১৯০৬ সালে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১৯০৭ সালে 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১৯০৮ সালে            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3913763"/>
            <a:ext cx="8686800" cy="18774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99FF"/>
                </a:solidFill>
                <a:latin typeface="NikoshBAN" pitchFamily="2" charset="0"/>
                <a:cs typeface="NikoshBAN" pitchFamily="2" charset="0"/>
              </a:rPr>
              <a:t>০৪। জাতীয় সংগীতের কন্ঠসংগীত হিসেবে গাওয়া হয়।?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০৪ লাইন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০৬ লাইন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০৮ লাইন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১০ লাইন          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C7267-BC1F-49F7-A222-1D754FCBAC14}" type="datetime3">
              <a:rPr lang="en-US" smtClean="0"/>
              <a:t>12 March 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4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76200"/>
            <a:ext cx="12193057" cy="6934200"/>
          </a:xfrm>
          <a:prstGeom prst="rect">
            <a:avLst/>
          </a:prstGeom>
        </p:spPr>
      </p:pic>
      <p:pic>
        <p:nvPicPr>
          <p:cNvPr id="4" name="Picture 2" descr="C:\Users\USER\Desktop\BTT\df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1028700" cy="7715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evel 5"/>
          <p:cNvSpPr/>
          <p:nvPr/>
        </p:nvSpPr>
        <p:spPr>
          <a:xfrm>
            <a:off x="3048000" y="457200"/>
            <a:ext cx="4876800" cy="1143000"/>
          </a:xfrm>
          <a:prstGeom prst="beve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dirty="0">
              <a:solidFill>
                <a:srgbClr val="99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9200" y="2133600"/>
            <a:ext cx="8991600" cy="258532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bn-IN" sz="5400" dirty="0">
                <a:solidFill>
                  <a:srgbClr val="ED39F1"/>
                </a:solidFill>
                <a:latin typeface="NikoshBAN" pitchFamily="2" charset="0"/>
                <a:cs typeface="NikoshBAN" pitchFamily="2" charset="0"/>
              </a:rPr>
              <a:t>বাংলাদেশের জাতীয় সংগীত কোথায় কোথায় গাওয়া হয় তা পাঠ্যবইয়ের আলোকে তোমার ভাষায় লিখ।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49308-E964-4ACB-80E9-0B52AFFC0019}" type="datetime3">
              <a:rPr lang="en-US" smtClean="0"/>
              <a:t>12 March 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0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585"/>
          </a:xfrm>
          <a:prstGeom prst="rect">
            <a:avLst/>
          </a:prstGeom>
        </p:spPr>
      </p:pic>
      <p:pic>
        <p:nvPicPr>
          <p:cNvPr id="5" name="Content Placeholder 2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256"/>
            <a:ext cx="12192000" cy="705251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47800" y="838200"/>
            <a:ext cx="9144000" cy="426720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numCol="1">
            <a:prstTxWarp prst="textSto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9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9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 descr="C:\Users\USER\Desktop\BTT\df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028700" cy="7715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361FB-497D-4B90-B526-E87400307483}" type="datetime3">
              <a:rPr lang="en-US" smtClean="0"/>
              <a:t>12 March 2020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12573000" cy="7162799"/>
          </a:xfrm>
          <a:prstGeom prst="rect">
            <a:avLst/>
          </a:prstGeom>
        </p:spPr>
      </p:pic>
      <p:pic>
        <p:nvPicPr>
          <p:cNvPr id="1026" name="Picture 2" descr="C:\Users\USER\Desktop\BTT\df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51435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evel 1"/>
          <p:cNvSpPr/>
          <p:nvPr/>
        </p:nvSpPr>
        <p:spPr>
          <a:xfrm>
            <a:off x="3810000" y="457200"/>
            <a:ext cx="4495800" cy="1143000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solidFill>
                <a:srgbClr val="CC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759327"/>
            <a:ext cx="10668000" cy="403187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FF99CC"/>
                </a:solidFill>
                <a:latin typeface="NikoshBAN" pitchFamily="2" charset="0"/>
                <a:cs typeface="NikoshBAN" pitchFamily="2" charset="0"/>
              </a:rPr>
              <a:t>নিমাই চন্দ্র হাওলাদার</a:t>
            </a:r>
          </a:p>
          <a:p>
            <a:pPr algn="ctr"/>
            <a:r>
              <a:rPr lang="bn-IN" sz="4000" dirty="0" smtClean="0">
                <a:solidFill>
                  <a:srgbClr val="9966FF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4000" dirty="0" smtClean="0">
                <a:solidFill>
                  <a:srgbClr val="99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9966FF"/>
                </a:solidFill>
                <a:latin typeface="NikoshBAN" pitchFamily="2" charset="0"/>
                <a:cs typeface="NikoshBAN" pitchFamily="2" charset="0"/>
              </a:rPr>
              <a:t>(আইসিটি)</a:t>
            </a:r>
          </a:p>
          <a:p>
            <a:pPr algn="ctr"/>
            <a:r>
              <a:rPr lang="bn-IN" sz="40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পশ্চিম চরামদ্দি মাধ্যমিক বিদ্যালয়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4000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বাকেরগঞ্জ, বরিশাল।</a:t>
            </a:r>
          </a:p>
          <a:p>
            <a:pPr algn="ctr"/>
            <a:r>
              <a:rPr lang="bn-IN" sz="4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মোবাইলঃ ০১৭১৯৫৬২৭১৮</a:t>
            </a:r>
            <a:r>
              <a:rPr lang="bn-IN" sz="4000" dirty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Email: </a:t>
            </a:r>
            <a:r>
              <a:rPr lang="en-US" sz="2400" dirty="0" err="1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nimaimbb</a:t>
            </a:r>
            <a:r>
              <a:rPr lang="en-US" sz="24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@ gmail.com</a:t>
            </a:r>
            <a:endParaRPr lang="bn-IN" sz="2400" dirty="0" smtClean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C062B-4AC0-4321-8204-A57FA11CDFE2}" type="datetime3">
              <a:rPr lang="en-US" smtClean="0"/>
              <a:t>12 March 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20600" cy="7010399"/>
          </a:xfrm>
          <a:prstGeom prst="rect">
            <a:avLst/>
          </a:prstGeom>
        </p:spPr>
      </p:pic>
      <p:pic>
        <p:nvPicPr>
          <p:cNvPr id="1026" name="Picture 2" descr="C:\Users\USER\Desktop\BTT\df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1"/>
            <a:ext cx="533400" cy="38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evel 1"/>
          <p:cNvSpPr/>
          <p:nvPr/>
        </p:nvSpPr>
        <p:spPr>
          <a:xfrm>
            <a:off x="4114800" y="457200"/>
            <a:ext cx="4191000" cy="1143000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dirty="0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C00FF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solidFill>
                <a:srgbClr val="CC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8300" y="1828800"/>
            <a:ext cx="8724900" cy="37856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শ্রেণিঃ নবম/দশম</a:t>
            </a:r>
          </a:p>
          <a:p>
            <a:pPr algn="ctr"/>
            <a:r>
              <a:rPr lang="bn-IN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বিষয়ঃ বাংলাদেশের ইতিহাস ও বিশ্বসভ্যতা </a:t>
            </a:r>
          </a:p>
          <a:p>
            <a:pPr algn="ctr"/>
            <a:r>
              <a:rPr lang="bn-IN" sz="4800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অধ্যায়ঃএয়োদশ</a:t>
            </a:r>
          </a:p>
          <a:p>
            <a:pPr algn="ctr"/>
            <a:r>
              <a:rPr lang="bn-IN" sz="48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পাঠের বিষয়ঃজাতীয় পতাকাও জাতীয় সংগীত</a:t>
            </a:r>
          </a:p>
          <a:p>
            <a:pPr algn="ctr"/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৫০ মিনিট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D2774-43B6-4F32-B440-0EE46F3C41C9}" type="datetime3">
              <a:rPr lang="en-US" smtClean="0"/>
              <a:t>12 March 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37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752600" y="685800"/>
            <a:ext cx="8763000" cy="12954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prstTxWarp prst="textStop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bn-BD" sz="13800" b="1" dirty="0">
                <a:ln/>
                <a:solidFill>
                  <a:srgbClr val="B1639B"/>
                </a:solidFill>
                <a:latin typeface="NikoshBAN" pitchFamily="2" charset="0"/>
                <a:ea typeface="+mj-ea"/>
                <a:cs typeface="NikoshBAN" pitchFamily="2" charset="0"/>
              </a:rPr>
              <a:t>আজকের </a:t>
            </a:r>
            <a:r>
              <a:rPr lang="bn-BD" sz="13800" b="1" dirty="0" smtClean="0">
                <a:ln/>
                <a:solidFill>
                  <a:srgbClr val="B1639B"/>
                </a:solidFill>
                <a:latin typeface="NikoshBAN" pitchFamily="2" charset="0"/>
                <a:ea typeface="+mj-ea"/>
                <a:cs typeface="NikoshBAN" pitchFamily="2" charset="0"/>
              </a:rPr>
              <a:t>পাঠ</a:t>
            </a:r>
            <a:endParaRPr lang="en-US" sz="13800" b="1" dirty="0">
              <a:ln/>
              <a:solidFill>
                <a:srgbClr val="B1639B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C:\Users\USER\Desktop\BTT\df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609600" cy="38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2362200"/>
            <a:ext cx="9525000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জাতীয় পতাকা </a:t>
            </a:r>
            <a:r>
              <a:rPr lang="bn-IN" sz="7200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ও জাতীয় সংগীতের ইতিহাস।</a:t>
            </a:r>
            <a:endParaRPr lang="en-US" sz="7200" dirty="0">
              <a:solidFill>
                <a:srgbClr val="CC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F3C65-847A-4BA9-ABC6-80EFBD37D306}" type="datetime3">
              <a:rPr lang="en-US" smtClean="0"/>
              <a:t>12 March 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8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88"/>
            <a:ext cx="12192000" cy="6863687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72474499"/>
              </p:ext>
            </p:extLst>
          </p:nvPr>
        </p:nvGraphicFramePr>
        <p:xfrm>
          <a:off x="381000" y="609600"/>
          <a:ext cx="113538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685800" y="1981200"/>
            <a:ext cx="1905000" cy="2667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algn="ctr"/>
            <a:r>
              <a:rPr lang="en-US" sz="6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66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66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6600" y="2286000"/>
            <a:ext cx="7543800" cy="35394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IN" sz="28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জাতীয় পতাকার লাল বৃত্ত কীসের প্রতীক তা বলতে পারবে।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IN" sz="2800" dirty="0" smtClean="0">
                <a:solidFill>
                  <a:srgbClr val="9966FF"/>
                </a:solidFill>
                <a:latin typeface="NikoshBAN" pitchFamily="2" charset="0"/>
                <a:cs typeface="NikoshBAN" pitchFamily="2" charset="0"/>
              </a:rPr>
              <a:t>জাতীয় পতাকা তৈরি ও তৈরিতে সহযোগিতা করেছেন কারা তা ব্যাখ্যা করতে পারবে।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IN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অগ্নিঝরা মার্চ বলতে তুমি কী বুঝ পাঠ্যপুস্তকের আলোকে বিশ্লষণ করতে পারবে।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IN" sz="2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বাংলাদেশের জাতীয় সংগীত কোথায় কোথায় গাওয়া হয় তা পাঠ্যবইয়ের আলোকে বলতে পারবে। 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0" y="1066800"/>
            <a:ext cx="5867400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শিক্ষার্থীরাঃ</a:t>
            </a:r>
            <a:endParaRPr lang="en-US" sz="5400" dirty="0">
              <a:solidFill>
                <a:srgbClr val="99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B5252-C47E-495C-8395-F08EBDD39009}" type="datetime3">
              <a:rPr lang="en-US" smtClean="0"/>
              <a:t>12 March 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10" grpId="0" animBg="1"/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2540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3B6D9-B438-4436-A3AA-470506A0878D}" type="datetime3">
              <a:rPr lang="en-US" smtClean="0"/>
              <a:t>12 March 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752600" y="536812"/>
            <a:ext cx="9677400" cy="682388"/>
          </a:xfrm>
        </p:spPr>
        <p:txBody>
          <a:bodyPr>
            <a:prstTxWarp prst="textStop">
              <a:avLst/>
            </a:prstTxWarp>
            <a:normAutofit fontScale="90000"/>
          </a:bodyPr>
          <a:lstStyle/>
          <a:p>
            <a:r>
              <a:rPr lang="en-US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ছবিগুলো </a:t>
            </a:r>
            <a:r>
              <a:rPr lang="en-US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ভালভাবে</a:t>
            </a:r>
            <a:r>
              <a:rPr lang="en-US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rgbClr val="99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বলার</a:t>
            </a:r>
            <a:r>
              <a:rPr lang="en-US" dirty="0">
                <a:ln w="0"/>
                <a:solidFill>
                  <a:srgbClr val="99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rgbClr val="99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dirty="0">
                <a:ln w="0"/>
                <a:solidFill>
                  <a:srgbClr val="99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rgbClr val="99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br>
              <a:rPr lang="en-US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C:\Users\USER\Desktop\BTT\df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10287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447800"/>
            <a:ext cx="6248400" cy="365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590800" y="5334000"/>
            <a:ext cx="69342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মুক্তিযুদ্ধের সময় জাতীয় পতাকা</a:t>
            </a:r>
            <a:endParaRPr lang="en-US" sz="5400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64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12192000" cy="6934200"/>
          </a:xfrm>
          <a:prstGeom prst="rect">
            <a:avLst/>
          </a:prstGeom>
        </p:spPr>
      </p:pic>
      <p:pic>
        <p:nvPicPr>
          <p:cNvPr id="5" name="Picture 2" descr="C:\Users\USER\Desktop\BTT\df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0234"/>
            <a:ext cx="609600" cy="5703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38" y="1295400"/>
            <a:ext cx="6862762" cy="4114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960019" y="5602069"/>
            <a:ext cx="3431381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বর্তমান জাতীয় পতাকা</a:t>
            </a:r>
            <a:endParaRPr lang="en-US" sz="3600" dirty="0">
              <a:solidFill>
                <a:srgbClr val="99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02F67-1788-408E-97DD-C2A17130A2A4}" type="datetime3">
              <a:rPr lang="en-US" smtClean="0"/>
              <a:t>12 March 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905000" y="457200"/>
            <a:ext cx="8801100" cy="682388"/>
          </a:xfrm>
        </p:spPr>
        <p:txBody>
          <a:bodyPr>
            <a:prstTxWarp prst="textStop">
              <a:avLst/>
            </a:prstTxWarp>
            <a:normAutofit fontScale="90000"/>
          </a:bodyPr>
          <a:lstStyle/>
          <a:p>
            <a:r>
              <a:rPr lang="en-US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ছবিগুলো </a:t>
            </a:r>
            <a:r>
              <a:rPr lang="en-US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ভালভাবে</a:t>
            </a:r>
            <a:r>
              <a:rPr lang="en-US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dirty="0" err="1" smtClean="0">
                <a:ln w="0"/>
                <a:solidFill>
                  <a:srgbClr val="99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বলার</a:t>
            </a:r>
            <a:r>
              <a:rPr lang="en-US" dirty="0" smtClean="0">
                <a:ln w="0"/>
                <a:solidFill>
                  <a:srgbClr val="99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rgbClr val="99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dirty="0">
                <a:ln w="0"/>
                <a:solidFill>
                  <a:srgbClr val="99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n w="0"/>
                <a:solidFill>
                  <a:srgbClr val="99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br>
              <a:rPr lang="en-US" dirty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US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71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36"/>
            <a:ext cx="12192000" cy="6847764"/>
          </a:xfrm>
          <a:prstGeom prst="rect">
            <a:avLst/>
          </a:prstGeom>
        </p:spPr>
      </p:pic>
      <p:pic>
        <p:nvPicPr>
          <p:cNvPr id="3" name="Picture 2" descr="C:\Users\USER\Desktop\BTT\df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0234"/>
            <a:ext cx="514350" cy="38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evel 1"/>
          <p:cNvSpPr/>
          <p:nvPr/>
        </p:nvSpPr>
        <p:spPr>
          <a:xfrm>
            <a:off x="3048000" y="457200"/>
            <a:ext cx="4876800" cy="1143000"/>
          </a:xfrm>
          <a:prstGeom prst="beve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CC66FF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 smtClean="0">
                <a:solidFill>
                  <a:srgbClr val="CC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C66FF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solidFill>
                <a:srgbClr val="CC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3200" y="2667000"/>
            <a:ext cx="6825983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685800" indent="-685800" algn="ctr">
              <a:buFont typeface="Wingdings" pitchFamily="2" charset="2"/>
              <a:buChar char="q"/>
            </a:pPr>
            <a:r>
              <a:rPr lang="bn-IN" sz="5400" dirty="0">
                <a:solidFill>
                  <a:srgbClr val="0099FF"/>
                </a:solidFill>
                <a:latin typeface="NikoshBAN" pitchFamily="2" charset="0"/>
                <a:cs typeface="NikoshBAN" pitchFamily="2" charset="0"/>
              </a:rPr>
              <a:t>জাতীয় পতাকার লাল বৃত্ত কীসের প্রতীক তা </a:t>
            </a:r>
            <a:r>
              <a:rPr lang="bn-IN" sz="5400" dirty="0" smtClean="0">
                <a:solidFill>
                  <a:srgbClr val="0099FF"/>
                </a:solidFill>
                <a:latin typeface="NikoshBAN" pitchFamily="2" charset="0"/>
                <a:cs typeface="NikoshBAN" pitchFamily="2" charset="0"/>
              </a:rPr>
              <a:t>বল।</a:t>
            </a:r>
            <a:endParaRPr lang="bn-IN" sz="5400" dirty="0">
              <a:solidFill>
                <a:srgbClr val="0099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EE8D8-5C38-4D77-A488-CCA7B3027376}" type="datetime3">
              <a:rPr lang="en-US" smtClean="0"/>
              <a:t>12 March 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81200" y="2971800"/>
            <a:ext cx="7239000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IN" sz="8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sz="8800" dirty="0" smtClean="0">
                <a:latin typeface="NikoshBAN" pitchFamily="2" charset="0"/>
                <a:cs typeface="NikoshBAN" pitchFamily="2" charset="0"/>
              </a:rPr>
            </a:br>
            <a:r>
              <a:rPr lang="bn-IN" sz="8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sz="8800" dirty="0" smtClean="0">
                <a:latin typeface="NikoshBAN" pitchFamily="2" charset="0"/>
                <a:cs typeface="NikoshBAN" pitchFamily="2" charset="0"/>
              </a:rPr>
            </a:br>
            <a:endParaRPr lang="en-US" sz="88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USER\Desktop\BTT\df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5371"/>
            <a:ext cx="533400" cy="6733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evel 6"/>
          <p:cNvSpPr/>
          <p:nvPr/>
        </p:nvSpPr>
        <p:spPr>
          <a:xfrm>
            <a:off x="3048000" y="457200"/>
            <a:ext cx="4876800" cy="1143000"/>
          </a:xfrm>
          <a:prstGeom prst="beve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CC66FF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dirty="0" smtClean="0">
                <a:solidFill>
                  <a:srgbClr val="CC66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CC66FF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solidFill>
                <a:srgbClr val="CC66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0" y="2514600"/>
            <a:ext cx="8001000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bn-IN" sz="5400" dirty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জাতীয় পতাকা তৈরি ও তৈরিতে সহযোগিতা করেছেন কারা তা ব্যাখ্যা </a:t>
            </a:r>
            <a:r>
              <a:rPr lang="bn-IN" sz="5400" dirty="0" smtClean="0">
                <a:solidFill>
                  <a:srgbClr val="FF3399"/>
                </a:solidFill>
                <a:latin typeface="NikoshBAN" pitchFamily="2" charset="0"/>
                <a:cs typeface="NikoshBAN" pitchFamily="2" charset="0"/>
              </a:rPr>
              <a:t>কর।</a:t>
            </a:r>
            <a:endParaRPr lang="bn-IN" sz="5400" dirty="0">
              <a:solidFill>
                <a:srgbClr val="FF33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1221D-AEF5-43DF-8939-9E3A8A0E1715}" type="datetime3">
              <a:rPr lang="en-US" smtClean="0"/>
              <a:t>12 March 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1579</TotalTime>
  <Words>301</Words>
  <Application>Microsoft Office PowerPoint</Application>
  <PresentationFormat>Custom</PresentationFormat>
  <Paragraphs>90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নিচের ছবিগুলো ভালভাবে লক্ষ্য কর বলার চেষ্টা কর। </vt:lpstr>
      <vt:lpstr>নিচের ছবিগুলো ভালভাবে লক্ষ্য কর ও বলার চেষ্টা কর।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computer lab</dc:creator>
  <cp:lastModifiedBy>USER</cp:lastModifiedBy>
  <cp:revision>386</cp:revision>
  <dcterms:created xsi:type="dcterms:W3CDTF">2006-08-16T00:00:00Z</dcterms:created>
  <dcterms:modified xsi:type="dcterms:W3CDTF">2020-03-12T10:14:45Z</dcterms:modified>
</cp:coreProperties>
</file>