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83" r:id="rId11"/>
    <p:sldId id="284" r:id="rId12"/>
    <p:sldId id="274" r:id="rId13"/>
    <p:sldId id="285" r:id="rId14"/>
    <p:sldId id="278" r:id="rId15"/>
    <p:sldId id="28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B203-9007-471A-BE64-05D422340AF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6148-3DC2-45CD-913E-89866969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6148-3DC2-45CD-913E-8986696991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6148-3DC2-45CD-913E-8986696991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ঠের খনফল অর্জনের উদ্দেশ্যে এই</a:t>
            </a:r>
            <a:r>
              <a:rPr lang="en-US" baseline="0" dirty="0" smtClean="0"/>
              <a:t> </a:t>
            </a:r>
            <a:r>
              <a:rPr lang="bn-BD" baseline="0" dirty="0" smtClean="0"/>
              <a:t>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en-US" baseline="0" dirty="0" smtClean="0"/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এখানে</a:t>
            </a:r>
            <a:r>
              <a:rPr lang="bn-BD" baseline="0" dirty="0" smtClean="0"/>
              <a:t> শিক্ষার্থীরা </a:t>
            </a:r>
            <a:r>
              <a:rPr lang="en-US" baseline="0" dirty="0" smtClean="0"/>
              <a:t>2</a:t>
            </a:r>
            <a:r>
              <a:rPr lang="bn-BD" baseline="0" dirty="0" smtClean="0"/>
              <a:t>য় ও </a:t>
            </a:r>
            <a:r>
              <a:rPr lang="en-US" baseline="0" dirty="0" smtClean="0"/>
              <a:t>3</a:t>
            </a:r>
            <a:r>
              <a:rPr lang="bn-BD" baseline="0" dirty="0" smtClean="0"/>
              <a:t>য় শিখনফল অর্জন করতে সমর্থ হয়েছে কি-না তা জানার জন্য </a:t>
            </a:r>
            <a:r>
              <a:rPr lang="en-US" baseline="0" dirty="0" smtClean="0"/>
              <a:t> </a:t>
            </a:r>
            <a:r>
              <a:rPr lang="bn-BD" baseline="0" smtClean="0"/>
              <a:t>সুবিধাজনক দলে ভাগ করে এ </a:t>
            </a:r>
            <a:r>
              <a:rPr lang="bn-BD" baseline="0" dirty="0" smtClean="0"/>
              <a:t>ধরনের দলগত কাজের ব্যবস্থা করা যেতে পারে।   অথবা বিষয় শিক্ষক নিজের মত প্রশ্ন করেও কাজটি করতে পারেন।</a:t>
            </a:r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AL UDDIN\Desktop\BTT\Solar_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9147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-74950"/>
            <a:ext cx="6400799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</a:rPr>
              <a:t>স্বাগতম</a:t>
            </a:r>
            <a:endParaRPr lang="en-U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0856" y="1638300"/>
            <a:ext cx="1066800" cy="1066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18176" y="1306689"/>
            <a:ext cx="1676400" cy="1600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04800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দুটি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বস্তকণা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র ক্ষেত্রে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2024" y="29068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43" y="2705100"/>
            <a:ext cx="834913" cy="82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61364" y="3491901"/>
            <a:ext cx="6947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বস্ত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ক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ণা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দুটি কী একই গতিবেগে ছিলো?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2743" y="4242592"/>
            <a:ext cx="6306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বস্ত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কণার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আকর্ষণ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শক্তি বেশি?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504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বস্তুকণা দুটি কী আঁকা-বাঁকা পথে একে অপরের কাছে এসেছে?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0555 L 0.47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38800" y="874712"/>
            <a:ext cx="1700213" cy="1627187"/>
            <a:chOff x="5638800" y="874712"/>
            <a:chExt cx="1700213" cy="162718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874712"/>
              <a:ext cx="1700213" cy="162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08574" y="1334362"/>
              <a:ext cx="1131094" cy="7078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m1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0914" y="1143000"/>
            <a:ext cx="1358899" cy="1358899"/>
            <a:chOff x="950914" y="1143000"/>
            <a:chExt cx="1358899" cy="13588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14" y="1143000"/>
              <a:ext cx="1358899" cy="135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64816" y="1468506"/>
              <a:ext cx="1131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F0"/>
                  </a:solidFill>
                </a:rPr>
                <a:t>m2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309813" y="1822449"/>
            <a:ext cx="1119188" cy="219799"/>
          </a:xfrm>
          <a:prstGeom prst="rightArrow">
            <a:avLst>
              <a:gd name="adj1" fmla="val 50000"/>
              <a:gd name="adj2" fmla="val 46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038600" y="1845723"/>
            <a:ext cx="1600200" cy="173250"/>
          </a:xfrm>
          <a:prstGeom prst="rightArrow">
            <a:avLst>
              <a:gd name="adj1" fmla="val 50000"/>
              <a:gd name="adj2" fmla="val 46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1" y="1641659"/>
            <a:ext cx="53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  <a:endParaRPr lang="en-US" sz="3200" b="1" dirty="0"/>
          </a:p>
        </p:txBody>
      </p:sp>
      <p:cxnSp>
        <p:nvCxnSpPr>
          <p:cNvPr id="12" name="Straight Connector 11"/>
          <p:cNvCxnSpPr>
            <a:endCxn id="4099" idx="2"/>
          </p:cNvCxnSpPr>
          <p:nvPr/>
        </p:nvCxnSpPr>
        <p:spPr>
          <a:xfrm>
            <a:off x="1630363" y="2501899"/>
            <a:ext cx="4858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43675" y="222643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5893" y="3324495"/>
            <a:ext cx="4657744" cy="1790431"/>
            <a:chOff x="315893" y="3324495"/>
            <a:chExt cx="4657744" cy="1790431"/>
          </a:xfrm>
        </p:grpSpPr>
        <p:sp>
          <p:nvSpPr>
            <p:cNvPr id="20" name="Rectangle 19"/>
            <p:cNvSpPr/>
            <p:nvPr/>
          </p:nvSpPr>
          <p:spPr>
            <a:xfrm>
              <a:off x="315893" y="4267200"/>
              <a:ext cx="7489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60532" y="3324495"/>
              <a:ext cx="3813105" cy="1790431"/>
              <a:chOff x="1160532" y="3324495"/>
              <a:chExt cx="3813105" cy="17904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160532" y="3324495"/>
                <a:ext cx="3289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dirty="0" smtClean="0"/>
                  <a:t>F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  </a:t>
                </a:r>
                <a:r>
                  <a:rPr lang="en-US" sz="3200" dirty="0" smtClean="0"/>
                  <a:t>m1 x m2</a:t>
                </a:r>
                <a:endParaRPr lang="en-US" sz="3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26245" y="4292123"/>
                <a:ext cx="8082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910" y="3992563"/>
                <a:ext cx="609600" cy="1122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3718718"/>
                <a:ext cx="1011237" cy="1096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338195" y="3498553"/>
            <a:ext cx="2657349" cy="1103313"/>
            <a:chOff x="5338195" y="3498553"/>
            <a:chExt cx="2657349" cy="1103313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544" y="3498553"/>
              <a:ext cx="1524000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338195" y="3759959"/>
              <a:ext cx="9989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F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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1993" y="5117811"/>
            <a:ext cx="2916202" cy="993775"/>
            <a:chOff x="2421993" y="5117811"/>
            <a:chExt cx="2916202" cy="993775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45" y="5117811"/>
              <a:ext cx="1974850" cy="99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421993" y="5327779"/>
              <a:ext cx="7457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 =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9" y="6111586"/>
            <a:ext cx="6324599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783377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52400" y="76200"/>
            <a:ext cx="8839200" cy="670559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04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0335"/>
            <a:ext cx="2286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02540"/>
            <a:ext cx="881053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‘‘দুটি বস্কণার মধ্যকার  আকর্ষণ বলের মান শুধু বস্তদ্বয়ের ভর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এদের মধ্যকার দূরত্বের উপর নির্ভর করে। এদের আকৃতি, প্রকৃতি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কিংবা মাধ্যমের প্রকৃতির উপর নির্ভর করে না’’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04799"/>
            <a:ext cx="22431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92662"/>
            <a:ext cx="8967787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648199"/>
            <a:ext cx="5175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50916" y="1164047"/>
            <a:ext cx="8388284" cy="1811919"/>
            <a:chOff x="685800" y="990600"/>
            <a:chExt cx="6804813" cy="1270575"/>
          </a:xfrm>
        </p:grpSpPr>
        <p:sp>
          <p:nvSpPr>
            <p:cNvPr id="4" name="TextBox 3"/>
            <p:cNvSpPr txBox="1"/>
            <p:nvPr/>
          </p:nvSpPr>
          <p:spPr>
            <a:xfrm>
              <a:off x="872863" y="990600"/>
              <a:ext cx="6450570" cy="41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বস্তুকণাদ্বয়ের একটির ভর দ্বিগুণ করলে মহাকর্ষ বল কত হবে?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85800" y="1676400"/>
              <a:ext cx="6804813" cy="584775"/>
              <a:chOff x="914400" y="3886200"/>
              <a:chExt cx="6804813" cy="584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14400" y="3886200"/>
                <a:ext cx="6804813" cy="41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২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91143" y="3886200"/>
                <a:ext cx="1410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 ৩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09351" y="3886200"/>
                <a:ext cx="1362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৪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72200" y="3886200"/>
                <a:ext cx="1362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৫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7" name="Freeform 16"/>
          <p:cNvSpPr/>
          <p:nvPr/>
        </p:nvSpPr>
        <p:spPr>
          <a:xfrm>
            <a:off x="806669" y="1998081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17"/>
          <p:cNvGrpSpPr/>
          <p:nvPr/>
        </p:nvGrpSpPr>
        <p:grpSpPr>
          <a:xfrm>
            <a:off x="304800" y="3580536"/>
            <a:ext cx="8610600" cy="1270575"/>
            <a:chOff x="685800" y="1200542"/>
            <a:chExt cx="7630019" cy="881620"/>
          </a:xfrm>
        </p:grpSpPr>
        <p:sp>
          <p:nvSpPr>
            <p:cNvPr id="19" name="TextBox 18"/>
            <p:cNvSpPr txBox="1"/>
            <p:nvPr/>
          </p:nvSpPr>
          <p:spPr>
            <a:xfrm>
              <a:off x="685800" y="1200542"/>
              <a:ext cx="5806755" cy="40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বস্তুকণাদ্বয়ের দূরত্ব দ্বিগুণ করলে মহাকর্ষ বল কত হবে?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685800" y="1676401"/>
              <a:ext cx="7630019" cy="405761"/>
              <a:chOff x="914400" y="3886201"/>
              <a:chExt cx="7630019" cy="40576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14400" y="3886201"/>
                <a:ext cx="1420582" cy="40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২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91143" y="3886201"/>
                <a:ext cx="1359668" cy="40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 ৪ গুণ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03856" y="3886202"/>
                <a:ext cx="2143536" cy="40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 ১ চতুর্থাংশ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52888" y="3886202"/>
                <a:ext cx="1791531" cy="40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অর্ধাংশ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5" name="Freeform 24"/>
          <p:cNvSpPr/>
          <p:nvPr/>
        </p:nvSpPr>
        <p:spPr>
          <a:xfrm>
            <a:off x="4657312" y="4108681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183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0756" y="250512"/>
            <a:ext cx="4174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28421" y="1481557"/>
            <a:ext cx="1905000" cy="18440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150 kg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6299095" y="1697062"/>
            <a:ext cx="1549505" cy="1413089"/>
          </a:xfrm>
          <a:prstGeom prst="ellipse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30kg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633421" y="2403607"/>
            <a:ext cx="36656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0800000" flipH="1" flipV="1">
            <a:off x="2812848" y="2525375"/>
            <a:ext cx="156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20m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295400" y="3886200"/>
            <a:ext cx="64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মহাকর্ষীয় </a:t>
            </a:r>
            <a:r>
              <a:rPr lang="bn-BD" sz="3200" dirty="0">
                <a:solidFill>
                  <a:prstClr val="black"/>
                </a:solidFill>
                <a:latin typeface="SutonnyMJ" pitchFamily="2" charset="0"/>
                <a:cs typeface="NikoshBAN" pitchFamily="2" charset="0"/>
              </a:rPr>
              <a:t>ধ্র</a:t>
            </a:r>
            <a:r>
              <a:rPr lang="bn-IN" sz="3200" dirty="0">
                <a:solidFill>
                  <a:prstClr val="black"/>
                </a:solidFill>
                <a:latin typeface="SutonnyMJ" pitchFamily="2" charset="0"/>
                <a:cs typeface="NikoshBAN" pitchFamily="2" charset="0"/>
              </a:rPr>
              <a:t>ু</a:t>
            </a:r>
            <a:r>
              <a:rPr lang="bn-BD" sz="3200" dirty="0">
                <a:solidFill>
                  <a:prstClr val="black"/>
                </a:solidFill>
                <a:latin typeface="SutonnyMJ" pitchFamily="2" charset="0"/>
                <a:cs typeface="NikoshBAN" pitchFamily="2" charset="0"/>
              </a:rPr>
              <a:t>বক</a:t>
            </a:r>
            <a:r>
              <a:rPr lang="bn-BD" sz="2800" dirty="0">
                <a:solidFill>
                  <a:prstClr val="black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6.67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charset="2"/>
              </a:rPr>
              <a:t>×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3200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charset="2"/>
              </a:rPr>
              <a:t>·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kg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80921" y="4746780"/>
            <a:ext cx="5629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বস্তুদ্বয়ের মধ্যকার আকর্ষণ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162800" cy="216013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743638" cy="5577840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6350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17733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460747"/>
            <a:ext cx="3324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5" y="2763981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বাওয়ানী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helal8067@gmail.com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581400"/>
            <a:ext cx="11430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7872" y="29925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0272" y="31449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1233" y="2590800"/>
            <a:ext cx="4045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৮ম          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১১/০৩/২০২০</a:t>
            </a:r>
            <a:r>
              <a:rPr lang="en-US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0"/>
            <a:ext cx="762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213039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218" y="350293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মহাকর্ষ বল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নিউটনের মহাকর্ষ সূত্র ব্যাখ্যা করতে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মহাকর্ষ সংক্রান্ত গাণিতিক সমস্যা সমাধান করতে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5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447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চল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ভিডিওটি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আসি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92782"/>
              </p:ext>
            </p:extLst>
          </p:nvPr>
        </p:nvGraphicFramePr>
        <p:xfrm>
          <a:off x="4267200" y="3200400"/>
          <a:ext cx="1285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1286640" imgH="437760" progId="Package">
                  <p:embed/>
                </p:oleObj>
              </mc:Choice>
              <mc:Fallback>
                <p:oleObj name="Packager Shell Object" showAsIcon="1" r:id="rId3" imgW="1286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200400"/>
                        <a:ext cx="12858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2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v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400" y="533400"/>
            <a:ext cx="6959600" cy="4572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676400" y="3581400"/>
            <a:ext cx="1066800" cy="6858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19400" y="2819400"/>
            <a:ext cx="4572000" cy="14478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24000" y="914400"/>
            <a:ext cx="6096000" cy="3581400"/>
            <a:chOff x="1524000" y="914400"/>
            <a:chExt cx="6096000" cy="35814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524000" y="2286000"/>
              <a:ext cx="152400" cy="1981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2895600" y="3429000"/>
              <a:ext cx="4572000" cy="10668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477000" y="3048000"/>
              <a:ext cx="83820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743200" y="2971800"/>
              <a:ext cx="3657600" cy="381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676400" y="3048000"/>
              <a:ext cx="464820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752600" y="914400"/>
              <a:ext cx="3657600" cy="32766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524000" y="914400"/>
              <a:ext cx="3962400" cy="12954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5486400" y="914400"/>
              <a:ext cx="838200" cy="18288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5562600" y="914400"/>
              <a:ext cx="2057400" cy="28956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743200" y="1143000"/>
              <a:ext cx="2667000" cy="24384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600200" y="2209800"/>
              <a:ext cx="137160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819400" y="2743200"/>
              <a:ext cx="37338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743200" y="1295400"/>
              <a:ext cx="2743200" cy="17526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1" y="5115580"/>
            <a:ext cx="79247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সকল বস্তু একে অপরকে কোন ধরনের বল দ্বারা আকর্ষণ করে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791200"/>
            <a:ext cx="876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ভূ-পৃষ্ঠের সকল বস্তু একে অপরের কাছে চলে আসেনা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8600" y="5120881"/>
            <a:ext cx="8763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মহাবিশ্বের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সকল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বস্তকণাই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একে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অপরকে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নিজের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দিকে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আকর্ষণ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14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249" y="123967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649" y="257715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মহাকর্ষ এবং মহাকর্ষ বল কী ?</a:t>
            </a:r>
          </a:p>
        </p:txBody>
      </p:sp>
    </p:spTree>
    <p:extLst>
      <p:ext uri="{BB962C8B-B14F-4D97-AF65-F5344CB8AC3E}">
        <p14:creationId xmlns:p14="http://schemas.microsoft.com/office/powerpoint/2010/main" val="20027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olarSystem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3992"/>
            <a:ext cx="8610600" cy="420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4981" y="4876800"/>
            <a:ext cx="397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>
                <a:latin typeface="NikoshBAN" pitchFamily="2" charset="0"/>
                <a:ea typeface="Nikosh" pitchFamily="2" charset="0"/>
                <a:cs typeface="NikoshBAN" pitchFamily="2" charset="0"/>
              </a:rPr>
              <a:t>কোন গ্রহটি সূর্যের কাছে?</a:t>
            </a:r>
            <a:endParaRPr lang="en-US" sz="3200" dirty="0"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333999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>
                <a:latin typeface="NikoshBAN" pitchFamily="2" charset="0"/>
                <a:ea typeface="Nikosh" pitchFamily="2" charset="0"/>
                <a:cs typeface="NikoshBAN" pitchFamily="2" charset="0"/>
              </a:rPr>
              <a:t>কোন গ্রহটি বড় এবং কোনটি  ছোট?</a:t>
            </a:r>
            <a:endParaRPr lang="en-US" sz="3200" dirty="0"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639" y="5334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>
                <a:latin typeface="NikoshBAN" pitchFamily="2" charset="0"/>
                <a:ea typeface="Nikosh" pitchFamily="2" charset="0"/>
                <a:cs typeface="NikoshBAN" pitchFamily="2" charset="0"/>
              </a:rPr>
              <a:t>কোন গ্রহটির গতিবেগে বেশি?</a:t>
            </a:r>
            <a:endParaRPr lang="en-US" sz="3200" dirty="0"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2" y="-6927"/>
            <a:ext cx="877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latin typeface="NikoshBAN" pitchFamily="2" charset="0"/>
                <a:ea typeface="Nikosh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Nikosh" pitchFamily="2" charset="0"/>
                <a:cs typeface="NikoshBAN" pitchFamily="2" charset="0"/>
              </a:rPr>
              <a:t>মহাকর্ষ</a:t>
            </a:r>
            <a:r>
              <a:rPr lang="bn-BD" sz="3600" dirty="0">
                <a:latin typeface="NikoshBAN" pitchFamily="2" charset="0"/>
                <a:ea typeface="Nikosh" pitchFamily="2" charset="0"/>
                <a:cs typeface="NikoshBAN" pitchFamily="2" charset="0"/>
              </a:rPr>
              <a:t> কী কোনো নিয়ম মেনে চলে?</a:t>
            </a:r>
            <a:endParaRPr lang="en-US" sz="3600" dirty="0"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n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72" y="4645"/>
            <a:ext cx="9144000" cy="6634480"/>
          </a:xfrm>
          <a:prstGeom prst="rect">
            <a:avLst/>
          </a:prstGeom>
        </p:spPr>
      </p:pic>
      <p:pic>
        <p:nvPicPr>
          <p:cNvPr id="5" name="Picture 4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7" y="616527"/>
            <a:ext cx="656923" cy="685800"/>
          </a:xfrm>
          <a:prstGeom prst="rect">
            <a:avLst/>
          </a:prstGeom>
        </p:spPr>
      </p:pic>
      <p:pic>
        <p:nvPicPr>
          <p:cNvPr id="6" name="Picture 5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205" y="259772"/>
            <a:ext cx="656923" cy="685800"/>
          </a:xfrm>
          <a:prstGeom prst="rect">
            <a:avLst/>
          </a:prstGeom>
        </p:spPr>
      </p:pic>
      <p:pic>
        <p:nvPicPr>
          <p:cNvPr id="7" name="Picture 6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57200"/>
            <a:ext cx="656923" cy="685800"/>
          </a:xfrm>
          <a:prstGeom prst="rect">
            <a:avLst/>
          </a:prstGeom>
        </p:spPr>
      </p:pic>
      <p:pic>
        <p:nvPicPr>
          <p:cNvPr id="8" name="Picture 7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829" y="2133600"/>
            <a:ext cx="656923" cy="685800"/>
          </a:xfrm>
          <a:prstGeom prst="rect">
            <a:avLst/>
          </a:prstGeom>
        </p:spPr>
      </p:pic>
      <p:pic>
        <p:nvPicPr>
          <p:cNvPr id="9" name="Picture 8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81445"/>
            <a:ext cx="656923" cy="685800"/>
          </a:xfrm>
          <a:prstGeom prst="rect">
            <a:avLst/>
          </a:prstGeom>
        </p:spPr>
      </p:pic>
      <p:pic>
        <p:nvPicPr>
          <p:cNvPr id="10" name="Picture 9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616527"/>
            <a:ext cx="656923" cy="685800"/>
          </a:xfrm>
          <a:prstGeom prst="rect">
            <a:avLst/>
          </a:prstGeom>
        </p:spPr>
      </p:pic>
      <p:pic>
        <p:nvPicPr>
          <p:cNvPr id="11" name="Picture 10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16527"/>
            <a:ext cx="656923" cy="685800"/>
          </a:xfrm>
          <a:prstGeom prst="rect">
            <a:avLst/>
          </a:prstGeom>
        </p:spPr>
      </p:pic>
      <p:pic>
        <p:nvPicPr>
          <p:cNvPr id="12" name="Picture 11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8545" y="1447800"/>
            <a:ext cx="656923" cy="685800"/>
          </a:xfrm>
          <a:prstGeom prst="rect">
            <a:avLst/>
          </a:prstGeom>
        </p:spPr>
      </p:pic>
      <p:pic>
        <p:nvPicPr>
          <p:cNvPr id="13" name="Picture 12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349" y="1447800"/>
            <a:ext cx="656923" cy="685800"/>
          </a:xfrm>
          <a:prstGeom prst="rect">
            <a:avLst/>
          </a:prstGeom>
        </p:spPr>
      </p:pic>
      <p:pic>
        <p:nvPicPr>
          <p:cNvPr id="14" name="Picture 13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506682"/>
            <a:ext cx="656923" cy="685800"/>
          </a:xfrm>
          <a:prstGeom prst="rect">
            <a:avLst/>
          </a:prstGeom>
        </p:spPr>
      </p:pic>
      <p:pic>
        <p:nvPicPr>
          <p:cNvPr id="15" name="Picture 14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5667" y="1600200"/>
            <a:ext cx="656923" cy="685800"/>
          </a:xfrm>
          <a:prstGeom prst="rect">
            <a:avLst/>
          </a:prstGeom>
        </p:spPr>
      </p:pic>
      <p:pic>
        <p:nvPicPr>
          <p:cNvPr id="16" name="Picture 15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346" y="1451264"/>
            <a:ext cx="656923" cy="685800"/>
          </a:xfrm>
          <a:prstGeom prst="rect">
            <a:avLst/>
          </a:prstGeom>
        </p:spPr>
      </p:pic>
      <p:pic>
        <p:nvPicPr>
          <p:cNvPr id="17" name="Picture 16" descr="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9" y="1551709"/>
            <a:ext cx="656923" cy="685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4400" y="259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24128" y="10588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দৃশ্যটি দেখো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14" y="4697850"/>
            <a:ext cx="88011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দূর আকাশে তারাগুলো নিজ নিজ জায়গায় থেকে মিট মিট করে জ্বলছে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788" y="5282625"/>
            <a:ext cx="7819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তারাগুলো একে অপরের কাছ থেকে দূরে সরে যাচ্ছে না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165" y="5867400"/>
            <a:ext cx="3943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আকর্ষণকে কী বলা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</TotalTime>
  <Words>432</Words>
  <Application>Microsoft Office PowerPoint</Application>
  <PresentationFormat>On-screen Show (4:3)</PresentationFormat>
  <Paragraphs>81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HELAL UDDIN</dc:creator>
  <cp:lastModifiedBy>HELAL UDDIN</cp:lastModifiedBy>
  <cp:revision>43</cp:revision>
  <dcterms:created xsi:type="dcterms:W3CDTF">2006-08-16T00:00:00Z</dcterms:created>
  <dcterms:modified xsi:type="dcterms:W3CDTF">2020-03-12T07:20:52Z</dcterms:modified>
</cp:coreProperties>
</file>