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72" r:id="rId9"/>
    <p:sldId id="263" r:id="rId10"/>
    <p:sldId id="264" r:id="rId11"/>
    <p:sldId id="273" r:id="rId12"/>
    <p:sldId id="274" r:id="rId13"/>
    <p:sldId id="266" r:id="rId14"/>
    <p:sldId id="267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bn-B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DC920-2181-474D-8407-FDDCC62F9F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65A55A-A68D-4190-BB0C-9A77C8D151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4DFA3-F09E-402C-B9DE-53D92945A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407CA-2727-4083-9381-A3075524C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EA3EFF-20E1-40AD-8B41-2AA088DB1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4754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66598-A1D5-49CE-9365-AB38F5B98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F09B3-E3B6-423F-A39A-610F7DF20D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936C7-64A7-4E43-BECF-347E49481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C6920B-A78C-4215-9870-B5DE91567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ED86A7-203F-41B7-9C33-232C53DD0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925453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7EEE2E-C794-4A56-B6AB-3BB94A07AA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921ABD-643E-44EB-91CD-4E7FEADEC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D70A9-9129-4A42-91C3-D09D0E5A8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B3E11-626C-441B-A800-4D131D01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EDCB2-8600-43B8-A93C-4FC9984E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74035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E0F2A-5407-4040-BBDC-FA3A796D7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DF7C2-92FC-4F51-BB95-949509442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BF777-4650-4E2D-9961-8017B1FF2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F0DEF-C597-4041-8D19-B3BBB1143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00D7D-1D0D-4614-8A16-4DE965FFF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27942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FA858-CB4D-40E3-AB20-3BC67C28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CE207-415D-46F7-AF6E-B1CD560A2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36EB2-C6E6-4AC9-ABF6-DAC41209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89892-4F80-4C02-8C34-A83D5376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BBC0B-93DA-4BF7-9C20-498A4B43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1948758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AD253-A257-46B2-8AA1-948F7296C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B9555-F389-45CC-9F00-29421DC8A1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26344-9A65-43C7-9C72-6264A1959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F2E66-F076-4233-9EF0-C375E25B7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AD97CE-B894-45C0-98AD-47F213CEE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7C8937-3235-49D3-B9F7-75209E5F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222202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9B6AB-EB68-47A0-BBE0-253EBC63C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3102B-1A76-4C8A-84B2-507BF8ED9B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473E0-CF90-4F0E-BCD6-13CB875AA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0C894-F36A-4F63-AB03-27764521E0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25E95F-D0EE-4B83-8B6F-C67151FC1E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A09C56-2C13-4191-B279-F382E4E74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D7F7D7-5C6E-4980-8407-CDA633B76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29E5A-0B0C-410C-8854-0C17F454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987813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EFD8-50B6-401D-87CD-EF35D8960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71508D-E0BD-4DBE-B69C-C5539B126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C803AD-A029-4706-9CEB-99BA722D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03A3F-E3A3-4CB4-B772-2258FC884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024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B25666-C738-4801-B645-135F20C13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53B50D-9D9D-42F3-A0D1-4D1DE5BF5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B1175D-D6F1-416D-9D3E-C7B34DFEA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409107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B745B-6396-49A1-AC51-BBAFE7F44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F3EAB-39E7-4002-B919-6112433FF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6EC3E6-399E-457B-AB68-04841722C3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0C702-55E8-4C9F-9D70-ACB196A2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F6B208-FEE5-4DA8-BE07-C6B3B383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60B1F-3729-4314-8EAA-BDEBEF33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61961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2FD4A-B38E-45A6-8EE4-706D5620C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EE5590-DD29-4291-90C3-D73138E623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n-B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C6150-985B-4308-A524-D38365172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8DC6D-6D5B-4050-84DB-66A828288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0E8A0-1F3B-414D-9C02-77D790948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n-B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40F46-E167-4B39-9ECE-F751A244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248945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15976-244A-4D2F-A6C0-BF93864E3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n-B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305DE-283E-43A0-B6E3-025B0EE316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n-B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43CB25-B6AF-4AAC-BF8B-6FA7EF45F1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830AE-7DF1-4484-9A71-04C743D03AD8}" type="datetimeFigureOut">
              <a:rPr lang="bn-BD" smtClean="0"/>
              <a:t>18-07-41</a:t>
            </a:fld>
            <a:endParaRPr lang="bn-B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1CF07-E0FA-4D93-B845-AC6EE67DDE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n-B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2E9DD-76B3-4F80-8A0D-31A86E6159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7D88-B4F4-4529-B228-2E9AD388E6B4}" type="slidenum">
              <a:rPr lang="bn-BD" smtClean="0"/>
              <a:t>‹#›</a:t>
            </a:fld>
            <a:endParaRPr lang="bn-BD"/>
          </a:p>
        </p:txBody>
      </p:sp>
    </p:spTree>
    <p:extLst>
      <p:ext uri="{BB962C8B-B14F-4D97-AF65-F5344CB8AC3E}">
        <p14:creationId xmlns:p14="http://schemas.microsoft.com/office/powerpoint/2010/main" val="324266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n-B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05AEF8C-0850-4A73-A832-8FE90A8ED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4426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88489F7-2FA0-4C07-B4F8-4766D5907364}"/>
              </a:ext>
            </a:extLst>
          </p:cNvPr>
          <p:cNvSpPr txBox="1"/>
          <p:nvPr/>
        </p:nvSpPr>
        <p:spPr>
          <a:xfrm>
            <a:off x="160865" y="1408037"/>
            <a:ext cx="1161626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19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bn-BD" sz="19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443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943D1C1-A9FD-4145-9910-740F5387F1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20" y="395708"/>
            <a:ext cx="10546079" cy="582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5957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7AE793-D9C3-4152-8622-B2796B5EFD74}"/>
              </a:ext>
            </a:extLst>
          </p:cNvPr>
          <p:cNvSpPr txBox="1"/>
          <p:nvPr/>
        </p:nvSpPr>
        <p:spPr>
          <a:xfrm>
            <a:off x="538480" y="457200"/>
            <a:ext cx="6289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প্রকৃয়ার প্রবাহ চিত্রঃ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AE3E0-ED06-426E-ACF5-F7C9300E6680}"/>
              </a:ext>
            </a:extLst>
          </p:cNvPr>
          <p:cNvSpPr/>
          <p:nvPr/>
        </p:nvSpPr>
        <p:spPr>
          <a:xfrm>
            <a:off x="558798" y="1320800"/>
            <a:ext cx="3291840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9346A8-ACF0-48F5-B16D-92A94345A6FC}"/>
              </a:ext>
            </a:extLst>
          </p:cNvPr>
          <p:cNvSpPr/>
          <p:nvPr/>
        </p:nvSpPr>
        <p:spPr>
          <a:xfrm>
            <a:off x="558797" y="3961229"/>
            <a:ext cx="4897121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DBE14C-612F-4684-8223-9A735B8A8F52}"/>
              </a:ext>
            </a:extLst>
          </p:cNvPr>
          <p:cNvSpPr/>
          <p:nvPr/>
        </p:nvSpPr>
        <p:spPr>
          <a:xfrm>
            <a:off x="6096000" y="3921760"/>
            <a:ext cx="5994399" cy="161543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343C50-571F-45C8-ABBF-0BF57A9857CE}"/>
              </a:ext>
            </a:extLst>
          </p:cNvPr>
          <p:cNvSpPr/>
          <p:nvPr/>
        </p:nvSpPr>
        <p:spPr>
          <a:xfrm>
            <a:off x="8341364" y="1320800"/>
            <a:ext cx="3291840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38830B-22BC-4261-92B3-FBF79C0DDE08}"/>
              </a:ext>
            </a:extLst>
          </p:cNvPr>
          <p:cNvSpPr/>
          <p:nvPr/>
        </p:nvSpPr>
        <p:spPr>
          <a:xfrm>
            <a:off x="4450080" y="1320800"/>
            <a:ext cx="3291840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3CC2769-D816-4758-8453-8ED3990BDFA9}"/>
              </a:ext>
            </a:extLst>
          </p:cNvPr>
          <p:cNvCxnSpPr>
            <a:cxnSpLocks/>
          </p:cNvCxnSpPr>
          <p:nvPr/>
        </p:nvCxnSpPr>
        <p:spPr>
          <a:xfrm rot="10800000" flipH="1">
            <a:off x="3850638" y="2128520"/>
            <a:ext cx="5994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445B41-3E26-4A9A-93AD-B8332175F6C7}"/>
              </a:ext>
            </a:extLst>
          </p:cNvPr>
          <p:cNvCxnSpPr>
            <a:cxnSpLocks/>
          </p:cNvCxnSpPr>
          <p:nvPr/>
        </p:nvCxnSpPr>
        <p:spPr>
          <a:xfrm>
            <a:off x="9987282" y="2936240"/>
            <a:ext cx="0" cy="9855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1E4BC51-CD45-4A9B-A1B3-916CD691447E}"/>
              </a:ext>
            </a:extLst>
          </p:cNvPr>
          <p:cNvCxnSpPr>
            <a:cxnSpLocks/>
          </p:cNvCxnSpPr>
          <p:nvPr/>
        </p:nvCxnSpPr>
        <p:spPr>
          <a:xfrm rot="10800000" flipH="1">
            <a:off x="7741920" y="2143760"/>
            <a:ext cx="5994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7FE9928-3671-4F71-8963-FAB138C6BE2D}"/>
              </a:ext>
            </a:extLst>
          </p:cNvPr>
          <p:cNvCxnSpPr>
            <a:cxnSpLocks/>
          </p:cNvCxnSpPr>
          <p:nvPr/>
        </p:nvCxnSpPr>
        <p:spPr>
          <a:xfrm flipH="1">
            <a:off x="5496558" y="4673597"/>
            <a:ext cx="5994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F64B3D9-01C2-491C-A466-2E817086A129}"/>
              </a:ext>
            </a:extLst>
          </p:cNvPr>
          <p:cNvSpPr txBox="1"/>
          <p:nvPr/>
        </p:nvSpPr>
        <p:spPr>
          <a:xfrm>
            <a:off x="655318" y="1628507"/>
            <a:ext cx="309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মাটি থেকে পানি শোষণ।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5DABBA-1136-4A6F-8DB6-BD874A03CFE9}"/>
              </a:ext>
            </a:extLst>
          </p:cNvPr>
          <p:cNvSpPr txBox="1"/>
          <p:nvPr/>
        </p:nvSpPr>
        <p:spPr>
          <a:xfrm>
            <a:off x="4942841" y="1488886"/>
            <a:ext cx="309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পাতায় পানি পরিবহন।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D65019-29D1-41E2-852D-A254A26027A8}"/>
              </a:ext>
            </a:extLst>
          </p:cNvPr>
          <p:cNvSpPr txBox="1"/>
          <p:nvPr/>
        </p:nvSpPr>
        <p:spPr>
          <a:xfrm>
            <a:off x="8592823" y="1488886"/>
            <a:ext cx="2967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বাতাস থেকে কার্বন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অক্সাইড গ্রহন।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2DB7A305-155D-4A88-871D-35D66BEF3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66" y="4378036"/>
            <a:ext cx="5841994" cy="7762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752028E-0FDD-4033-934D-DC489A597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80" y="4082993"/>
            <a:ext cx="4368800" cy="447036"/>
          </a:xfrm>
          <a:prstGeom prst="rect">
            <a:avLst/>
          </a:prstGeom>
        </p:spPr>
      </p:pic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4CB8308-7EC9-4BDF-92FD-58C58B5A00E6}"/>
              </a:ext>
            </a:extLst>
          </p:cNvPr>
          <p:cNvCxnSpPr>
            <a:cxnSpLocks/>
          </p:cNvCxnSpPr>
          <p:nvPr/>
        </p:nvCxnSpPr>
        <p:spPr>
          <a:xfrm>
            <a:off x="1656080" y="4621466"/>
            <a:ext cx="0" cy="2641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A45395B-F20A-4250-B085-9FFA6F09B252}"/>
              </a:ext>
            </a:extLst>
          </p:cNvPr>
          <p:cNvCxnSpPr/>
          <p:nvPr/>
        </p:nvCxnSpPr>
        <p:spPr>
          <a:xfrm>
            <a:off x="3505200" y="4621466"/>
            <a:ext cx="0" cy="2438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060F587-1C2D-46EB-A4FD-852FE0DAA79B}"/>
              </a:ext>
            </a:extLst>
          </p:cNvPr>
          <p:cNvCxnSpPr/>
          <p:nvPr/>
        </p:nvCxnSpPr>
        <p:spPr>
          <a:xfrm>
            <a:off x="4734560" y="4601146"/>
            <a:ext cx="0" cy="2438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E601066-CEFE-45F6-896C-CDF873600F39}"/>
              </a:ext>
            </a:extLst>
          </p:cNvPr>
          <p:cNvSpPr txBox="1"/>
          <p:nvPr/>
        </p:nvSpPr>
        <p:spPr>
          <a:xfrm>
            <a:off x="1188718" y="4831131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54FCB81-2CB1-406D-B53D-236ACF1A1AC1}"/>
              </a:ext>
            </a:extLst>
          </p:cNvPr>
          <p:cNvSpPr txBox="1"/>
          <p:nvPr/>
        </p:nvSpPr>
        <p:spPr>
          <a:xfrm>
            <a:off x="3083557" y="4756674"/>
            <a:ext cx="181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76DEDF-08DF-459C-AD9D-74A83143BFB9}"/>
              </a:ext>
            </a:extLst>
          </p:cNvPr>
          <p:cNvSpPr txBox="1"/>
          <p:nvPr/>
        </p:nvSpPr>
        <p:spPr>
          <a:xfrm>
            <a:off x="3962401" y="4773866"/>
            <a:ext cx="2123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অক্সিজেন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77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7AE793-D9C3-4152-8622-B2796B5EFD74}"/>
              </a:ext>
            </a:extLst>
          </p:cNvPr>
          <p:cNvSpPr txBox="1"/>
          <p:nvPr/>
        </p:nvSpPr>
        <p:spPr>
          <a:xfrm>
            <a:off x="609598" y="436859"/>
            <a:ext cx="6289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প্রকৃয়ার প্রবাহ চিত্রঃ</a:t>
            </a:r>
            <a:endParaRPr lang="bn-BD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9AE3E0-ED06-426E-ACF5-F7C9300E6680}"/>
              </a:ext>
            </a:extLst>
          </p:cNvPr>
          <p:cNvSpPr/>
          <p:nvPr/>
        </p:nvSpPr>
        <p:spPr>
          <a:xfrm>
            <a:off x="558798" y="1320800"/>
            <a:ext cx="3291840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09346A8-ACF0-48F5-B16D-92A94345A6FC}"/>
              </a:ext>
            </a:extLst>
          </p:cNvPr>
          <p:cNvSpPr/>
          <p:nvPr/>
        </p:nvSpPr>
        <p:spPr>
          <a:xfrm>
            <a:off x="558797" y="3961229"/>
            <a:ext cx="4897121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7DBE14C-612F-4684-8223-9A735B8A8F52}"/>
              </a:ext>
            </a:extLst>
          </p:cNvPr>
          <p:cNvSpPr/>
          <p:nvPr/>
        </p:nvSpPr>
        <p:spPr>
          <a:xfrm>
            <a:off x="6096000" y="3921760"/>
            <a:ext cx="5994399" cy="1615439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343C50-571F-45C8-ABBF-0BF57A9857CE}"/>
              </a:ext>
            </a:extLst>
          </p:cNvPr>
          <p:cNvSpPr/>
          <p:nvPr/>
        </p:nvSpPr>
        <p:spPr>
          <a:xfrm>
            <a:off x="8341364" y="1320800"/>
            <a:ext cx="3291840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538830B-22BC-4261-92B3-FBF79C0DDE08}"/>
              </a:ext>
            </a:extLst>
          </p:cNvPr>
          <p:cNvSpPr/>
          <p:nvPr/>
        </p:nvSpPr>
        <p:spPr>
          <a:xfrm>
            <a:off x="4450080" y="1320800"/>
            <a:ext cx="3291840" cy="16154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3CC2769-D816-4758-8453-8ED3990BDFA9}"/>
              </a:ext>
            </a:extLst>
          </p:cNvPr>
          <p:cNvCxnSpPr>
            <a:cxnSpLocks/>
          </p:cNvCxnSpPr>
          <p:nvPr/>
        </p:nvCxnSpPr>
        <p:spPr>
          <a:xfrm rot="10800000" flipH="1">
            <a:off x="3850638" y="2128520"/>
            <a:ext cx="5994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8445B41-3E26-4A9A-93AD-B8332175F6C7}"/>
              </a:ext>
            </a:extLst>
          </p:cNvPr>
          <p:cNvCxnSpPr>
            <a:cxnSpLocks/>
          </p:cNvCxnSpPr>
          <p:nvPr/>
        </p:nvCxnSpPr>
        <p:spPr>
          <a:xfrm>
            <a:off x="9845042" y="2976880"/>
            <a:ext cx="0" cy="98552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11E4BC51-CD45-4A9B-A1B3-916CD691447E}"/>
              </a:ext>
            </a:extLst>
          </p:cNvPr>
          <p:cNvCxnSpPr>
            <a:cxnSpLocks/>
          </p:cNvCxnSpPr>
          <p:nvPr/>
        </p:nvCxnSpPr>
        <p:spPr>
          <a:xfrm rot="10800000" flipH="1">
            <a:off x="7741920" y="2143760"/>
            <a:ext cx="5994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7FE9928-3671-4F71-8963-FAB138C6BE2D}"/>
              </a:ext>
            </a:extLst>
          </p:cNvPr>
          <p:cNvCxnSpPr>
            <a:cxnSpLocks/>
          </p:cNvCxnSpPr>
          <p:nvPr/>
        </p:nvCxnSpPr>
        <p:spPr>
          <a:xfrm flipH="1">
            <a:off x="5496558" y="4673597"/>
            <a:ext cx="599442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3F64B3D9-01C2-491C-A466-2E817086A129}"/>
              </a:ext>
            </a:extLst>
          </p:cNvPr>
          <p:cNvSpPr txBox="1"/>
          <p:nvPr/>
        </p:nvSpPr>
        <p:spPr>
          <a:xfrm>
            <a:off x="655318" y="1628507"/>
            <a:ext cx="309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মাটি থেকে পানি শোষণ।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65DABBA-1136-4A6F-8DB6-BD874A03CFE9}"/>
              </a:ext>
            </a:extLst>
          </p:cNvPr>
          <p:cNvSpPr txBox="1"/>
          <p:nvPr/>
        </p:nvSpPr>
        <p:spPr>
          <a:xfrm>
            <a:off x="4942841" y="1488886"/>
            <a:ext cx="309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পাতায় পানি পরিবহন।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CD65019-29D1-41E2-852D-A254A26027A8}"/>
              </a:ext>
            </a:extLst>
          </p:cNvPr>
          <p:cNvSpPr txBox="1"/>
          <p:nvPr/>
        </p:nvSpPr>
        <p:spPr>
          <a:xfrm>
            <a:off x="8592823" y="1488886"/>
            <a:ext cx="29674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বাতাস থেকে কার্বন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অক্সাইড গ্রহন।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4" name="Picture 63">
            <a:extLst>
              <a:ext uri="{FF2B5EF4-FFF2-40B4-BE49-F238E27FC236}">
                <a16:creationId xmlns:a16="http://schemas.microsoft.com/office/drawing/2014/main" id="{2DB7A305-155D-4A88-871D-35D66BEF32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766" y="4378036"/>
            <a:ext cx="5841994" cy="776261"/>
          </a:xfrm>
          <a:prstGeom prst="rect">
            <a:avLst/>
          </a:prstGeom>
        </p:spPr>
      </p:pic>
      <p:pic>
        <p:nvPicPr>
          <p:cNvPr id="66" name="Picture 65">
            <a:extLst>
              <a:ext uri="{FF2B5EF4-FFF2-40B4-BE49-F238E27FC236}">
                <a16:creationId xmlns:a16="http://schemas.microsoft.com/office/drawing/2014/main" id="{D752028E-0FDD-4033-934D-DC489A597B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80" y="4082993"/>
            <a:ext cx="4368800" cy="447036"/>
          </a:xfrm>
          <a:prstGeom prst="rect">
            <a:avLst/>
          </a:prstGeom>
        </p:spPr>
      </p:pic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34CB8308-7EC9-4BDF-92FD-58C58B5A00E6}"/>
              </a:ext>
            </a:extLst>
          </p:cNvPr>
          <p:cNvCxnSpPr>
            <a:cxnSpLocks/>
          </p:cNvCxnSpPr>
          <p:nvPr/>
        </p:nvCxnSpPr>
        <p:spPr>
          <a:xfrm>
            <a:off x="1656080" y="4621466"/>
            <a:ext cx="0" cy="26416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A45395B-F20A-4250-B085-9FFA6F09B252}"/>
              </a:ext>
            </a:extLst>
          </p:cNvPr>
          <p:cNvCxnSpPr/>
          <p:nvPr/>
        </p:nvCxnSpPr>
        <p:spPr>
          <a:xfrm>
            <a:off x="3505200" y="4621466"/>
            <a:ext cx="0" cy="2438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060F587-1C2D-46EB-A4FD-852FE0DAA79B}"/>
              </a:ext>
            </a:extLst>
          </p:cNvPr>
          <p:cNvCxnSpPr/>
          <p:nvPr/>
        </p:nvCxnSpPr>
        <p:spPr>
          <a:xfrm>
            <a:off x="4734560" y="4601146"/>
            <a:ext cx="0" cy="2438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E601066-CEFE-45F6-896C-CDF873600F39}"/>
              </a:ext>
            </a:extLst>
          </p:cNvPr>
          <p:cNvSpPr txBox="1"/>
          <p:nvPr/>
        </p:nvSpPr>
        <p:spPr>
          <a:xfrm>
            <a:off x="1188718" y="4831131"/>
            <a:ext cx="101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শর্করা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E54FCB81-2CB1-406D-B53D-236ACF1A1AC1}"/>
              </a:ext>
            </a:extLst>
          </p:cNvPr>
          <p:cNvSpPr txBox="1"/>
          <p:nvPr/>
        </p:nvSpPr>
        <p:spPr>
          <a:xfrm>
            <a:off x="3083557" y="4756674"/>
            <a:ext cx="1818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F76DEDF-08DF-459C-AD9D-74A83143BFB9}"/>
              </a:ext>
            </a:extLst>
          </p:cNvPr>
          <p:cNvSpPr txBox="1"/>
          <p:nvPr/>
        </p:nvSpPr>
        <p:spPr>
          <a:xfrm>
            <a:off x="3962401" y="4773866"/>
            <a:ext cx="2123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অক্সিজেন</a:t>
            </a:r>
            <a:endParaRPr lang="bn-BD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DC7B97D-64DC-47E0-AEFF-B5EB76354960}"/>
              </a:ext>
            </a:extLst>
          </p:cNvPr>
          <p:cNvSpPr txBox="1"/>
          <p:nvPr/>
        </p:nvSpPr>
        <p:spPr>
          <a:xfrm>
            <a:off x="0" y="5852160"/>
            <a:ext cx="120903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কাজঃ- সালোকসংশ্লেষণ প্রকৃয়ার প্রবাহ চিত্রের পোস্টার তৈরি  কর। </a:t>
            </a:r>
          </a:p>
          <a:p>
            <a:endParaRPr lang="bn-BD" sz="2400" dirty="0"/>
          </a:p>
        </p:txBody>
      </p:sp>
    </p:spTree>
    <p:extLst>
      <p:ext uri="{BB962C8B-B14F-4D97-AF65-F5344CB8AC3E}">
        <p14:creationId xmlns:p14="http://schemas.microsoft.com/office/powerpoint/2010/main" val="3247711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76E29A-ECA3-4FA5-AC7C-32DB948C57BC}"/>
              </a:ext>
            </a:extLst>
          </p:cNvPr>
          <p:cNvSpPr txBox="1"/>
          <p:nvPr/>
        </p:nvSpPr>
        <p:spPr>
          <a:xfrm>
            <a:off x="132080" y="1016000"/>
            <a:ext cx="1195832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 ক্লোরোফিলের ভূমিকাঃ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পাতা বা অন্য কোন সবুজ অঙ্গে ক্লোরোফিলের পরিমাণ বেশি হলে সালোকসংশ্লেষণের হার বাড়ে আর কম হলে হার কমে;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কচি এবং একেবারে বয়স্ক পাতায় ক্লোরোফিলের পরিমাণ কম থাকে;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মধ্য বয়স্ক পাতায় ক্লোরোফিলের পরিমাণ বেশি থাকে;   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ক্ষমতা রক্ষা করার জন্য ক্লোরোপ্লাস্টের বিভিন্ন উপাদান দ্রুত এবং প্রচুর পরিমাণে পুনর্গঠিত হওয়া প্রয়োজন;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কোষে খুব বেশি পরিমাণ ক্লোরোফিল থাকলে এনজাইমের অভাব দেখা দেয় ফলে সালোকসংশ্লেষণের হার কমে যায় ।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023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9019E28-6428-437A-9E29-1FFCBDF0A4C8}"/>
              </a:ext>
            </a:extLst>
          </p:cNvPr>
          <p:cNvSpPr txBox="1"/>
          <p:nvPr/>
        </p:nvSpPr>
        <p:spPr>
          <a:xfrm>
            <a:off x="101600" y="389467"/>
            <a:ext cx="118956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 ক্লোরোফিলের ভূমিকা সম্বলিত তথ্যচিত্রের পোস্টার তৈরি কর । কচি পাতা এবং একেবারে বয়স্ক পাতায় ক্লোরোফিলের পরিমাণ কম থাকে তাই কচি পাতায় হালকা সবুজ, বয়স্ক পাতায় সবুজাভ হলুদ এবং মধ্যবয়সী পাতায় সবুজ রঙ ব্যবহার করবে ।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7067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DBAB55-6A70-4920-8AB0-7129D59AF2D1}"/>
              </a:ext>
            </a:extLst>
          </p:cNvPr>
          <p:cNvSpPr txBox="1"/>
          <p:nvPr/>
        </p:nvSpPr>
        <p:spPr>
          <a:xfrm>
            <a:off x="660400" y="550333"/>
            <a:ext cx="1100666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সালোকসংশ্লেষণের ধারনা দাও 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সালোকসংশ্লেষণের প্রকৃয়া বর্ণনা বোর্ডে লিখ ।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 ক্লোরোফিলের ভূমিকাগুলো বল ।</a:t>
            </a:r>
            <a:endParaRPr lang="bn-BD" sz="3600" dirty="0"/>
          </a:p>
        </p:txBody>
      </p:sp>
    </p:spTree>
    <p:extLst>
      <p:ext uri="{BB962C8B-B14F-4D97-AF65-F5344CB8AC3E}">
        <p14:creationId xmlns:p14="http://schemas.microsoft.com/office/powerpoint/2010/main" val="728075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932140-1294-4EF5-B487-4FB7FA295205}"/>
              </a:ext>
            </a:extLst>
          </p:cNvPr>
          <p:cNvSpPr txBox="1"/>
          <p:nvPr/>
        </p:nvSpPr>
        <p:spPr>
          <a:xfrm>
            <a:off x="228600" y="567267"/>
            <a:ext cx="1181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“সবুজ উদ্ভিদে সঞ্চিত খাদ্যের উপরেই মানবজাতি ও অন্যান্য জীবজন্তুর অস্তিত্ব নির্ভর করে ” কথাটির ব্যাখ্যা লিখে আনবে ।</a:t>
            </a:r>
            <a:endParaRPr lang="bn-BD" sz="3600" dirty="0"/>
          </a:p>
        </p:txBody>
      </p:sp>
    </p:spTree>
    <p:extLst>
      <p:ext uri="{BB962C8B-B14F-4D97-AF65-F5344CB8AC3E}">
        <p14:creationId xmlns:p14="http://schemas.microsoft.com/office/powerpoint/2010/main" val="3610879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0820975-B1EE-41E5-A35A-F2BFFF7421A6}"/>
              </a:ext>
            </a:extLst>
          </p:cNvPr>
          <p:cNvSpPr txBox="1"/>
          <p:nvPr/>
        </p:nvSpPr>
        <p:spPr>
          <a:xfrm>
            <a:off x="304800" y="1041400"/>
            <a:ext cx="117263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bn-BD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53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9A89-1E6B-44BC-87AC-2738B0304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89504"/>
          </a:xfrm>
        </p:spPr>
        <p:txBody>
          <a:bodyPr>
            <a:normAutofit/>
          </a:bodyPr>
          <a:lstStyle/>
          <a:p>
            <a:pPr algn="l"/>
            <a:r>
              <a:rPr lang="bn-IN" sz="36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r>
              <a:rPr lang="en-US" sz="36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BD" sz="36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0744BC-717D-44A5-96B8-B2DC7066E7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1171"/>
            <a:ext cx="7112000" cy="4322762"/>
          </a:xfrm>
        </p:spPr>
        <p:txBody>
          <a:bodyPr>
            <a:normAutofit lnSpcReduction="10000"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আবু তাহের মোহাম্মদ আমীরুন্নবী চৌধুরী</a:t>
            </a:r>
          </a:p>
          <a:p>
            <a:pPr algn="l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ID-</a:t>
            </a:r>
            <a:r>
              <a:rPr lang="en-US" sz="4400" dirty="0">
                <a:latin typeface="MS PGothic" panose="020B0600070205080204" pitchFamily="34" charset="-128"/>
                <a:ea typeface="MS PGothic" panose="020B0600070205080204" pitchFamily="34" charset="-128"/>
                <a:cs typeface="NikoshBAN" panose="02000000000000000000" pitchFamily="2" charset="0"/>
              </a:rPr>
              <a:t>768</a:t>
            </a:r>
            <a:endParaRPr lang="bn-IN" sz="4400" dirty="0">
              <a:latin typeface="MS PGothic" panose="020B0600070205080204" pitchFamily="34" charset="-128"/>
              <a:ea typeface="MS PGothic" panose="020B0600070205080204" pitchFamily="34" charset="-128"/>
              <a:cs typeface="NikoshBAN" panose="02000000000000000000" pitchFamily="2" charset="0"/>
            </a:endParaRP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</a:p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শ্রীপুর জালালীয়া ফাজিল মাদরাসা</a:t>
            </a:r>
          </a:p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কুলাউড়া, মৌলভীবাজার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মোবাইলঃ০১৭১২৯০৯০৭৯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diptoshisha</a:t>
            </a:r>
            <a:r>
              <a:rPr lang="en-US" sz="3200" dirty="0">
                <a:latin typeface="MS PGothic" panose="020B0600070205080204" pitchFamily="34" charset="-128"/>
                <a:ea typeface="MS PGothic" panose="020B0600070205080204" pitchFamily="34" charset="-128"/>
                <a:cs typeface="NikoshBAN" panose="02000000000000000000" pitchFamily="2" charset="0"/>
              </a:rPr>
              <a:t>2016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@gmail.com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5969CB-63EF-4664-B4BB-A0C93686C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055" y="1106806"/>
            <a:ext cx="1419225" cy="1986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84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8763A-D21E-4A13-9868-B62F379E8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9467"/>
            <a:ext cx="10342880" cy="961496"/>
          </a:xfrm>
        </p:spPr>
        <p:txBody>
          <a:bodyPr>
            <a:normAutofit/>
          </a:bodyPr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521163-783D-4933-A5BB-A41071B2AB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69533"/>
            <a:ext cx="9144000" cy="4258734"/>
          </a:xfrm>
        </p:spPr>
        <p:txBody>
          <a:bodyPr/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৯ম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বিষয়ঃজীববিজ্ঞান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অধ্যায়ঃ৪র্থ, পাঠঃ৪.২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শিক্ষার্থীঃ ৪০ জন</a:t>
            </a:r>
          </a:p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তারিখঃ১১মার্চ,২০২০</a:t>
            </a:r>
            <a:endParaRPr lang="bn-B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8D9C99-1514-4EDD-AF00-769F5F5653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594" y="1808480"/>
            <a:ext cx="4735406" cy="2898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07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426DAE-D639-4137-8643-2122B17D5342}"/>
              </a:ext>
            </a:extLst>
          </p:cNvPr>
          <p:cNvSpPr txBox="1"/>
          <p:nvPr/>
        </p:nvSpPr>
        <p:spPr>
          <a:xfrm>
            <a:off x="694266" y="1447800"/>
            <a:ext cx="11074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চল একটি ছবি দেখিঃ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AB8C0C-8B2F-4C5B-B141-F943EF467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120" y="2473960"/>
            <a:ext cx="6973995" cy="417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2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48D699-E2AF-4D41-BDAF-BDEA3337B843}"/>
              </a:ext>
            </a:extLst>
          </p:cNvPr>
          <p:cNvSpPr txBox="1"/>
          <p:nvPr/>
        </p:nvSpPr>
        <p:spPr>
          <a:xfrm>
            <a:off x="1016000" y="792480"/>
            <a:ext cx="10363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ছবিতে আমরা কী দেখলাম 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উঃ ধানের ক্ষেত।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এ থেকে আমরা পাই 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উঃ চাল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চালে ধান গাছের প্রয়োজনের অতিরিক্ত শর্করা জমা থাকে, যা একটি জৈব-রাসায়নিক প্রকৃয়ায় সবুজ উদ্ভিদ তৈরি করে । আমরা আজ এ প্রকৃয়া নিয়ে আলোচনা করব ।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87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2EBBCE-968F-42DC-96CB-66FEC1BEC0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6209"/>
            <a:ext cx="12250757" cy="669179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D5B1260-45A6-4158-916A-563C65C54966}"/>
              </a:ext>
            </a:extLst>
          </p:cNvPr>
          <p:cNvSpPr txBox="1"/>
          <p:nvPr/>
        </p:nvSpPr>
        <p:spPr>
          <a:xfrm>
            <a:off x="1651000" y="1635760"/>
            <a:ext cx="8986520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</a:t>
            </a:r>
            <a:r>
              <a:rPr lang="bn-IN" sz="115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</a:t>
            </a:r>
            <a:endParaRPr lang="bn-BD" sz="7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465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CEFEC4-64FE-4C3B-B0B6-86719792774D}"/>
              </a:ext>
            </a:extLst>
          </p:cNvPr>
          <p:cNvSpPr txBox="1"/>
          <p:nvPr/>
        </p:nvSpPr>
        <p:spPr>
          <a:xfrm>
            <a:off x="355600" y="296436"/>
            <a:ext cx="118364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bn-IN" sz="66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শিক্ষার্থীরা---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সালোকসংশ্লেষণের ধারনা সংজ্ঞায়িত করতে পারবে 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সালোকসংশ্লেষণের প্রকৃয়া বর্ণনা করতে পারবে 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IN" sz="44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 ক্লোরোফিলের ভূমিকা ব্যাখ্যা করতে পারবে ।</a:t>
            </a:r>
            <a:endParaRPr lang="bn-BD" sz="44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35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16CE68-BD46-4B23-95DF-38B298D0A7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3920" y="506286"/>
            <a:ext cx="3688080" cy="635171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213FEB-6BDA-4E62-9654-21BD84AC4421}"/>
              </a:ext>
            </a:extLst>
          </p:cNvPr>
          <p:cNvSpPr txBox="1"/>
          <p:nvPr/>
        </p:nvSpPr>
        <p:spPr>
          <a:xfrm>
            <a:off x="10160" y="426720"/>
            <a:ext cx="84937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সালোকসংশ্লেষণঃ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 একটি জৈব রাসায়নিক প্রকৃয়া;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প্রকৃয়ায় সূর্যালোক ও ক্লোরোফিলের উপস্থিতি একান্ত আবশ্যক;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প্রকৃয়ায় সবুজ উদ্ভিদ কার্বন ডাই-অক্সাইড ও পানি সহযোগে শর্করা জাতীয় খাদ্য তৈরি করে;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প্রকৃয়ায় আলোকশক্তি রাসায়নিক শক্তিতে রূপান্তরিত হয়;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এ প্রকৃয়ায় উপজাত দ্রব্য হিসাবে অক্সিজেন ও পানি উৎপন্ন হয়।  </a:t>
            </a:r>
          </a:p>
          <a:p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42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F39E77-EBE9-4329-95AF-B5F7B452F11C}"/>
              </a:ext>
            </a:extLst>
          </p:cNvPr>
          <p:cNvSpPr txBox="1"/>
          <p:nvPr/>
        </p:nvSpPr>
        <p:spPr>
          <a:xfrm>
            <a:off x="1456267" y="203200"/>
            <a:ext cx="90339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সালোকসংশ্লেষণের জন্য প্রয়োজনীয় উপকরণগুলো কী কী 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উঃ ক্লোরোফিল, আলো, পানি এবং কার্বনডাই অক্সাইড ।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সালোকসংশ্লেষণের উপজাত দ্রব্য কী কী ?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উঃ অক্সিজেন এবং পানি ।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8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1305</TotalTime>
  <Words>406</Words>
  <Application>Microsoft Office PowerPoint</Application>
  <PresentationFormat>Widescreen</PresentationFormat>
  <Paragraphs>77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MS PGothic</vt:lpstr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শিক্ষক পরিচিতি: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65</cp:revision>
  <dcterms:created xsi:type="dcterms:W3CDTF">2020-03-10T14:55:03Z</dcterms:created>
  <dcterms:modified xsi:type="dcterms:W3CDTF">2020-03-12T03:53:19Z</dcterms:modified>
</cp:coreProperties>
</file>