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281" r:id="rId3"/>
    <p:sldId id="263" r:id="rId4"/>
    <p:sldId id="265" r:id="rId5"/>
    <p:sldId id="278" r:id="rId6"/>
    <p:sldId id="292" r:id="rId7"/>
    <p:sldId id="275" r:id="rId8"/>
    <p:sldId id="267" r:id="rId9"/>
    <p:sldId id="276" r:id="rId10"/>
    <p:sldId id="279" r:id="rId11"/>
    <p:sldId id="268" r:id="rId12"/>
    <p:sldId id="285" r:id="rId13"/>
    <p:sldId id="270" r:id="rId14"/>
    <p:sldId id="269" r:id="rId15"/>
    <p:sldId id="271" r:id="rId16"/>
    <p:sldId id="284" r:id="rId17"/>
    <p:sldId id="286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94BB8-C7D5-4529-83E5-1EBA35613726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FD8B0941-A992-424E-9FA8-90159FF3CF2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২-</a:t>
          </a:r>
          <a:r>
            <a:rPr lang="bn-BD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 জাতীয় </a:t>
          </a:r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্যয়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DFEA4C-87D1-4513-A8FB-C1950BF1A1D4}" type="parTrans" cxnId="{CAC757E3-B2DC-4513-8CD5-0C0F4EDE3D68}">
      <dgm:prSet/>
      <dgm:spPr/>
      <dgm:t>
        <a:bodyPr/>
        <a:lstStyle/>
        <a:p>
          <a:endParaRPr lang="en-US"/>
        </a:p>
      </dgm:t>
    </dgm:pt>
    <dgm:pt modelId="{E1E4B64E-C2D4-4FFD-9DC1-95297A722645}" type="sibTrans" cxnId="{CAC757E3-B2DC-4513-8CD5-0C0F4EDE3D68}">
      <dgm:prSet/>
      <dgm:spPr/>
      <dgm:t>
        <a:bodyPr/>
        <a:lstStyle/>
        <a:p>
          <a:endParaRPr lang="en-US"/>
        </a:p>
      </dgm:t>
    </dgm:pt>
    <dgm:pt modelId="{CC80F5E0-67C0-40D4-85FE-2E51A1A6A5A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১-</a:t>
          </a:r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 জাতীয় ব্যয়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83FF6B-F69B-4208-9AD7-8BFBFCB0641D}" type="parTrans" cxnId="{88163480-BA1D-4387-A64E-E5FF1E4E221F}">
      <dgm:prSet/>
      <dgm:spPr/>
      <dgm:t>
        <a:bodyPr/>
        <a:lstStyle/>
        <a:p>
          <a:endParaRPr lang="en-US"/>
        </a:p>
      </dgm:t>
    </dgm:pt>
    <dgm:pt modelId="{B8C5328A-1EF4-4BD8-99B8-AA62AA13082B}" type="sibTrans" cxnId="{88163480-BA1D-4387-A64E-E5FF1E4E221F}">
      <dgm:prSet/>
      <dgm:spPr/>
      <dgm:t>
        <a:bodyPr/>
        <a:lstStyle/>
        <a:p>
          <a:endParaRPr lang="en-US"/>
        </a:p>
      </dgm:t>
    </dgm:pt>
    <dgm:pt modelId="{ACBEFD35-1148-4B72-864C-ED85E1A2FD40}">
      <dgm:prSet/>
      <dgm:spPr>
        <a:solidFill>
          <a:srgbClr val="0070C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ব্যয় দুই ধরনের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D8AA13-8220-4578-93B8-52C958227D31}" type="parTrans" cxnId="{1A2D2F48-778A-4780-B002-B408CCF21028}">
      <dgm:prSet/>
      <dgm:spPr/>
      <dgm:t>
        <a:bodyPr/>
        <a:lstStyle/>
        <a:p>
          <a:endParaRPr lang="en-US"/>
        </a:p>
      </dgm:t>
    </dgm:pt>
    <dgm:pt modelId="{DA94DE3B-19BE-4EDA-8FC2-832C7CEFD317}" type="sibTrans" cxnId="{1A2D2F48-778A-4780-B002-B408CCF21028}">
      <dgm:prSet/>
      <dgm:spPr/>
      <dgm:t>
        <a:bodyPr/>
        <a:lstStyle/>
        <a:p>
          <a:endParaRPr lang="en-US"/>
        </a:p>
      </dgm:t>
    </dgm:pt>
    <dgm:pt modelId="{31991FF6-8F0A-4115-963F-E20B409DEA4F}" type="pres">
      <dgm:prSet presAssocID="{DAE94BB8-C7D5-4529-83E5-1EBA35613726}" presName="Name0" presStyleCnt="0">
        <dgm:presLayoutVars>
          <dgm:dir/>
          <dgm:resizeHandles val="exact"/>
        </dgm:presLayoutVars>
      </dgm:prSet>
      <dgm:spPr/>
    </dgm:pt>
    <dgm:pt modelId="{FAA1ECDC-CED0-4E62-B0EC-A919179C922D}" type="pres">
      <dgm:prSet presAssocID="{CC80F5E0-67C0-40D4-85FE-2E51A1A6A5AD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6F4F5-AADB-4ED9-BEF7-450C866A711A}" type="pres">
      <dgm:prSet presAssocID="{ACBEFD35-1148-4B72-864C-ED85E1A2FD40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C3DD1-6211-4082-9C02-89F86B5C56F2}" type="pres">
      <dgm:prSet presAssocID="{FD8B0941-A992-424E-9FA8-90159FF3CF21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D3218-7F6B-4AF8-B105-1E3DE095C27C}" type="presOf" srcId="{FD8B0941-A992-424E-9FA8-90159FF3CF21}" destId="{DF1C3DD1-6211-4082-9C02-89F86B5C56F2}" srcOrd="0" destOrd="0" presId="urn:diagrams.loki3.com/TabbedArc+Icon"/>
    <dgm:cxn modelId="{D88D4CCA-4588-4474-8CE9-EF8531673160}" type="presOf" srcId="{ACBEFD35-1148-4B72-864C-ED85E1A2FD40}" destId="{9256F4F5-AADB-4ED9-BEF7-450C866A711A}" srcOrd="0" destOrd="0" presId="urn:diagrams.loki3.com/TabbedArc+Icon"/>
    <dgm:cxn modelId="{73BD6A96-2D4E-40CF-9F09-EBF30877C463}" type="presOf" srcId="{DAE94BB8-C7D5-4529-83E5-1EBA35613726}" destId="{31991FF6-8F0A-4115-963F-E20B409DEA4F}" srcOrd="0" destOrd="0" presId="urn:diagrams.loki3.com/TabbedArc+Icon"/>
    <dgm:cxn modelId="{88163480-BA1D-4387-A64E-E5FF1E4E221F}" srcId="{DAE94BB8-C7D5-4529-83E5-1EBA35613726}" destId="{CC80F5E0-67C0-40D4-85FE-2E51A1A6A5AD}" srcOrd="0" destOrd="0" parTransId="{E383FF6B-F69B-4208-9AD7-8BFBFCB0641D}" sibTransId="{B8C5328A-1EF4-4BD8-99B8-AA62AA13082B}"/>
    <dgm:cxn modelId="{1A2D2F48-778A-4780-B002-B408CCF21028}" srcId="{DAE94BB8-C7D5-4529-83E5-1EBA35613726}" destId="{ACBEFD35-1148-4B72-864C-ED85E1A2FD40}" srcOrd="1" destOrd="0" parTransId="{BED8AA13-8220-4578-93B8-52C958227D31}" sibTransId="{DA94DE3B-19BE-4EDA-8FC2-832C7CEFD317}"/>
    <dgm:cxn modelId="{CAC757E3-B2DC-4513-8CD5-0C0F4EDE3D68}" srcId="{DAE94BB8-C7D5-4529-83E5-1EBA35613726}" destId="{FD8B0941-A992-424E-9FA8-90159FF3CF21}" srcOrd="2" destOrd="0" parTransId="{D9DFEA4C-87D1-4513-A8FB-C1950BF1A1D4}" sibTransId="{E1E4B64E-C2D4-4FFD-9DC1-95297A722645}"/>
    <dgm:cxn modelId="{1288605F-7BDE-48B6-9E54-CC6DFFAEE6AF}" type="presOf" srcId="{CC80F5E0-67C0-40D4-85FE-2E51A1A6A5AD}" destId="{FAA1ECDC-CED0-4E62-B0EC-A919179C922D}" srcOrd="0" destOrd="0" presId="urn:diagrams.loki3.com/TabbedArc+Icon"/>
    <dgm:cxn modelId="{3D2FF34B-F812-465A-BDF3-6F4DDB2087CB}" type="presParOf" srcId="{31991FF6-8F0A-4115-963F-E20B409DEA4F}" destId="{FAA1ECDC-CED0-4E62-B0EC-A919179C922D}" srcOrd="0" destOrd="0" presId="urn:diagrams.loki3.com/TabbedArc+Icon"/>
    <dgm:cxn modelId="{8F90F478-B87F-4D6D-AA8B-247D433E0884}" type="presParOf" srcId="{31991FF6-8F0A-4115-963F-E20B409DEA4F}" destId="{9256F4F5-AADB-4ED9-BEF7-450C866A711A}" srcOrd="1" destOrd="0" presId="urn:diagrams.loki3.com/TabbedArc+Icon"/>
    <dgm:cxn modelId="{C78EBE06-5E8A-40F7-9CAD-54CA07AF90B8}" type="presParOf" srcId="{31991FF6-8F0A-4115-963F-E20B409DEA4F}" destId="{DF1C3DD1-6211-4082-9C02-89F86B5C56F2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1ECDC-CED0-4E62-B0EC-A919179C922D}">
      <dsp:nvSpPr>
        <dsp:cNvPr id="0" name=""/>
        <dsp:cNvSpPr/>
      </dsp:nvSpPr>
      <dsp:spPr>
        <a:xfrm rot="19200000">
          <a:off x="2146" y="1000363"/>
          <a:ext cx="2052935" cy="1334407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46990" rIns="14097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১-</a:t>
          </a:r>
          <a:r>
            <a:rPr lang="bn-BD" sz="37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 জাতীয় ব্যয়</a:t>
          </a:r>
          <a:endParaRPr lang="en-US" sz="3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222" y="1057883"/>
        <a:ext cx="1922655" cy="1269267"/>
      </dsp:txXfrm>
    </dsp:sp>
    <dsp:sp modelId="{9256F4F5-AADB-4ED9-BEF7-450C866A711A}">
      <dsp:nvSpPr>
        <dsp:cNvPr id="0" name=""/>
        <dsp:cNvSpPr/>
      </dsp:nvSpPr>
      <dsp:spPr>
        <a:xfrm>
          <a:off x="2326332" y="154428"/>
          <a:ext cx="2052935" cy="1334407"/>
        </a:xfrm>
        <a:prstGeom prst="round2Same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46990" rIns="14097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ব্যয় দুই ধরনের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1472" y="219568"/>
        <a:ext cx="1922655" cy="1269267"/>
      </dsp:txXfrm>
    </dsp:sp>
    <dsp:sp modelId="{DF1C3DD1-6211-4082-9C02-89F86B5C56F2}">
      <dsp:nvSpPr>
        <dsp:cNvPr id="0" name=""/>
        <dsp:cNvSpPr/>
      </dsp:nvSpPr>
      <dsp:spPr>
        <a:xfrm rot="2400000">
          <a:off x="4650518" y="1000363"/>
          <a:ext cx="2052935" cy="1334407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46990" rIns="14097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২-</a:t>
          </a:r>
          <a:r>
            <a:rPr lang="bn-BD" sz="3700" b="1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 জাতীয় </a:t>
          </a:r>
          <a:r>
            <a:rPr lang="bn-BD" sz="37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37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্যয়</a:t>
          </a:r>
          <a:endParaRPr lang="en-US" sz="37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4722" y="1057883"/>
        <a:ext cx="1922655" cy="126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B71C-4304-47F5-81EC-7A2FEBAD51F8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0B70-D19F-4881-ADF6-2C902235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0B70-D19F-4881-ADF6-2C90223505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0B70-D19F-4881-ADF6-2C90223505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6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4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3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9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9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337209" y="76200"/>
            <a:ext cx="1828800" cy="175260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2438400" y="152400"/>
            <a:ext cx="1905000" cy="17526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4648200" y="176032"/>
            <a:ext cx="1866900" cy="172896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6781800" y="176032"/>
            <a:ext cx="1981200" cy="1728968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763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381000"/>
            <a:ext cx="3581400" cy="2743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কারখানা তৈরী ব্যয়। 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 ক্রয়ের ব্যয়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381000"/>
            <a:ext cx="5181600" cy="2743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শ্রমিকদের মাসিক বেতনের ব্যয়।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কাঁচামাল ক্রয়ের ব্যয়।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প্যাকেটিং করা ব্যয়।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1841822"/>
              </p:ext>
            </p:extLst>
          </p:nvPr>
        </p:nvGraphicFramePr>
        <p:xfrm>
          <a:off x="762000" y="3581400"/>
          <a:ext cx="67056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4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মূনাফাজাতীয়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990600"/>
            <a:ext cx="1905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একক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কাজ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990600"/>
            <a:ext cx="2438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সময়</a:t>
            </a:r>
            <a:r>
              <a:rPr lang="en-US" sz="3600" b="1" dirty="0">
                <a:solidFill>
                  <a:schemeClr val="tx1"/>
                </a:solidFill>
              </a:rPr>
              <a:t>-</a:t>
            </a:r>
            <a:r>
              <a:rPr lang="en-US" sz="3600" b="1" dirty="0" smtClean="0">
                <a:solidFill>
                  <a:schemeClr val="tx1"/>
                </a:solidFill>
              </a:rPr>
              <a:t>৩ </a:t>
            </a:r>
            <a:r>
              <a:rPr lang="en-US" sz="3600" b="1" dirty="0" err="1" smtClean="0">
                <a:solidFill>
                  <a:schemeClr val="tx1"/>
                </a:solidFill>
              </a:rPr>
              <a:t>মিনিট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4512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63" t="31250" r="24671" b="42708"/>
          <a:stretch/>
        </p:blipFill>
        <p:spPr>
          <a:xfrm>
            <a:off x="838200" y="4267200"/>
            <a:ext cx="7467600" cy="1905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019800" y="304801"/>
            <a:ext cx="1905000" cy="312419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as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295400" y="152400"/>
            <a:ext cx="1981200" cy="3352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জাতীয় </a:t>
            </a:r>
            <a:endParaRPr lang="en-US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795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9589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গাড়িটা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আমি ক্রয় করি তা হলে কি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ব্যয়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গাড়িটা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ভাড়া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 তা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হলে কি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ব্যয় 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38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ক্রয় করি তা হলে যে ব্যয়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ত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2029691"/>
            <a:ext cx="9067800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,০০০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দিয়ে একটি কম্পিউটার ক্রয়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করেন।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০,০০০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কর্মচারীদের বেতন দেন।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নগদে পণ্য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ক্রয় করেন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,০০০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টাকা।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পণ্য ক্রয়ের পরিবহন ব্যয় ৫,০০০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টাকা।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60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,০০০ টাকা দিয়ে কিছু আসবাবপত্র ক্রয় করেন।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" y="5257800"/>
            <a:ext cx="910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 ব্যয়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মুনাফা জাতীয়  ব্যয়ের পরিমান নির্ণয়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900" y="6042630"/>
            <a:ext cx="1905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সময়-৪মি.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643236"/>
              </p:ext>
            </p:extLst>
          </p:nvPr>
        </p:nvGraphicFramePr>
        <p:xfrm>
          <a:off x="190499" y="1219200"/>
          <a:ext cx="8686801" cy="507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07087709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0351680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13798760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3451953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বিবরণ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জাতীয় ব্যয়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 জাতীয় ব্যয়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7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মার্চ-১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 ক্রয়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৫৫,০০০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53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মার্চ-৩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প্রদান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২০,০০০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547280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মার্চ-১০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পণ্য ক্রয়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১০,০০০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মার্চ-১৬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পরিবহন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৫,০০০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5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মার্চ-২৫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 ক্রয়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,০০০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মোট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১১৫,০০০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৩৫,০০০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7939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304800"/>
            <a:ext cx="601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কাজের সমাধান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301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73" t="19791" r="29503" b="20834"/>
          <a:stretch/>
        </p:blipFill>
        <p:spPr>
          <a:xfrm>
            <a:off x="914400" y="685800"/>
            <a:ext cx="6248400" cy="3429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62400" y="9144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09700" y="3584574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817" t="37499" r="24817" b="30210"/>
          <a:stretch/>
        </p:blipFill>
        <p:spPr>
          <a:xfrm>
            <a:off x="914400" y="3992562"/>
            <a:ext cx="6553200" cy="27130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62400" y="18288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51816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0600" y="61722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12986" y="0"/>
            <a:ext cx="20574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4747" y="685799"/>
            <a:ext cx="1285875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3925" y="685800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১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04788" y="6524625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১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824" y="5765798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4825" y="4133849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812" y="2252662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3925" y="1403349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72375" y="1200150"/>
            <a:ext cx="1266825" cy="2476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4748" y="1647825"/>
            <a:ext cx="1285875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24748" y="2153442"/>
            <a:ext cx="1285875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3799" y="2743200"/>
            <a:ext cx="1285875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3248"/>
            <a:ext cx="9144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anose="02000000000000000000" pitchFamily="2" charset="0"/>
              </a:rPr>
              <a:t>বাড়ির কাজ</a:t>
            </a:r>
            <a:endParaRPr lang="en-US" sz="115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05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মুলধন ও মুনাফা জাতীয় ব্যয়ের পরিমান নির্ণয়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 রাজু ৫০,০০০ টাকা দিয়ে যন্ত্রপাতি ক্রয় করেন।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 মজুরি প্রদান ৩,০০০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 প্রন ২,০০০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আলমারি ক্রয় ৫০,০০০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ব্যাংকজমাতিরিক্ত ঋণের উপর সুদ চার্জ করেছে ৫০০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অফিস সরঞ্জাম ক্রয় ৪০,০০০ টাকা।</a:t>
            </a:r>
          </a:p>
        </p:txBody>
      </p:sp>
    </p:spTree>
    <p:extLst>
      <p:ext uri="{BB962C8B-B14F-4D97-AF65-F5344CB8AC3E}">
        <p14:creationId xmlns:p14="http://schemas.microsoft.com/office/powerpoint/2010/main" val="3515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1728" y="656120"/>
            <a:ext cx="3772272" cy="2620479"/>
          </a:xfrm>
        </p:spPr>
        <p:txBody>
          <a:bodyPr>
            <a:normAutofit fontScale="47500" lnSpcReduction="20000"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 algn="ctr">
              <a:defRPr/>
            </a:pPr>
            <a:r>
              <a:rPr lang="en-US" sz="5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5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5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5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</a:p>
          <a:p>
            <a:pPr algn="ctr">
              <a:defRPr/>
            </a:pPr>
            <a:r>
              <a:rPr lang="en-US" sz="5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5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5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5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5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5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5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5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5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5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5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01671-025599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47928" y="3429000"/>
            <a:ext cx="3419872" cy="3333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৯ম</a:t>
            </a:r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বিজ্ঞান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অধ্যায়-চতুর্থ 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মুলধন ও মুনাফা জাতীয় লেনদন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- 50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তারিখ-11/03/2020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0772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9067800" cy="1077218"/>
          </a:xfrm>
          <a:prstGeom prst="rect">
            <a:avLst/>
          </a:prstGeom>
          <a:solidFill>
            <a:srgbClr val="F9FFFF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বাড়িটা  যদি আমি ক্রয় করি তা হলে কি ধরনের লেনদেন হবে?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বাড়িটা  আমি ভাড়া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 তা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হলে কি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লেনদেন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764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মুলধন  ও মুনাফা জাতীয় ব্যয়</a:t>
            </a:r>
            <a:endParaRPr lang="en-US" sz="66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09800"/>
            <a:ext cx="9067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লধন ও 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নাফা জাতীয় লেনদেনের ধারনা ব্যাখ্যা  	করতে 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লধন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নাফা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 পার্থক্য নিরূপণ 	করতে 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98685"/>
              </p:ext>
            </p:extLst>
          </p:nvPr>
        </p:nvGraphicFramePr>
        <p:xfrm>
          <a:off x="2286000" y="2786063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2439000" imgH="685800" progId="Package">
                  <p:embed/>
                </p:oleObj>
              </mc:Choice>
              <mc:Fallback>
                <p:oleObj name="Packager Shell Object" showAsIcon="1" r:id="rId3" imgW="2439000" imgH="68580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786063"/>
                        <a:ext cx="2438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3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578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বিক্রতা শাড়ী বিক্রয় করছেন?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শাড়ি ক্রয়ের ব্যয় কি ধরনের ব্যয়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মুনাফা জাতীয় ব্যয়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5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মেশিনটা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আমি ক্রয় করি তা হলে কি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50" y="1689834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লেনদেন 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সুবিধা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 মেয়াদী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জাতীয় লেনদেনের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পুনঃরাবৃত্তি বা সংখ্যা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লেনদেনের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টাকার পরিমান ছোট অঙ্কের না বড়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 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76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6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ব্যয় ও মুনাফা জাতীয় ব্যয় আমরা  এভাবে বিবেচনা করতে পারি 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406</Words>
  <Application>Microsoft Office PowerPoint</Application>
  <PresentationFormat>On-screen Show (4:3)</PresentationFormat>
  <Paragraphs>103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mdhossain</cp:lastModifiedBy>
  <cp:revision>229</cp:revision>
  <dcterms:created xsi:type="dcterms:W3CDTF">2006-08-16T00:00:00Z</dcterms:created>
  <dcterms:modified xsi:type="dcterms:W3CDTF">2020-03-11T03:38:30Z</dcterms:modified>
</cp:coreProperties>
</file>