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73" r:id="rId3"/>
    <p:sldId id="259" r:id="rId4"/>
    <p:sldId id="260" r:id="rId5"/>
    <p:sldId id="270" r:id="rId6"/>
    <p:sldId id="274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75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8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188DD-FDAE-4519-A3BF-90553AB260C6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EEEA9-AF5D-4E46-8178-6CC926311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43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EEEA9-AF5D-4E46-8178-6CC926311B7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25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456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45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84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793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656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9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72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62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30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51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42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218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0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25" y="0"/>
            <a:ext cx="9168725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0200" y="1630501"/>
            <a:ext cx="7162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 </a:t>
            </a:r>
            <a:endParaRPr lang="en-GB" sz="20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43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ight Triangle 20"/>
          <p:cNvSpPr/>
          <p:nvPr/>
        </p:nvSpPr>
        <p:spPr>
          <a:xfrm>
            <a:off x="1882466" y="1676400"/>
            <a:ext cx="1981200" cy="289560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568266" y="4648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796866" y="2590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425266" y="296013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577666" y="1325479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577666" y="44958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863666" y="4572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28" name="Straight Arrow Connector 27"/>
          <p:cNvCxnSpPr>
            <a:stCxn id="21" idx="4"/>
          </p:cNvCxnSpPr>
          <p:nvPr/>
        </p:nvCxnSpPr>
        <p:spPr>
          <a:xfrm>
            <a:off x="3863666" y="4572000"/>
            <a:ext cx="2819400" cy="0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6683066" y="2590800"/>
            <a:ext cx="0" cy="1981200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3863666" y="2546866"/>
            <a:ext cx="2819400" cy="1981200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21" idx="0"/>
          </p:cNvCxnSpPr>
          <p:nvPr/>
        </p:nvCxnSpPr>
        <p:spPr>
          <a:xfrm flipH="1" flipV="1">
            <a:off x="1882466" y="1676400"/>
            <a:ext cx="4800600" cy="914400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683066" y="4495800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683066" y="2362200"/>
            <a:ext cx="163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549592" y="4572000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759266" y="3429000"/>
            <a:ext cx="16366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80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/>
      <p:bldP spid="24" grpId="0"/>
      <p:bldP spid="25" grpId="0"/>
      <p:bldP spid="26" grpId="0"/>
      <p:bldP spid="27" grpId="0"/>
      <p:bldP spid="32" grpId="0"/>
      <p:bldP spid="33" grpId="0"/>
      <p:bldP spid="34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>
            <a:off x="457200" y="545068"/>
            <a:ext cx="1981200" cy="2895600"/>
          </a:xfrm>
          <a:prstGeom prst="rtTriangl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43000" y="35168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14594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828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640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33644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38400" y="34406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567997" y="3652239"/>
            <a:ext cx="2819400" cy="0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8348810" y="1658160"/>
            <a:ext cx="0" cy="1981200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542239" y="1658160"/>
            <a:ext cx="2819400" cy="1981200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743200" y="525892"/>
            <a:ext cx="4800600" cy="9144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332652" y="3587844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332652" y="1454244"/>
            <a:ext cx="163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199178" y="3664044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408852" y="2521044"/>
            <a:ext cx="16366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4640132" y="1471416"/>
            <a:ext cx="2819400" cy="19812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743200" y="525892"/>
            <a:ext cx="1965101" cy="289144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209800" y="228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895600" y="169699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019800" y="2297668"/>
            <a:ext cx="944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343400" y="3429000"/>
            <a:ext cx="739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379670" y="1230868"/>
            <a:ext cx="36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736686" y="2297668"/>
            <a:ext cx="730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324100" y="4414376"/>
            <a:ext cx="0" cy="213882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6736686" y="4953000"/>
            <a:ext cx="0" cy="15240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2324100" y="6477000"/>
            <a:ext cx="4412586" cy="76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324100" y="4414376"/>
            <a:ext cx="4412586" cy="61482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124200" y="53340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ট্র্যাপিজিয়াম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81200" y="4114800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038350" y="6336268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781800" y="6336268"/>
            <a:ext cx="427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630718" y="4444030"/>
            <a:ext cx="558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000250" y="5029200"/>
            <a:ext cx="36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705600" y="5483788"/>
            <a:ext cx="427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267200" y="6096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a+c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54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659 -0.02845 L -0.09341 -0.0284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66 -0.02845 L -0.0934 -0.0284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66 -0.02845 L -0.0934 -0.028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66 -0.02845 L -0.0934 -0.0284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66 -0.02844 L -0.0934 -0.0284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659 -0.02844 L -0.09341 -0.0284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66 -0.02844 L -0.0934 -0.0284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66 -0.02845 L -0.10174 -0.0284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  <p:bldP spid="13" grpId="0"/>
      <p:bldP spid="14" grpId="0"/>
      <p:bldP spid="15" grpId="0"/>
      <p:bldP spid="16" grpId="0"/>
      <p:bldP spid="26" grpId="0"/>
      <p:bldP spid="38" grpId="0"/>
      <p:bldP spid="1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782" y="2438400"/>
                <a:ext cx="8915400" cy="4035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60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ট্র্যাপিজিয়াম ক্ষেত্র</a:t>
                </a:r>
                <a:r>
                  <a:rPr lang="en-US" sz="6000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60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ABDE=</a:t>
                </a:r>
                <a:r>
                  <a:rPr lang="bn-IN" sz="60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ত্রিভুজ ক্ষেত্র</a:t>
                </a:r>
                <a:r>
                  <a:rPr lang="bn-BD" sz="60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60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ABC+</a:t>
                </a:r>
                <a:r>
                  <a:rPr lang="bn-IN" sz="60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ত্রিভুজ ক্ষেত্র </a:t>
                </a:r>
                <a:r>
                  <a:rPr lang="en-US" sz="60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CDE+</a:t>
                </a:r>
                <a:r>
                  <a:rPr lang="bn-IN" sz="6000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ত্রিভুজ </a:t>
                </a:r>
                <a:r>
                  <a:rPr lang="bn-IN" sz="60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ক্ষেত্র</a:t>
                </a:r>
                <a:r>
                  <a:rPr lang="bn-BD" sz="6000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60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ACE </a:t>
                </a:r>
                <a14:m>
                  <m:oMath xmlns:m="http://schemas.openxmlformats.org/officeDocument/2006/math">
                    <m:r>
                      <a:rPr lang="en-US" sz="6000" i="1" smtClean="0">
                        <a:solidFill>
                          <a:srgbClr val="7030A0"/>
                        </a:solidFill>
                        <a:latin typeface="Cambria Math"/>
                        <a:cs typeface="NikoshBAN" pitchFamily="2" charset="0"/>
                      </a:rPr>
                      <m:t>⇒</m:t>
                    </m:r>
                  </m:oMath>
                </a14:m>
                <a:endParaRPr lang="en-US" sz="60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bn-IN" sz="5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bn-IN" sz="5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𝑐</m:t>
                        </m:r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54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ac+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5400" b="0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5400" b="0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5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5400" b="0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𝑏</m:t>
                        </m:r>
                      </m:e>
                      <m:sup>
                        <m:r>
                          <a:rPr lang="en-US" sz="5400" b="0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5400" b="0" i="1" dirty="0" smtClean="0">
                        <a:solidFill>
                          <a:srgbClr val="7030A0"/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f>
                      <m:fPr>
                        <m:ctrlPr>
                          <a:rPr lang="en-US" sz="5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5400" i="1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5400" i="1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54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rPr>
                      <m:t>ac</m:t>
                    </m:r>
                  </m:oMath>
                </a14:m>
                <a:endParaRPr lang="en-US" sz="54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2" y="2438400"/>
                <a:ext cx="8915400" cy="4035720"/>
              </a:xfrm>
              <a:prstGeom prst="rect">
                <a:avLst/>
              </a:prstGeom>
              <a:blipFill rotWithShape="1">
                <a:blip r:embed="rId3"/>
                <a:stretch>
                  <a:fillRect l="-4101" t="-4683" r="-3213" b="-5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3733800" cy="248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246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7709" y="2971800"/>
                <a:ext cx="9159880" cy="35086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dirty="0" smtClean="0">
                    <a:solidFill>
                      <a:srgbClr val="7030A0"/>
                    </a:solidFill>
                  </a:rPr>
                  <a:t>⇒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6000" b="0" i="1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r>
                      <a:rPr lang="en-US" sz="6000" b="0" i="1" smtClean="0">
                        <a:solidFill>
                          <a:srgbClr val="7030A0"/>
                        </a:solidFill>
                        <a:latin typeface="Cambria Math"/>
                      </a:rPr>
                      <m:t>𝑎𝑐</m:t>
                    </m:r>
                    <m:r>
                      <a:rPr lang="en-US" sz="6000" b="0" i="1" smtClean="0">
                        <a:solidFill>
                          <a:srgbClr val="7030A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6000" b="0" i="1" smtClean="0">
                        <a:solidFill>
                          <a:srgbClr val="7030A0"/>
                        </a:solidFill>
                        <a:latin typeface="Cambria Math"/>
                      </a:rPr>
                      <m:t>+</m:t>
                    </m:r>
                    <m:r>
                      <a:rPr lang="en-US" sz="6000" b="0" i="1" smtClean="0">
                        <a:solidFill>
                          <a:srgbClr val="7030A0"/>
                        </a:solidFill>
                        <a:latin typeface="Cambria Math"/>
                      </a:rPr>
                      <m:t>𝑎𝑐</m:t>
                    </m:r>
                  </m:oMath>
                </a14:m>
                <a:endParaRPr lang="en-US" dirty="0" smtClean="0">
                  <a:latin typeface="NikoshLightBAN" pitchFamily="2" charset="0"/>
                  <a:cs typeface="NikoshLightBAN" pitchFamily="2" charset="0"/>
                </a:endParaRPr>
              </a:p>
              <a:p>
                <a:r>
                  <a:rPr lang="en-US" sz="5400" dirty="0" smtClean="0">
                    <a:solidFill>
                      <a:srgbClr val="7030A0"/>
                    </a:solidFill>
                    <a:latin typeface="Cambria Math"/>
                    <a:ea typeface="Cambria Math"/>
                    <a:cs typeface="NikoshLightBAN" pitchFamily="2" charset="0"/>
                  </a:rPr>
                  <a:t>⇒</a:t>
                </a:r>
                <a:r>
                  <a:rPr lang="en-US" sz="5400" dirty="0" smtClean="0">
                    <a:solidFill>
                      <a:srgbClr val="7030A0"/>
                    </a:solidFill>
                    <a:latin typeface="NikoshLightBAN" pitchFamily="2" charset="0"/>
                    <a:cs typeface="NikoshLight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5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LightBAN" pitchFamily="2" charset="0"/>
                          </a:rPr>
                        </m:ctrlPr>
                      </m:sSupPr>
                      <m:e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LightBAN" pitchFamily="2" charset="0"/>
                          </a:rPr>
                          <m:t>𝑎</m:t>
                        </m:r>
                      </m:e>
                      <m:sup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LightBAN" pitchFamily="2" charset="0"/>
                          </a:rPr>
                          <m:t>2</m:t>
                        </m:r>
                      </m:sup>
                    </m:sSup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/>
                        <a:cs typeface="NikoshLightBAN" pitchFamily="2" charset="0"/>
                      </a:rPr>
                      <m:t>+</m:t>
                    </m:r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/>
                        <a:cs typeface="NikoshLightBAN" pitchFamily="2" charset="0"/>
                      </a:rPr>
                      <m:t>2</m:t>
                    </m:r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/>
                        <a:cs typeface="NikoshLightBAN" pitchFamily="2" charset="0"/>
                      </a:rPr>
                      <m:t>𝑎𝑐</m:t>
                    </m:r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/>
                        <a:cs typeface="NikoshLightBAN" pitchFamily="2" charset="0"/>
                      </a:rPr>
                      <m:t>+</m:t>
                    </m:r>
                    <m:sSup>
                      <m:sSupPr>
                        <m:ctrlP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LightBAN" pitchFamily="2" charset="0"/>
                          </a:rPr>
                        </m:ctrlPr>
                      </m:sSupPr>
                      <m:e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LightBAN" pitchFamily="2" charset="0"/>
                          </a:rPr>
                          <m:t>𝑐</m:t>
                        </m:r>
                      </m:e>
                      <m:sup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LightBAN" pitchFamily="2" charset="0"/>
                          </a:rPr>
                          <m:t>2</m:t>
                        </m:r>
                      </m:sup>
                    </m:sSup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/>
                        <a:cs typeface="NikoshLightBAN" pitchFamily="2" charset="0"/>
                      </a:rPr>
                      <m:t>=</m:t>
                    </m:r>
                    <m:sSup>
                      <m:sSupPr>
                        <m:ctrlP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LightBAN" pitchFamily="2" charset="0"/>
                          </a:rPr>
                        </m:ctrlPr>
                      </m:sSupPr>
                      <m:e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LightBAN" pitchFamily="2" charset="0"/>
                          </a:rPr>
                          <m:t>𝑏</m:t>
                        </m:r>
                      </m:e>
                      <m:sup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LightBAN" pitchFamily="2" charset="0"/>
                          </a:rPr>
                          <m:t>2</m:t>
                        </m:r>
                      </m:sup>
                    </m:sSup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/>
                        <a:cs typeface="NikoshLightBAN" pitchFamily="2" charset="0"/>
                      </a:rPr>
                      <m:t>+</m:t>
                    </m:r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/>
                        <a:cs typeface="NikoshLightBAN" pitchFamily="2" charset="0"/>
                      </a:rPr>
                      <m:t>2</m:t>
                    </m:r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/>
                        <a:cs typeface="NikoshLightBAN" pitchFamily="2" charset="0"/>
                      </a:rPr>
                      <m:t>𝑎𝑐</m:t>
                    </m:r>
                  </m:oMath>
                </a14:m>
                <a:endParaRPr lang="en-US" sz="5400" b="0" dirty="0" smtClean="0">
                  <a:solidFill>
                    <a:srgbClr val="7030A0"/>
                  </a:solidFill>
                  <a:latin typeface="NikoshLightBAN" pitchFamily="2" charset="0"/>
                  <a:cs typeface="NikoshLightBAN" pitchFamily="2" charset="0"/>
                </a:endParaRPr>
              </a:p>
              <a:p>
                <a:r>
                  <a:rPr lang="en-US" sz="5400" dirty="0">
                    <a:solidFill>
                      <a:srgbClr val="7030A0"/>
                    </a:solidFill>
                    <a:latin typeface="NikoshLightBAN" pitchFamily="2" charset="0"/>
                    <a:ea typeface="Cambria Math"/>
                    <a:cs typeface="NikoshLightBAN" pitchFamily="2" charset="0"/>
                  </a:rPr>
                  <a:t>⇒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5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LightBAN" pitchFamily="2" charset="0"/>
                          </a:rPr>
                        </m:ctrlPr>
                      </m:sSupPr>
                      <m:e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LightBAN" pitchFamily="2" charset="0"/>
                          </a:rPr>
                          <m:t>𝑎</m:t>
                        </m:r>
                      </m:e>
                      <m:sup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LightBAN" pitchFamily="2" charset="0"/>
                          </a:rPr>
                          <m:t>2</m:t>
                        </m:r>
                      </m:sup>
                    </m:sSup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/>
                        <a:cs typeface="NikoshLightBAN" pitchFamily="2" charset="0"/>
                      </a:rPr>
                      <m:t>+</m:t>
                    </m:r>
                    <m:sSup>
                      <m:sSupPr>
                        <m:ctrlPr>
                          <a:rPr lang="en-US" sz="5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LightBAN" pitchFamily="2" charset="0"/>
                          </a:rPr>
                        </m:ctrlPr>
                      </m:sSupPr>
                      <m:e>
                        <m:r>
                          <a:rPr lang="en-US" sz="5400" i="1">
                            <a:solidFill>
                              <a:srgbClr val="7030A0"/>
                            </a:solidFill>
                            <a:latin typeface="Cambria Math"/>
                            <a:cs typeface="NikoshLightBAN" pitchFamily="2" charset="0"/>
                          </a:rPr>
                          <m:t>𝑐</m:t>
                        </m:r>
                      </m:e>
                      <m:sup>
                        <m:r>
                          <a:rPr lang="en-US" sz="5400" i="1">
                            <a:solidFill>
                              <a:srgbClr val="7030A0"/>
                            </a:solidFill>
                            <a:latin typeface="Cambria Math"/>
                            <a:cs typeface="NikoshLight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5400" dirty="0" smtClean="0">
                    <a:solidFill>
                      <a:srgbClr val="7030A0"/>
                    </a:solidFill>
                    <a:latin typeface="NikoshLightBAN" pitchFamily="2" charset="0"/>
                    <a:cs typeface="NikoshLightBAN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LightBAN" pitchFamily="2" charset="0"/>
                          </a:rPr>
                        </m:ctrlPr>
                      </m:sSupPr>
                      <m:e>
                        <m:r>
                          <a:rPr lang="en-US" sz="5400" b="0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NikoshLightBAN" pitchFamily="2" charset="0"/>
                          </a:rPr>
                          <m:t>𝑏</m:t>
                        </m:r>
                      </m:e>
                      <m:sup>
                        <m:r>
                          <a:rPr lang="en-US" sz="5400" b="0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NikoshLightBAN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5400" dirty="0" smtClean="0">
                  <a:solidFill>
                    <a:srgbClr val="7030A0"/>
                  </a:solidFill>
                  <a:latin typeface="NikoshLightBAN" pitchFamily="2" charset="0"/>
                  <a:cs typeface="NikoshLightBAN" pitchFamily="2" charset="0"/>
                </a:endParaRPr>
              </a:p>
              <a:p>
                <a:r>
                  <a:rPr lang="bn-IN" sz="5400" dirty="0" smtClean="0">
                    <a:solidFill>
                      <a:srgbClr val="7030A0"/>
                    </a:solidFill>
                    <a:latin typeface="NikoshLightBAN" pitchFamily="2" charset="0"/>
                    <a:cs typeface="NikoshLightBAN" pitchFamily="2" charset="0"/>
                  </a:rPr>
                  <a:t>আমাদের কাঙ্ক্ষিত উপপাদ্যটি প্রমানিত হল </a:t>
                </a:r>
                <a:endParaRPr lang="en-US" sz="5400" dirty="0">
                  <a:solidFill>
                    <a:srgbClr val="7030A0"/>
                  </a:solidFill>
                  <a:latin typeface="NikoshLightBAN" pitchFamily="2" charset="0"/>
                  <a:cs typeface="NikoshLightBAN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09" y="2971800"/>
                <a:ext cx="9159880" cy="3508653"/>
              </a:xfrm>
              <a:prstGeom prst="rect">
                <a:avLst/>
              </a:prstGeom>
              <a:blipFill rotWithShape="1">
                <a:blip r:embed="rId2"/>
                <a:stretch>
                  <a:fillRect l="-4061" t="-6609" r="-2597" b="-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2400"/>
            <a:ext cx="36576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2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/>
          <a:stretch/>
        </p:blipFill>
        <p:spPr>
          <a:xfrm>
            <a:off x="2060453" y="301341"/>
            <a:ext cx="4512803" cy="6580908"/>
          </a:xfrm>
          <a:prstGeom prst="rect">
            <a:avLst/>
          </a:prstGeom>
          <a:ln w="57150">
            <a:noFill/>
          </a:ln>
        </p:spPr>
      </p:pic>
      <p:grpSp>
        <p:nvGrpSpPr>
          <p:cNvPr id="49" name="Group 48"/>
          <p:cNvGrpSpPr/>
          <p:nvPr/>
        </p:nvGrpSpPr>
        <p:grpSpPr>
          <a:xfrm>
            <a:off x="2215676" y="3938158"/>
            <a:ext cx="2400092" cy="2667000"/>
            <a:chOff x="4721935" y="4038601"/>
            <a:chExt cx="2400092" cy="2667000"/>
          </a:xfrm>
        </p:grpSpPr>
        <p:cxnSp>
          <p:nvCxnSpPr>
            <p:cNvPr id="5" name="Straight Arrow Connector 4"/>
            <p:cNvCxnSpPr/>
            <p:nvPr/>
          </p:nvCxnSpPr>
          <p:spPr>
            <a:xfrm flipH="1">
              <a:off x="4721935" y="4038601"/>
              <a:ext cx="2182509" cy="25908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H="1">
              <a:off x="4950535" y="4114801"/>
              <a:ext cx="2171492" cy="25908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6904444" y="4038601"/>
              <a:ext cx="0" cy="762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904444" y="4114801"/>
              <a:ext cx="217583" cy="1524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626935" y="4419601"/>
              <a:ext cx="152400" cy="762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398335" y="4648201"/>
              <a:ext cx="228600" cy="1524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090694" y="4968587"/>
              <a:ext cx="178273" cy="1143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845989" y="5295901"/>
              <a:ext cx="244705" cy="1143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636335" y="5562601"/>
              <a:ext cx="176854" cy="1524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321144" y="5839692"/>
              <a:ext cx="228600" cy="1524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5179135" y="6134101"/>
              <a:ext cx="142009" cy="762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4950535" y="6400801"/>
              <a:ext cx="228600" cy="1524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Straight Arrow Connector 42"/>
          <p:cNvCxnSpPr/>
          <p:nvPr/>
        </p:nvCxnSpPr>
        <p:spPr>
          <a:xfrm flipV="1">
            <a:off x="2215676" y="6523766"/>
            <a:ext cx="2400092" cy="76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 rot="18635584">
            <a:off x="2235088" y="4429436"/>
            <a:ext cx="14750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r>
              <a:rPr lang="bn-BD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977676" y="5744872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 মি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Right Brace 52"/>
          <p:cNvSpPr/>
          <p:nvPr/>
        </p:nvSpPr>
        <p:spPr>
          <a:xfrm>
            <a:off x="4615768" y="4085366"/>
            <a:ext cx="269373" cy="2438400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4864359" y="4982444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</a:rPr>
              <a:t>কত?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33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 animBg="1"/>
      <p:bldP spid="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458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মূল্যায়ন-</a:t>
            </a:r>
          </a:p>
          <a:p>
            <a:r>
              <a:rPr lang="bn-IN" sz="6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6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6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সমকোণী ত্রিভুজ </a:t>
            </a:r>
            <a:r>
              <a:rPr lang="bn-BD" sz="6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কাকে বলে</a:t>
            </a:r>
            <a:r>
              <a:rPr lang="bn-IN" sz="6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IN" sz="6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6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6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পিথাগোরাসের</a:t>
            </a:r>
            <a:r>
              <a:rPr lang="bn-IN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সূ</a:t>
            </a:r>
            <a:r>
              <a:rPr lang="bn-IN" sz="6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ত্রটি </a:t>
            </a:r>
            <a:r>
              <a:rPr lang="bn-BD" sz="6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বলো</a:t>
            </a:r>
            <a:r>
              <a:rPr lang="bn-IN" sz="6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66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6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6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6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বর্গক্ষেত্র কাকে বলে?</a:t>
            </a:r>
            <a:endParaRPr lang="en-US" sz="6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66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76200"/>
            <a:ext cx="9139653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6239" y="4800600"/>
            <a:ext cx="70234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 ধন্যবাদ</a:t>
            </a:r>
            <a:endParaRPr lang="en-US" sz="9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61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761999"/>
            <a:ext cx="457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400" b="1" dirty="0" smtClean="0">
                <a:solidFill>
                  <a:srgbClr val="FF0000"/>
                </a:solidFill>
              </a:rPr>
              <a:t>শিক্ষক পরিচিতিঃ</a:t>
            </a:r>
          </a:p>
          <a:p>
            <a:pPr algn="just"/>
            <a:endParaRPr lang="en-US" sz="4400" b="1" dirty="0" smtClean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762000"/>
            <a:ext cx="38862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400" dirty="0">
                <a:solidFill>
                  <a:srgbClr val="0070C0"/>
                </a:solidFill>
              </a:rPr>
              <a:t>পাঠ </a:t>
            </a:r>
            <a:r>
              <a:rPr lang="bn-BD" sz="4400" dirty="0" smtClean="0">
                <a:solidFill>
                  <a:srgbClr val="0070C0"/>
                </a:solidFill>
              </a:rPr>
              <a:t>পরিচিতি-</a:t>
            </a:r>
            <a:endParaRPr lang="en-US" sz="4400" dirty="0" smtClean="0">
              <a:solidFill>
                <a:srgbClr val="0070C0"/>
              </a:solidFill>
            </a:endParaRPr>
          </a:p>
          <a:p>
            <a:pPr algn="just"/>
            <a:r>
              <a:rPr lang="bn-BD" sz="4400" dirty="0" smtClean="0">
                <a:solidFill>
                  <a:srgbClr val="0070C0"/>
                </a:solidFill>
              </a:rPr>
              <a:t>শ্রেণীঃ ৮ম</a:t>
            </a:r>
          </a:p>
          <a:p>
            <a:pPr algn="just"/>
            <a:r>
              <a:rPr lang="bn-BD" sz="4400" dirty="0" smtClean="0">
                <a:solidFill>
                  <a:srgbClr val="0070C0"/>
                </a:solidFill>
              </a:rPr>
              <a:t>বিষয়ঃ গণিত</a:t>
            </a:r>
          </a:p>
          <a:p>
            <a:pPr algn="just"/>
            <a:r>
              <a:rPr lang="bn-BD" sz="4400" dirty="0" smtClean="0">
                <a:solidFill>
                  <a:srgbClr val="0070C0"/>
                </a:solidFill>
              </a:rPr>
              <a:t>অধ্যায়ঃ জ্যামিতি</a:t>
            </a:r>
          </a:p>
          <a:p>
            <a:pPr algn="just"/>
            <a:r>
              <a:rPr lang="bn-BD" sz="2800" dirty="0" smtClean="0">
                <a:solidFill>
                  <a:srgbClr val="0070C0"/>
                </a:solidFill>
              </a:rPr>
              <a:t>সময়ঃ ৫০ মিনিট</a:t>
            </a:r>
          </a:p>
          <a:p>
            <a:pPr algn="just"/>
            <a:r>
              <a:rPr lang="bn-BD" sz="2800" dirty="0" smtClean="0">
                <a:solidFill>
                  <a:srgbClr val="0070C0"/>
                </a:solidFill>
              </a:rPr>
              <a:t>তারিখঃ</a:t>
            </a:r>
            <a:endParaRPr lang="bn-BD" sz="2800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" y="1676400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হুমায়ুন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কবির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as-IN" sz="3600" dirty="0">
                <a:latin typeface="NikoshBAN" pitchFamily="2" charset="0"/>
                <a:cs typeface="NikoshBAN" pitchFamily="2" charset="0"/>
              </a:rPr>
              <a:t> সহকারী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শিক্ষক                      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as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কোটচাঁদপুর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 বিদ্যালয়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কোটচাঁদপুর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ঝিনাইদহ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মোবাইল-০১৭৯৯০৬৬০৩৩</a:t>
            </a:r>
          </a:p>
          <a:p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Email : smhkabir2@gamil.com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-9099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92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ythagorean-word-proble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1295400"/>
            <a:ext cx="4648200" cy="4764582"/>
          </a:xfrm>
          <a:prstGeom prst="rect">
            <a:avLst/>
          </a:prstGeom>
        </p:spPr>
      </p:pic>
      <p:pic>
        <p:nvPicPr>
          <p:cNvPr id="3" name="Picture 2" descr="right-triangle-sandwic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1600"/>
            <a:ext cx="4343400" cy="4343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0" y="1524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নিচের চিত্রে তোমরা কি দেখতে পাচ্ছ?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1524000"/>
            <a:ext cx="823655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পিথাগোরাসের উপপাদ্য</a:t>
            </a:r>
            <a:r>
              <a:rPr lang="bn-IN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982" y="3643331"/>
            <a:ext cx="85719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4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পিথাগোরাসের উপপাদ্য </a:t>
            </a:r>
            <a:r>
              <a:rPr lang="bn-BD" sz="4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 করে </a:t>
            </a:r>
          </a:p>
          <a:p>
            <a:r>
              <a:rPr lang="bn-BD" sz="4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গাণিতিক সমস্যা সমাধান করতে পারবে।</a:t>
            </a:r>
            <a:endParaRPr lang="bn-IN" sz="48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10623172" cy="228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30782" y="1752600"/>
            <a:ext cx="9022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48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পিথাগোরাসের </a:t>
            </a:r>
            <a:r>
              <a:rPr lang="bn-IN" sz="48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উপপাদ্য বর্ণনা করতে </a:t>
            </a:r>
            <a:r>
              <a:rPr lang="bn-IN" sz="4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4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812334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পিথাগোরাসের উপপাদ্য</a:t>
            </a:r>
            <a:r>
              <a:rPr lang="bn-BD" sz="4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প্রমাণ করতে পারবে।</a:t>
            </a:r>
            <a:r>
              <a:rPr lang="bn-IN" sz="4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47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5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52600"/>
            <a:ext cx="8991600" cy="3154362"/>
          </a:xfrm>
        </p:spPr>
        <p:txBody>
          <a:bodyPr>
            <a:normAutofit/>
          </a:bodyPr>
          <a:lstStyle/>
          <a:p>
            <a:pPr algn="just"/>
            <a:r>
              <a:rPr lang="bn-BD" sz="48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“সমকোণী ত্রিভুজের অতিভুজের উপর অঙ্কিত </a:t>
            </a:r>
            <a:br>
              <a:rPr lang="bn-BD" sz="48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8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বর্গক্ষেত্রের ক্ষেত্রফল,তার অপর দুই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বাহুর উপর                 অঙ্কিত বর্গক্ষেত্র দ্বয়ের সমষ্টির সমান।”</a:t>
            </a:r>
            <a:r>
              <a:rPr lang="bn-BD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11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>
            <a:off x="3415687" y="1856509"/>
            <a:ext cx="1981200" cy="289560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19400" y="1219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0" y="4724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B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13832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A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4800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C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9550016">
            <a:off x="4118436" y="607404"/>
            <a:ext cx="3221974" cy="34454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429000" y="4724400"/>
            <a:ext cx="1981200" cy="1752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1000" y="1828800"/>
            <a:ext cx="3048000" cy="2895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962400" y="47244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a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43400" y="2819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b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24200" y="30480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c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4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5715000" y="214630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5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14630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257800" y="1981200"/>
                <a:ext cx="1143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1981200"/>
                <a:ext cx="114300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43000" y="2667000"/>
                <a:ext cx="1447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667000"/>
                <a:ext cx="1447800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10000" y="5334000"/>
                <a:ext cx="1524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5334000"/>
                <a:ext cx="1524000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576455" y="5087593"/>
                <a:ext cx="3429000" cy="1686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bn-BD" sz="4400" b="1" i="0" smtClean="0">
                              <a:solidFill>
                                <a:srgbClr val="FF00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লম্ব</m:t>
                          </m:r>
                        </m:e>
                        <m:sup>
                          <m:r>
                            <a:rPr lang="en-US" sz="4400" b="1" i="0" smtClean="0">
                              <a:solidFill>
                                <a:srgbClr val="FF00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bn-BD" sz="4400" b="1" i="0" smtClean="0">
                              <a:solidFill>
                                <a:srgbClr val="FF00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ভুমি</m:t>
                          </m:r>
                        </m:e>
                        <m:sup>
                          <m:r>
                            <a:rPr lang="en-US" sz="4400" b="1" i="0" smtClean="0">
                              <a:solidFill>
                                <a:srgbClr val="FF00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bn-BD" sz="4400" b="1" dirty="0" smtClean="0">
                  <a:solidFill>
                    <a:srgbClr val="FF0000"/>
                  </a:solidFill>
                  <a:latin typeface="Cambria Math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bn-BD" sz="4400" b="1" i="0" smtClean="0">
                              <a:solidFill>
                                <a:srgbClr val="FF00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অতিভুজ</m:t>
                          </m:r>
                        </m:e>
                        <m:sup>
                          <m:r>
                            <a:rPr lang="en-US" sz="4400" b="1" i="0" smtClean="0">
                              <a:solidFill>
                                <a:srgbClr val="FF00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4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6455" y="5087593"/>
                <a:ext cx="3429000" cy="168648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3429000" y="4343400"/>
            <a:ext cx="381000" cy="40870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2" grpId="0" animBg="1"/>
      <p:bldP spid="15" grpId="0" animBg="1"/>
      <p:bldP spid="16" grpId="0" animBg="1"/>
      <p:bldP spid="19" grpId="0"/>
      <p:bldP spid="21" grpId="0"/>
      <p:bldP spid="22" grpId="0"/>
      <p:bldP spid="3" grpId="0"/>
      <p:bldP spid="8" grpId="0"/>
      <p:bldP spid="11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>
            <a:off x="3429000" y="1828800"/>
            <a:ext cx="1981200" cy="289560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14800" y="4800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43400" y="2743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71800" y="311253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00400" y="1447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24200" y="46482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10200" y="4724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2" idx="4"/>
          </p:cNvCxnSpPr>
          <p:nvPr/>
        </p:nvCxnSpPr>
        <p:spPr>
          <a:xfrm>
            <a:off x="5410200" y="4724400"/>
            <a:ext cx="2819400" cy="0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8229600" y="2743200"/>
            <a:ext cx="0" cy="1981200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2" idx="4"/>
          </p:cNvCxnSpPr>
          <p:nvPr/>
        </p:nvCxnSpPr>
        <p:spPr>
          <a:xfrm flipH="1">
            <a:off x="5410200" y="2743200"/>
            <a:ext cx="2819400" cy="1981200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2" idx="0"/>
          </p:cNvCxnSpPr>
          <p:nvPr/>
        </p:nvCxnSpPr>
        <p:spPr>
          <a:xfrm flipH="1" flipV="1">
            <a:off x="3429000" y="1828800"/>
            <a:ext cx="4800600" cy="914400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229600" y="4648200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8229600" y="2514600"/>
            <a:ext cx="163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096126" y="4724400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8305800" y="3581400"/>
            <a:ext cx="16366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53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25" grpId="0"/>
      <p:bldP spid="26" grpId="0"/>
      <p:bldP spid="27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>
            <a:off x="1958666" y="304800"/>
            <a:ext cx="1981200" cy="289560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44466" y="3276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73066" y="1219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01466" y="158853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30066" y="-76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53866" y="31242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39866" y="3200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759266" y="3124200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759266" y="990600"/>
            <a:ext cx="163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625792" y="3200400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835466" y="2057400"/>
            <a:ext cx="16366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05000" y="3897868"/>
                <a:ext cx="2315186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∆</m:t>
                      </m:r>
                      <m:r>
                        <a:rPr lang="en-US" sz="60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𝐴𝐵𝐶</m:t>
                      </m:r>
                    </m:oMath>
                  </m:oMathPara>
                </a14:m>
                <a:endParaRPr lang="en-US" b="0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3897868"/>
                <a:ext cx="2315186" cy="101566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800600" y="3937337"/>
                <a:ext cx="20574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60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𝐷𝐸𝐶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937337"/>
                <a:ext cx="2057400" cy="101566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10000" y="3658850"/>
                <a:ext cx="1282723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800" i="1" smtClean="0">
                          <a:latin typeface="Cambria Math"/>
                        </a:rPr>
                        <m:t>≜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3658850"/>
                <a:ext cx="1282723" cy="144655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ight Triangle 15"/>
          <p:cNvSpPr/>
          <p:nvPr/>
        </p:nvSpPr>
        <p:spPr>
          <a:xfrm rot="16200000">
            <a:off x="4425033" y="897299"/>
            <a:ext cx="1840468" cy="2765734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00600" y="1957864"/>
            <a:ext cx="544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36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  <p:bldP spid="25" grpId="0"/>
      <p:bldP spid="26" grpId="0"/>
      <p:bldP spid="27" grpId="0"/>
      <p:bldP spid="31" grpId="0"/>
      <p:bldP spid="10" grpId="0"/>
      <p:bldP spid="11" grpId="0"/>
      <p:bldP spid="13" grpId="0"/>
      <p:bldP spid="16" grpId="0" animBg="1"/>
      <p:bldP spid="9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720</TotalTime>
  <Words>196</Words>
  <Application>Microsoft Office PowerPoint</Application>
  <PresentationFormat>On-screen Show (4:3)</PresentationFormat>
  <Paragraphs>106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Calibri</vt:lpstr>
      <vt:lpstr>Calibri Light</vt:lpstr>
      <vt:lpstr>Cambria Math</vt:lpstr>
      <vt:lpstr>NikoshBAN</vt:lpstr>
      <vt:lpstr>NikoshLightBAN</vt:lpstr>
      <vt:lpstr>Vrinda</vt:lpstr>
      <vt:lpstr>Retrospect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“সমকোণী ত্রিভুজের অতিভুজের উপর অঙ্কিত  বর্গক্ষেত্রের ক্ষেত্রফল,তার অপর দুই বাহুর উপর                 অঙ্কিত বর্গক্ষেত্র দ্বয়ের সমষ্টির সমান।”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sujon</dc:creator>
  <cp:lastModifiedBy>Windows User</cp:lastModifiedBy>
  <cp:revision>113</cp:revision>
  <dcterms:created xsi:type="dcterms:W3CDTF">2006-08-16T00:00:00Z</dcterms:created>
  <dcterms:modified xsi:type="dcterms:W3CDTF">2020-03-12T01:35:03Z</dcterms:modified>
</cp:coreProperties>
</file>