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8321" autoAdjust="0"/>
  </p:normalViewPr>
  <p:slideViewPr>
    <p:cSldViewPr snapToGrid="0">
      <p:cViewPr varScale="1">
        <p:scale>
          <a:sx n="60" d="100"/>
          <a:sy n="60" d="100"/>
        </p:scale>
        <p:origin x="-10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F188-A782-486A-A37A-A3B7FD8324F7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D3DC-6244-44DB-A80F-2F892D9590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21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92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6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29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73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03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67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54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47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1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5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8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82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8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58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9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15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97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0C7F-592B-41CE-8CCD-EC8C4773201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B3EF-4AEC-49EB-8397-EE6F0D26B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সবাইকে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শুভেচ্ছা</a:t>
            </a:r>
            <a:r>
              <a:rPr lang="en-US" sz="4400" dirty="0" smtClean="0">
                <a:solidFill>
                  <a:srgbClr val="00B050"/>
                </a:solidFill>
              </a:rPr>
              <a:t>  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3495"/>
            <a:ext cx="7167716" cy="59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575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704" y="5534561"/>
            <a:ext cx="677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দেখিনু সেদিন রেলে,</a:t>
            </a:r>
          </a:p>
          <a:p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ফেলে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চোখ ফেটে এল জল,</a:t>
            </a:r>
          </a:p>
          <a:p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এমনি করিয়া কি জগৎ জুড়িয়া মার খাবে দূর্বল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083143" cy="535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 বিশ্লেষণ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81"/>
            <a:ext cx="7093974" cy="4955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8723" y="543161"/>
            <a:ext cx="5083277" cy="51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5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" y="209006"/>
            <a:ext cx="83863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যে দধীচিদের হাড় দিয়ে ঐ বাষ্প – শকট চলে,</a:t>
            </a:r>
          </a:p>
          <a:p>
            <a:r>
              <a:rPr lang="bn-IN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bn-IN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বেতন দিয়াছ?- চুপ রও যত মিথ্যাবাদীর দল!</a:t>
            </a:r>
          </a:p>
          <a:p>
            <a:r>
              <a:rPr lang="bn-IN" sz="2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বল!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1"/>
            <a:ext cx="6356555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297" y="1605046"/>
            <a:ext cx="5761703" cy="52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393" y="1079815"/>
            <a:ext cx="6572771" cy="577818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5514109" cy="1052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</a:rPr>
              <a:t>রাজপথে তব চলিছে মোটর, সাগরে জাহাজ চলে,</a:t>
            </a:r>
          </a:p>
          <a:p>
            <a:pPr algn="ctr"/>
            <a:r>
              <a:rPr lang="bn-IN" sz="2000" dirty="0" smtClean="0">
                <a:solidFill>
                  <a:srgbClr val="C00000"/>
                </a:solidFill>
              </a:rPr>
              <a:t>রেলপথে চলে বাস্প-শকট, দেশ ছেয়ে গেল কলে,            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05766"/>
            <a:ext cx="5583814" cy="57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3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8364"/>
            <a:ext cx="6747164" cy="1939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বল তো এসব কাহাদের দান ! তোমার অট্টালিকা </a:t>
            </a:r>
          </a:p>
          <a:p>
            <a:pPr algn="ctr"/>
            <a:r>
              <a:rPr lang="bn-IN" sz="2000" dirty="0" smtClean="0"/>
              <a:t>কার খুনে রাঙা ? –ঠূলি  খুলে দেখ, প্রতি ইটে আছে লিখা।</a:t>
            </a:r>
          </a:p>
          <a:p>
            <a:pPr algn="ctr"/>
            <a:r>
              <a:rPr lang="bn-IN" sz="2000" dirty="0" smtClean="0"/>
              <a:t>তুমি জান নাকো, কিন্তু পথের প্রতি ধূলিকণা জানে</a:t>
            </a:r>
          </a:p>
          <a:p>
            <a:pPr algn="ctr"/>
            <a:r>
              <a:rPr lang="bn-IN" sz="2000" dirty="0" smtClean="0"/>
              <a:t>ঐ পথ, ঐ জাহাজ, শকট, অট্টালিকা মানে !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745" y="0"/>
            <a:ext cx="5500255" cy="676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664036" cy="490450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08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36774" cy="5353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277" y="0"/>
            <a:ext cx="5584723" cy="5324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46090" y="5353664"/>
            <a:ext cx="7049729" cy="13863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আসিতেছে শুভদিন,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দিনে দিনে বহু বাড়িয়াছে দেনা, শুধিতে হইবে ঋণ।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হাতুড়ি শাবল গাঁইতি চালায়ে ভাঙিল যারা পাহাড়,</a:t>
            </a:r>
            <a:r>
              <a:rPr lang="bn-IN" sz="2400" dirty="0" smtClean="0"/>
              <a:t>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63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39" y="4793226"/>
            <a:ext cx="6150077" cy="1932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/>
              <a:t>পাহাড়-কাটা সে পথের দু-পাশে পড়িয়া যাদের হাড়,</a:t>
            </a:r>
          </a:p>
          <a:p>
            <a:r>
              <a:rPr lang="bn-IN" sz="2000" dirty="0" smtClean="0"/>
              <a:t>তোমারে সেবিতে হইল যাহারা মজুর, মুটে ও কুলি,</a:t>
            </a:r>
          </a:p>
          <a:p>
            <a:r>
              <a:rPr lang="bn-IN" sz="2000" dirty="0" smtClean="0"/>
              <a:t>তোমারে বহিতে যারা পবিত্র অঙ্গে লাগাল ধূলি;</a:t>
            </a:r>
          </a:p>
          <a:p>
            <a:r>
              <a:rPr lang="bn-IN" sz="2000" dirty="0" smtClean="0"/>
              <a:t>তারাই মানুষ , তারাই দেবতা, গাহি তাহাদেরি গান, </a:t>
            </a:r>
          </a:p>
          <a:p>
            <a:r>
              <a:rPr lang="bn-IN" sz="2000" dirty="0" smtClean="0"/>
              <a:t>তাদের ব্যথিত বক্ষে পা ফেলে আসে নব উত্থান ! 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39" y="0"/>
            <a:ext cx="6223819" cy="4763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542" y="137652"/>
            <a:ext cx="5717458" cy="672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83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538841" cy="627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জোড়ায়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639" y="554182"/>
            <a:ext cx="6165182" cy="6303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3846"/>
            <a:ext cx="6109855" cy="471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বহুনির্বাচনি প্রশ্ন ,সময়=২মিঃ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99247"/>
            <a:ext cx="6339638" cy="5662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নিচের উদ্দীপকটি পড় এবং ১ ও ২ নং প্রশ্নের উত্তর দাও : </a:t>
            </a:r>
          </a:p>
          <a:p>
            <a:pPr algn="ctr"/>
            <a:endParaRPr lang="bn-IN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শফিক শ্রমজীবী মানুষের পক্ষে কথা বলে। তাই গার্মেন্টস ও অন্যান্য সেক্টরে শ্রমিকদের শোষণ করা হলে সে এচিয়ে যায় এবং তাদের পক্ষে কথা বলে। কিন্তু এর জন্য সে অনেকবার পুলিশ কর্তৃক নির্যাতিত হইয়েছে। তাদের পক্ষে কথা বলতে ছাড়েনি।</a:t>
            </a:r>
          </a:p>
          <a:p>
            <a:endParaRPr lang="bn-IN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১, উদ্দীপকের শফিকের </a:t>
            </a:r>
            <a:r>
              <a:rPr lang="bn-IN" dirty="0">
                <a:solidFill>
                  <a:srgbClr val="7030A0"/>
                </a:solidFill>
              </a:rPr>
              <a:t>চ</a:t>
            </a:r>
            <a:r>
              <a:rPr lang="bn-IN" dirty="0" smtClean="0">
                <a:solidFill>
                  <a:srgbClr val="7030A0"/>
                </a:solidFill>
              </a:rPr>
              <a:t>রিত্রে ‘কুলি-মজুর’ কবিতার কোনটি ফুটে উঠেছে ? </a:t>
            </a:r>
          </a:p>
          <a:p>
            <a:endParaRPr lang="bn-IN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ক) শ্রমজীবী মানুষের প্রতি দরদ খ) শ্রমজীবীদের প্রতি বিতৃষ্ণা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গ) শ্রমজীবী মানুষের প্রতি অবজ্ঞা ঘ) শ্রমিকশ্রেণির প্রতি অনীহা</a:t>
            </a:r>
          </a:p>
          <a:p>
            <a:endParaRPr lang="bn-IN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২, উদ্দীপক এবং ‘কুলি-মজুর’ কবিতার শিক্ষণীয় দিক হলো-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।, মানবতা ।।, সহানুভূতি  ।।।, ন্যায্যা অধিকার</a:t>
            </a:r>
          </a:p>
          <a:p>
            <a:endParaRPr lang="bn-IN" dirty="0" smtClean="0">
              <a:solidFill>
                <a:srgbClr val="7030A0"/>
              </a:solidFill>
            </a:endParaRPr>
          </a:p>
          <a:p>
            <a:r>
              <a:rPr lang="bn-IN" dirty="0" smtClean="0">
                <a:solidFill>
                  <a:srgbClr val="7030A0"/>
                </a:solidFill>
              </a:rPr>
              <a:t>নিচের কোনটি সঠিক ?  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ক) ।  খ ) । ও ।। গ) ।। ও ।।।  ঘ) ।, ।। ও ।।।                              </a:t>
            </a:r>
            <a:r>
              <a:rPr lang="bn-IN" dirty="0" smtClean="0"/>
              <a:t>         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77781"/>
            <a:ext cx="6710516" cy="383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4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দলিয় কাজ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489005"/>
            <a:ext cx="4129548" cy="1419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4296" y="766916"/>
            <a:ext cx="4454014" cy="678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অনুধাবনমূলক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প্রশ্ন</a:t>
            </a:r>
            <a:r>
              <a:rPr lang="en-US" sz="2000" dirty="0" smtClean="0"/>
              <a:t>,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=৫মিঃ 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568812" y="3672347"/>
            <a:ext cx="3623187" cy="1563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ঘ =</a:t>
            </a:r>
            <a:r>
              <a:rPr lang="en-US" sz="2400" dirty="0" err="1" smtClean="0">
                <a:solidFill>
                  <a:srgbClr val="FFFF00"/>
                </a:solidFill>
              </a:rPr>
              <a:t>দল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১, </a:t>
            </a:r>
            <a:r>
              <a:rPr lang="en-US" sz="2400" dirty="0" err="1" smtClean="0">
                <a:solidFill>
                  <a:srgbClr val="FFFF00"/>
                </a:solidFill>
              </a:rPr>
              <a:t>কবি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শ্রমজীবী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মানুষের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গান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গেয়েছেন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কেন</a:t>
            </a:r>
            <a:r>
              <a:rPr lang="en-US" sz="2400" dirty="0" smtClean="0">
                <a:solidFill>
                  <a:srgbClr val="FFFF00"/>
                </a:solidFill>
              </a:rPr>
              <a:t> ?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923071"/>
            <a:ext cx="4114801" cy="148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গ =</a:t>
            </a:r>
            <a:r>
              <a:rPr lang="en-US" sz="2400" dirty="0" err="1" smtClean="0">
                <a:solidFill>
                  <a:srgbClr val="7030A0"/>
                </a:solidFill>
              </a:rPr>
              <a:t>দল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১, </a:t>
            </a:r>
            <a:r>
              <a:rPr lang="en-US" sz="2400" dirty="0" err="1" smtClean="0">
                <a:solidFill>
                  <a:srgbClr val="7030A0"/>
                </a:solidFill>
              </a:rPr>
              <a:t>পথের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ধূলিকণা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জানে</a:t>
            </a:r>
            <a:r>
              <a:rPr lang="en-US" sz="2400" dirty="0" smtClean="0">
                <a:solidFill>
                  <a:srgbClr val="7030A0"/>
                </a:solidFill>
              </a:rPr>
              <a:t> ?  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3059" y="713719"/>
            <a:ext cx="3578941" cy="1573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ক =</a:t>
            </a:r>
            <a:r>
              <a:rPr lang="en-US" sz="2400" dirty="0" err="1" smtClean="0">
                <a:solidFill>
                  <a:srgbClr val="002060"/>
                </a:solidFill>
              </a:rPr>
              <a:t>দল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১,চোখ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ফেটে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এল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জল-কেন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?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বুঝিয়ে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লেখ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/>
              <a:t>। 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775061"/>
            <a:ext cx="4129548" cy="1687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ক =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দল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১, </a:t>
            </a:r>
            <a:r>
              <a:rPr lang="en-US" sz="2400" dirty="0" err="1" smtClean="0">
                <a:solidFill>
                  <a:srgbClr val="FF0000"/>
                </a:solidFill>
              </a:rPr>
              <a:t>শ্রমজীবী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মানুষের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ধনিকশ্রেনির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আচরণ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কেমন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?      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8346"/>
            <a:ext cx="4159045" cy="1399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4568" y="5271535"/>
            <a:ext cx="3667432" cy="1586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3058" y="2326772"/>
            <a:ext cx="3578942" cy="13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70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63" y="0"/>
            <a:ext cx="12205063" cy="12017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মূ</a:t>
            </a:r>
            <a:r>
              <a:rPr lang="bn-IN" sz="6000" dirty="0" smtClean="0">
                <a:solidFill>
                  <a:schemeClr val="tx1"/>
                </a:solidFill>
              </a:rPr>
              <a:t>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062" y="2266409"/>
            <a:ext cx="9351026" cy="9971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</a:rPr>
              <a:t>২ )  ‘পুতুলের বিয়ে’ নাটকটি লেখেন কে ?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263542"/>
            <a:ext cx="9351818" cy="11005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accent5"/>
                </a:solidFill>
              </a:rPr>
              <a:t>৩ ) শ্রমজীবী মানুষদের শোষণ করে কারা ?   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99080"/>
            <a:ext cx="9296400" cy="10515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</a:rPr>
              <a:t>১ ) ‘খুন’ শব্দের অর্থ কী 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364085"/>
            <a:ext cx="9393383" cy="110054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bg2">
                    <a:lumMod val="50000"/>
                  </a:schemeClr>
                </a:solidFill>
              </a:rPr>
              <a:t>৪ ) বাষ্প-শকট কোন পথে চলে ?   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46268"/>
            <a:ext cx="9457509" cy="7761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 ৫) মানবসভ্যতা কাদের হাতে গড়ে উঠেছে ?          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9378778" y="2344177"/>
            <a:ext cx="270613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en-US" sz="2800" dirty="0" smtClean="0"/>
              <a:t>২, </a:t>
            </a:r>
            <a:r>
              <a:rPr lang="en-US" sz="2800" dirty="0" err="1" smtClean="0"/>
              <a:t>কাজী</a:t>
            </a:r>
            <a:r>
              <a:rPr lang="en-US" sz="2800" dirty="0" smtClean="0"/>
              <a:t> </a:t>
            </a:r>
            <a:r>
              <a:rPr lang="en-US" sz="2800" dirty="0" err="1" smtClean="0"/>
              <a:t>নজ্রুল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। 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337965" y="1427018"/>
            <a:ext cx="272934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১, </a:t>
            </a:r>
            <a:r>
              <a:rPr lang="en-US" sz="2800" dirty="0" err="1" smtClean="0"/>
              <a:t>হত্যা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365674" y="3311237"/>
            <a:ext cx="271549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৩, </a:t>
            </a:r>
            <a:r>
              <a:rPr lang="en-US" sz="2800" dirty="0" err="1" smtClean="0"/>
              <a:t>ধনিকশ্রেণি</a:t>
            </a:r>
            <a:r>
              <a:rPr lang="en-US" sz="2800" dirty="0"/>
              <a:t>।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496696" y="4314006"/>
            <a:ext cx="2586447" cy="871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৪ ) রেলপথে,    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509760" y="5515788"/>
            <a:ext cx="2555966" cy="776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 ৫,শ্রমজীবী মানুষদের।   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8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731" y="765242"/>
            <a:ext cx="6013270" cy="6092757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73828"/>
            <a:ext cx="6178731" cy="3984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</a:t>
            </a:r>
            <a:r>
              <a:rPr lang="bn-IN" sz="2400" dirty="0" smtClean="0">
                <a:solidFill>
                  <a:srgbClr val="FF0000"/>
                </a:solidFill>
              </a:rPr>
              <a:t>, তোমার দেখা একজন শ্রমজীবী মানুষের জীবন-যাপনের উপর একটি বিবরণী লেখ।    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35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30629"/>
            <a:ext cx="12192000" cy="12540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পরিচিতি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-1" y="1358537"/>
            <a:ext cx="4208929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পাঠ-পরিচিতি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8355876" y="1423852"/>
            <a:ext cx="3836124" cy="84908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শিক্ষক-পরিচিতি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0" y="2272937"/>
            <a:ext cx="4195355" cy="30436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শ্রেণি : সপ্তম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সময় : ৪৫ মিনিট,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তারিখ : ,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8355876" y="2272937"/>
            <a:ext cx="3836124" cy="30436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মোঃআমির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হোসেন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bn-IN" sz="28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প্রধান</a:t>
            </a:r>
            <a:r>
              <a:rPr lang="bn-IN" sz="2800" dirty="0" smtClean="0">
                <a:solidFill>
                  <a:srgbClr val="FF0000"/>
                </a:solidFill>
              </a:rPr>
              <a:t>শিক্ষক,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IN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পাল্লা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মাহবুব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আদর্শ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উচ্চ</a:t>
            </a:r>
            <a:r>
              <a:rPr lang="bn-IN" sz="2800" dirty="0" smtClean="0">
                <a:solidFill>
                  <a:srgbClr val="FF0000"/>
                </a:solidFill>
              </a:rPr>
              <a:t> বিদ্যালয়,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পাল্লা –চাটখিল –নোয়াখলী।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8928" y="1264024"/>
            <a:ext cx="4168590" cy="41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17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</a:rPr>
              <a:t>সবাইকে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ধন্যবাদ</a:t>
            </a:r>
            <a:r>
              <a:rPr lang="en-US" sz="6000" dirty="0" smtClean="0">
                <a:solidFill>
                  <a:srgbClr val="7030A0"/>
                </a:solidFill>
              </a:rPr>
              <a:t> 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Picture 3" descr="f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851339"/>
            <a:ext cx="11892455" cy="6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338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251" y="827418"/>
            <a:ext cx="3709852" cy="301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9417" y="3777342"/>
            <a:ext cx="3792583" cy="3080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5261"/>
            <a:ext cx="4598126" cy="2731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119" y="757783"/>
            <a:ext cx="3831881" cy="2912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40034"/>
            <a:ext cx="4611189" cy="25995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104503"/>
            <a:ext cx="12083143" cy="666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/>
                </a:solidFill>
              </a:rPr>
              <a:t>চিত্রের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মানুষগুলো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কোন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শ্রেণির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পেশাজীবি</a:t>
            </a:r>
            <a:r>
              <a:rPr lang="en-US" sz="3200" dirty="0" smtClean="0">
                <a:solidFill>
                  <a:schemeClr val="accent5"/>
                </a:solidFill>
              </a:rPr>
              <a:t> ?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65668"/>
            <a:ext cx="2926080" cy="692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শ্রমিক বা কুলি-মজুর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982" y="3906982"/>
            <a:ext cx="3588327" cy="24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2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88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</a:rPr>
              <a:t>পাঠ-পরিচিতি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898572" y="1802675"/>
            <a:ext cx="4885508" cy="16851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“কুলি-মজুর”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2183" y="3931920"/>
            <a:ext cx="579990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কাজী নজরুল ইসলাম  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1838052"/>
            <a:ext cx="3004457" cy="29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6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9852" y="640079"/>
            <a:ext cx="542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শিখন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ফল</a:t>
            </a:r>
            <a:r>
              <a:rPr lang="en-US" sz="6000" dirty="0" smtClean="0">
                <a:solidFill>
                  <a:srgbClr val="FFFF00"/>
                </a:solidFill>
              </a:rPr>
              <a:t>   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765" y="2364377"/>
            <a:ext cx="71845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এই </a:t>
            </a:r>
            <a:r>
              <a:rPr lang="en-US" sz="2400" dirty="0" err="1" smtClean="0">
                <a:solidFill>
                  <a:srgbClr val="7030A0"/>
                </a:solidFill>
              </a:rPr>
              <a:t>পাঠ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শেষে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শিক্ষার্থীরা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---------</a:t>
            </a:r>
            <a:endParaRPr lang="bn-IN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১ ) </a:t>
            </a:r>
            <a:r>
              <a:rPr lang="en-US" sz="2400" dirty="0" err="1" smtClean="0">
                <a:solidFill>
                  <a:srgbClr val="7030A0"/>
                </a:solidFill>
              </a:rPr>
              <a:t>কবির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জন্ম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পরিচিতি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সম্পর্কে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লিখতে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পড়তে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বলতে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২ ) </a:t>
            </a:r>
            <a:r>
              <a:rPr lang="en-US" sz="2400" dirty="0" err="1" smtClean="0">
                <a:solidFill>
                  <a:srgbClr val="7030A0"/>
                </a:solidFill>
              </a:rPr>
              <a:t>নতুন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শব্দের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অর্থসহ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বাক্য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গঠণ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৩ ) </a:t>
            </a:r>
            <a:r>
              <a:rPr lang="en-US" sz="2400" dirty="0" err="1" smtClean="0">
                <a:solidFill>
                  <a:srgbClr val="7030A0"/>
                </a:solidFill>
              </a:rPr>
              <a:t>শ্রমজীবী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মানুষকে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কীভাবে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শোষণ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অত্যাচার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তা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ব্যাখ্যা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800" dirty="0" smtClean="0"/>
              <a:t>।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265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096206" cy="927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কবি-পরিচিতি  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289810"/>
            <a:ext cx="4663440" cy="3836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1" y="966652"/>
            <a:ext cx="3657601" cy="1110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কাজী নজরুল ইসলাম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0663" y="914400"/>
            <a:ext cx="8386354" cy="1071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জন্ম পরিচয় : ২৫ই মে, ১৮৯৯ সালে, বর্ধমান জেলার আসানসোল মহাকুমার চুরুলিয়া গ্রামে।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89121" y="1920241"/>
            <a:ext cx="7694022" cy="11664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পিতৃ ও মাতৃ পরিচয় : পিতার নাম কাজী ফকির আহমদ মাতার নাম জাহেদা খাতুন।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121" y="3086645"/>
            <a:ext cx="7654833" cy="962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শিক্ষাজীবন : গ্রামের মক্তব থেকে প্রাথমিক শিক্ষালাভ। রানী গজ্ঞের সিয়ারসোল স্কুলে, ময়মনসিংহ জেলার ত্রিশালের দরিরামপুর স্কুলে দশম শ্রেণি পর্যন্ত পড়ালেখা করেন।   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97978" y="4036424"/>
            <a:ext cx="7694022" cy="901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কর্মজীবন : লেটোর দলে, রুটির দোকানে এবং সেনাবাহিনীতে যোগদান করেছিলেন। পত্রিকা সম্পাদনা,গ্রামোফোন রেকর্ডের ব্যাবসা।     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9120" y="4950823"/>
            <a:ext cx="7667897" cy="1131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সাহিত্যকর্ম</a:t>
            </a:r>
            <a:r>
              <a:rPr lang="en-US" dirty="0" smtClean="0"/>
              <a:t> : </a:t>
            </a:r>
            <a:r>
              <a:rPr lang="en-US" dirty="0" err="1" smtClean="0"/>
              <a:t>কাব্যগ্রন্থ</a:t>
            </a:r>
            <a:r>
              <a:rPr lang="en-US" dirty="0" smtClean="0"/>
              <a:t> :</a:t>
            </a:r>
            <a:r>
              <a:rPr lang="en-US" dirty="0" err="1" smtClean="0"/>
              <a:t>পিলে</a:t>
            </a:r>
            <a:r>
              <a:rPr lang="en-US" dirty="0" smtClean="0"/>
              <a:t> </a:t>
            </a:r>
            <a:r>
              <a:rPr lang="en-US" dirty="0" err="1" smtClean="0"/>
              <a:t>পটকা</a:t>
            </a:r>
            <a:r>
              <a:rPr lang="en-US" dirty="0" smtClean="0"/>
              <a:t>, </a:t>
            </a:r>
            <a:r>
              <a:rPr lang="en-US" dirty="0" err="1" smtClean="0"/>
              <a:t>ঘুম</a:t>
            </a:r>
            <a:r>
              <a:rPr lang="en-US" dirty="0" smtClean="0"/>
              <a:t> </a:t>
            </a:r>
            <a:r>
              <a:rPr lang="en-US" dirty="0" err="1" smtClean="0"/>
              <a:t>জাগানো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,  </a:t>
            </a:r>
            <a:r>
              <a:rPr lang="en-US" dirty="0" err="1" smtClean="0"/>
              <a:t>অগ্নি-বীনা</a:t>
            </a:r>
            <a:r>
              <a:rPr lang="en-US" dirty="0" smtClean="0"/>
              <a:t>, </a:t>
            </a:r>
            <a:r>
              <a:rPr lang="en-US" dirty="0" err="1" smtClean="0"/>
              <a:t>সাম্যবাদী</a:t>
            </a:r>
            <a:r>
              <a:rPr lang="en-US" dirty="0" smtClean="0"/>
              <a:t>, </a:t>
            </a:r>
            <a:r>
              <a:rPr lang="en-US" dirty="0" err="1" smtClean="0"/>
              <a:t>সর্বহারা</a:t>
            </a:r>
            <a:r>
              <a:rPr lang="en-US" dirty="0" smtClean="0"/>
              <a:t>, </a:t>
            </a:r>
            <a:r>
              <a:rPr lang="en-US" dirty="0" err="1" smtClean="0"/>
              <a:t>বিষের</a:t>
            </a:r>
            <a:r>
              <a:rPr lang="en-US" dirty="0" smtClean="0"/>
              <a:t> </a:t>
            </a:r>
            <a:r>
              <a:rPr lang="en-US" dirty="0" err="1" smtClean="0"/>
              <a:t>বাঁশি</a:t>
            </a:r>
            <a:r>
              <a:rPr lang="en-US" dirty="0" smtClean="0"/>
              <a:t>। </a:t>
            </a:r>
            <a:r>
              <a:rPr lang="en-US" dirty="0" err="1" smtClean="0"/>
              <a:t>উপন্যাস</a:t>
            </a:r>
            <a:r>
              <a:rPr lang="en-US" dirty="0" smtClean="0"/>
              <a:t> : </a:t>
            </a:r>
            <a:r>
              <a:rPr lang="en-US" dirty="0" err="1" smtClean="0"/>
              <a:t>বাঁধনহারা</a:t>
            </a:r>
            <a:r>
              <a:rPr lang="en-US" dirty="0" smtClean="0"/>
              <a:t>, </a:t>
            </a:r>
            <a:r>
              <a:rPr lang="en-US" dirty="0" err="1" smtClean="0"/>
              <a:t>কুহেলিকা</a:t>
            </a:r>
            <a:r>
              <a:rPr lang="en-US" dirty="0" smtClean="0"/>
              <a:t>। </a:t>
            </a:r>
            <a:r>
              <a:rPr lang="en-US" dirty="0" err="1" smtClean="0"/>
              <a:t>গল্প</a:t>
            </a:r>
            <a:r>
              <a:rPr lang="en-US" dirty="0" smtClean="0"/>
              <a:t> : </a:t>
            </a:r>
            <a:r>
              <a:rPr lang="en-US" dirty="0" err="1" smtClean="0"/>
              <a:t>ব্যাথার</a:t>
            </a:r>
            <a:r>
              <a:rPr lang="en-US" dirty="0" smtClean="0"/>
              <a:t> </a:t>
            </a:r>
            <a:r>
              <a:rPr lang="en-US" dirty="0" err="1" smtClean="0"/>
              <a:t>দান</a:t>
            </a:r>
            <a:r>
              <a:rPr lang="en-US" dirty="0" smtClean="0"/>
              <a:t>, </a:t>
            </a:r>
            <a:r>
              <a:rPr lang="en-US" dirty="0" err="1" smtClean="0"/>
              <a:t>রিক্তের</a:t>
            </a:r>
            <a:r>
              <a:rPr lang="en-US" dirty="0" smtClean="0"/>
              <a:t> </a:t>
            </a:r>
            <a:r>
              <a:rPr lang="en-US" dirty="0" err="1" smtClean="0"/>
              <a:t>বেদন</a:t>
            </a:r>
            <a:r>
              <a:rPr lang="en-US" dirty="0" smtClean="0"/>
              <a:t>,  </a:t>
            </a:r>
            <a:r>
              <a:rPr lang="en-US" dirty="0" err="1" smtClean="0"/>
              <a:t>জিনের</a:t>
            </a:r>
            <a:r>
              <a:rPr lang="en-US" dirty="0" smtClean="0"/>
              <a:t> </a:t>
            </a:r>
            <a:r>
              <a:rPr lang="en-US" dirty="0" err="1" smtClean="0"/>
              <a:t>বাদশা</a:t>
            </a:r>
            <a:r>
              <a:rPr lang="en-US" dirty="0" smtClean="0"/>
              <a:t>। </a:t>
            </a:r>
            <a:r>
              <a:rPr lang="en-US" dirty="0" err="1" smtClean="0"/>
              <a:t>নাটক</a:t>
            </a:r>
            <a:r>
              <a:rPr lang="en-US" dirty="0" smtClean="0"/>
              <a:t> : </a:t>
            </a:r>
            <a:r>
              <a:rPr lang="en-US" dirty="0" err="1" smtClean="0"/>
              <a:t>আলেয়া</a:t>
            </a:r>
            <a:r>
              <a:rPr lang="en-US" dirty="0" smtClean="0"/>
              <a:t>, </a:t>
            </a:r>
            <a:r>
              <a:rPr lang="en-US" dirty="0" err="1" smtClean="0"/>
              <a:t>পুতুলের</a:t>
            </a:r>
            <a:r>
              <a:rPr lang="en-US" dirty="0" smtClean="0"/>
              <a:t> </a:t>
            </a:r>
            <a:r>
              <a:rPr lang="en-US" dirty="0" err="1" smtClean="0"/>
              <a:t>বিয়ে</a:t>
            </a:r>
            <a:r>
              <a:rPr lang="en-US" dirty="0" smtClean="0"/>
              <a:t>। </a:t>
            </a:r>
            <a:r>
              <a:rPr lang="en-US" dirty="0" err="1" smtClean="0"/>
              <a:t>প্রবন্ধগ্রন্থ</a:t>
            </a:r>
            <a:r>
              <a:rPr lang="en-US" dirty="0" smtClean="0"/>
              <a:t> : </a:t>
            </a:r>
            <a:r>
              <a:rPr lang="en-US" dirty="0" err="1" smtClean="0"/>
              <a:t>ধুমকেতু</a:t>
            </a:r>
            <a:r>
              <a:rPr lang="en-US" dirty="0" smtClean="0"/>
              <a:t>, </a:t>
            </a:r>
            <a:r>
              <a:rPr lang="en-US" dirty="0" err="1" smtClean="0"/>
              <a:t>যুগ-বাণী</a:t>
            </a:r>
            <a:r>
              <a:rPr lang="en-US" dirty="0" smtClean="0"/>
              <a:t>, </a:t>
            </a:r>
            <a:r>
              <a:rPr lang="en-US" dirty="0" err="1" smtClean="0"/>
              <a:t>দুর্দিনের</a:t>
            </a:r>
            <a:r>
              <a:rPr lang="en-US" dirty="0" smtClean="0"/>
              <a:t> </a:t>
            </a:r>
            <a:r>
              <a:rPr lang="en-US" dirty="0" err="1" smtClean="0"/>
              <a:t>যাত্রী</a:t>
            </a:r>
            <a:r>
              <a:rPr lang="en-US" dirty="0" smtClean="0"/>
              <a:t>। </a:t>
            </a:r>
            <a:r>
              <a:rPr lang="en-US" dirty="0" err="1" smtClean="0"/>
              <a:t>গানের</a:t>
            </a:r>
            <a:r>
              <a:rPr lang="en-US" dirty="0" smtClean="0"/>
              <a:t> </a:t>
            </a:r>
            <a:r>
              <a:rPr lang="en-US" dirty="0" err="1" smtClean="0"/>
              <a:t>সংকলন</a:t>
            </a:r>
            <a:r>
              <a:rPr lang="en-US" dirty="0" smtClean="0"/>
              <a:t> : </a:t>
            </a:r>
            <a:r>
              <a:rPr lang="en-US" dirty="0" err="1" smtClean="0"/>
              <a:t>বুল্বুল,চোখের</a:t>
            </a:r>
            <a:r>
              <a:rPr lang="en-US" dirty="0" smtClean="0"/>
              <a:t> </a:t>
            </a:r>
            <a:r>
              <a:rPr lang="en-US" dirty="0" err="1" smtClean="0"/>
              <a:t>চাতক</a:t>
            </a:r>
            <a:r>
              <a:rPr lang="en-US" dirty="0" smtClean="0"/>
              <a:t>, </a:t>
            </a:r>
            <a:r>
              <a:rPr lang="en-US" dirty="0" err="1" smtClean="0"/>
              <a:t>চন্দ্রবিন্দু</a:t>
            </a:r>
            <a:r>
              <a:rPr lang="en-US" dirty="0" smtClean="0"/>
              <a:t>, </a:t>
            </a:r>
            <a:r>
              <a:rPr lang="en-US" dirty="0" err="1" smtClean="0"/>
              <a:t>সুরলিপি</a:t>
            </a:r>
            <a:r>
              <a:rPr lang="en-US" dirty="0" smtClean="0"/>
              <a:t>।   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26480"/>
            <a:ext cx="4245429" cy="731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</a:rPr>
              <a:t>জীবনাবসান : ২৯ আগস্ট, ১৯৭৬ সালে</a:t>
            </a:r>
            <a:r>
              <a:rPr lang="bn-IN" dirty="0" smtClean="0">
                <a:solidFill>
                  <a:srgbClr val="FF0000"/>
                </a:solidFill>
              </a:rPr>
              <a:t>।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9121" y="6081847"/>
            <a:ext cx="7694022" cy="62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পুরস্কার</a:t>
            </a:r>
            <a:r>
              <a:rPr lang="en-US" dirty="0" smtClean="0">
                <a:solidFill>
                  <a:srgbClr val="7030A0"/>
                </a:solidFill>
              </a:rPr>
              <a:t> ও </a:t>
            </a:r>
            <a:r>
              <a:rPr lang="en-US" dirty="0" err="1" smtClean="0">
                <a:solidFill>
                  <a:srgbClr val="7030A0"/>
                </a:solidFill>
              </a:rPr>
              <a:t>সম্মাননা</a:t>
            </a:r>
            <a:r>
              <a:rPr lang="en-US" dirty="0" smtClean="0">
                <a:solidFill>
                  <a:srgbClr val="7030A0"/>
                </a:solidFill>
              </a:rPr>
              <a:t> : </a:t>
            </a:r>
            <a:r>
              <a:rPr lang="en-US" dirty="0" err="1" smtClean="0">
                <a:solidFill>
                  <a:srgbClr val="7030A0"/>
                </a:solidFill>
              </a:rPr>
              <a:t>কলকাতা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বিশ্ববিদ্যালয়</a:t>
            </a:r>
            <a:r>
              <a:rPr lang="en-US" dirty="0" smtClean="0">
                <a:solidFill>
                  <a:srgbClr val="7030A0"/>
                </a:solidFill>
              </a:rPr>
              <a:t> ‘</a:t>
            </a:r>
            <a:r>
              <a:rPr lang="en-US" dirty="0" err="1" smtClean="0">
                <a:solidFill>
                  <a:srgbClr val="7030A0"/>
                </a:solidFill>
              </a:rPr>
              <a:t>জগত্তারিণী</a:t>
            </a:r>
            <a:r>
              <a:rPr lang="en-US" dirty="0" smtClean="0">
                <a:solidFill>
                  <a:srgbClr val="7030A0"/>
                </a:solidFill>
              </a:rPr>
              <a:t>’, </a:t>
            </a:r>
            <a:r>
              <a:rPr lang="en-US" dirty="0" err="1" smtClean="0">
                <a:solidFill>
                  <a:srgbClr val="7030A0"/>
                </a:solidFill>
              </a:rPr>
              <a:t>ঢাকা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বিশ্ববিদ্যালয়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ডি-লিট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প্রদান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করে</a:t>
            </a:r>
            <a:r>
              <a:rPr lang="en-US" dirty="0" smtClean="0">
                <a:solidFill>
                  <a:srgbClr val="7030A0"/>
                </a:solidFill>
              </a:rPr>
              <a:t>। ‘</a:t>
            </a:r>
            <a:r>
              <a:rPr lang="en-US" dirty="0" err="1" smtClean="0">
                <a:solidFill>
                  <a:srgbClr val="7030A0"/>
                </a:solidFill>
              </a:rPr>
              <a:t>একুশে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পদক</a:t>
            </a:r>
            <a:r>
              <a:rPr lang="en-US" dirty="0" smtClean="0">
                <a:solidFill>
                  <a:srgbClr val="7030A0"/>
                </a:solidFill>
              </a:rPr>
              <a:t>’ </a:t>
            </a:r>
            <a:r>
              <a:rPr lang="en-US" dirty="0" err="1" smtClean="0">
                <a:solidFill>
                  <a:srgbClr val="7030A0"/>
                </a:solidFill>
              </a:rPr>
              <a:t>এবং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জাতীয়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কবির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মর্যদায়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অধিষ্ঠত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করেন</a:t>
            </a:r>
            <a:r>
              <a:rPr lang="en-US" dirty="0" smtClean="0">
                <a:solidFill>
                  <a:srgbClr val="FF0000"/>
                </a:solidFill>
              </a:rPr>
              <a:t>।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7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355" y="747712"/>
            <a:ext cx="6091646" cy="6110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32811"/>
            <a:ext cx="6048103" cy="1985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উপরের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ছবি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দেখে</a:t>
            </a:r>
            <a:r>
              <a:rPr lang="en-US" sz="3200" dirty="0" smtClean="0">
                <a:solidFill>
                  <a:srgbClr val="7030A0"/>
                </a:solidFill>
              </a:rPr>
              <a:t> ৫ </a:t>
            </a:r>
            <a:r>
              <a:rPr lang="en-US" sz="3200" dirty="0" err="1" smtClean="0">
                <a:solidFill>
                  <a:srgbClr val="7030A0"/>
                </a:solidFill>
              </a:rPr>
              <a:t>টি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বাক্য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তৈরী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</a:rPr>
              <a:t>। 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78" y="796834"/>
            <a:ext cx="4153988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9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4059"/>
            <a:ext cx="6411686" cy="54039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0" y="0"/>
            <a:ext cx="6283235" cy="860842"/>
          </a:xfrm>
          <a:prstGeom prst="wedgeRoundRectCallout">
            <a:avLst>
              <a:gd name="adj1" fmla="val -25425"/>
              <a:gd name="adj2" fmla="val 1349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আদর্শ পাঠ </a:t>
            </a:r>
            <a:endParaRPr lang="en-US" sz="4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236823" y="-1"/>
            <a:ext cx="4789714" cy="783771"/>
          </a:xfrm>
          <a:prstGeom prst="wedgeRoundRectCallout">
            <a:avLst>
              <a:gd name="adj1" fmla="val -21106"/>
              <a:gd name="adj2" fmla="val 1627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সরব পাঠ 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550" y="1476103"/>
            <a:ext cx="5843450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13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945035" cy="8621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নতুন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শব্দের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অর্থ</a:t>
            </a:r>
            <a:r>
              <a:rPr lang="en-US" sz="6000" dirty="0" smtClean="0">
                <a:solidFill>
                  <a:srgbClr val="FFFF00"/>
                </a:solidFill>
              </a:rPr>
              <a:t> 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44584"/>
            <a:ext cx="3487781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১ ) ‘ঠুলি’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3" y="2088287"/>
            <a:ext cx="3370217" cy="1347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২ ) ‘শাবল’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762103"/>
            <a:ext cx="3435530" cy="1750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৩ ) ‘গাঁইতি’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38651"/>
            <a:ext cx="3225180" cy="13193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৪) ‘বক্ষে</a:t>
            </a:r>
            <a:r>
              <a:rPr lang="bn-IN" sz="2800" dirty="0" smtClean="0">
                <a:solidFill>
                  <a:srgbClr val="FF0000"/>
                </a:solidFill>
              </a:rPr>
              <a:t>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091" y="849087"/>
            <a:ext cx="4271555" cy="1489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১ ) চোখের ওপর ঢাকনি ।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42217" y="2325190"/>
            <a:ext cx="4258491" cy="1619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২  ) লোহার তৈরী মাটি খোঁড়ার হাতিয়ার </a:t>
            </a:r>
            <a:r>
              <a:rPr lang="bn-IN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8486" y="5355771"/>
            <a:ext cx="3131599" cy="1397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৪ ) বুকে।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4844" y="3984172"/>
            <a:ext cx="3295241" cy="914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2"/>
                </a:solidFill>
              </a:rPr>
              <a:t>৩) পাথর ।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338" y="888275"/>
            <a:ext cx="4680382" cy="1849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593" y="2847704"/>
            <a:ext cx="4558937" cy="1071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780" y="3993151"/>
            <a:ext cx="5447213" cy="11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1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816</Words>
  <Application>Microsoft Office PowerPoint</Application>
  <PresentationFormat>Custom</PresentationFormat>
  <Paragraphs>116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Windows User</cp:lastModifiedBy>
  <cp:revision>106</cp:revision>
  <dcterms:created xsi:type="dcterms:W3CDTF">2020-02-05T14:42:30Z</dcterms:created>
  <dcterms:modified xsi:type="dcterms:W3CDTF">2020-03-12T13:49:22Z</dcterms:modified>
</cp:coreProperties>
</file>