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61" r:id="rId6"/>
    <p:sldId id="260" r:id="rId7"/>
    <p:sldId id="263" r:id="rId8"/>
    <p:sldId id="266" r:id="rId9"/>
    <p:sldId id="274" r:id="rId10"/>
    <p:sldId id="267" r:id="rId11"/>
    <p:sldId id="264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koshBAN" panose="02000000000000000000" pitchFamily="2" charset="0"/>
        <a:ea typeface="+mn-ea"/>
        <a:cs typeface="NikoshBAN" panose="02000000000000000000" pitchFamily="2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koshBAN" panose="02000000000000000000" pitchFamily="2" charset="0"/>
        <a:ea typeface="+mn-ea"/>
        <a:cs typeface="NikoshBAN" panose="02000000000000000000" pitchFamily="2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koshBAN" panose="02000000000000000000" pitchFamily="2" charset="0"/>
        <a:ea typeface="+mn-ea"/>
        <a:cs typeface="NikoshBAN" panose="02000000000000000000" pitchFamily="2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koshBAN" panose="02000000000000000000" pitchFamily="2" charset="0"/>
        <a:ea typeface="+mn-ea"/>
        <a:cs typeface="NikoshBAN" panose="02000000000000000000" pitchFamily="2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koshBAN" panose="02000000000000000000" pitchFamily="2" charset="0"/>
        <a:ea typeface="+mn-ea"/>
        <a:cs typeface="NikoshBAN" panose="02000000000000000000" pitchFamily="2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ikoshBAN" panose="02000000000000000000" pitchFamily="2" charset="0"/>
        <a:ea typeface="+mn-ea"/>
        <a:cs typeface="NikoshBAN" panose="02000000000000000000" pitchFamily="2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ikoshBAN" panose="02000000000000000000" pitchFamily="2" charset="0"/>
        <a:ea typeface="+mn-ea"/>
        <a:cs typeface="NikoshBAN" panose="02000000000000000000" pitchFamily="2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ikoshBAN" panose="02000000000000000000" pitchFamily="2" charset="0"/>
        <a:ea typeface="+mn-ea"/>
        <a:cs typeface="NikoshBAN" panose="02000000000000000000" pitchFamily="2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ikoshBAN" panose="02000000000000000000" pitchFamily="2" charset="0"/>
        <a:ea typeface="+mn-ea"/>
        <a:cs typeface="NikoshBAN" panose="02000000000000000000" pitchFamily="2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D5A43-667B-4FA8-92D6-925F99CABE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56FD19-6D8E-4472-915D-DED5C398C1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D9637-F900-47BB-91DF-285FF06A9E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5A05A-29E6-405A-9AB3-EBF7A7A29D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43972-5D7C-4BED-97C2-8CB98B9CE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051E4-DFBD-44C6-A5B2-2BCF6C0DA3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7CACF-42CE-4B11-9E07-1940ED9BD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EFF55-740B-4273-B23F-278F88033E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6743C-5F7C-4927-BCD5-D8CE8A3A3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46B5F-C38E-43FB-94F9-A290857231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EF6E802-3DD3-4A24-ADE6-89DB229CFE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5420EA5-E795-4CBB-80C2-EE61190553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en-US" sz="4000" smtClean="0">
                <a:cs typeface="Vrinda" panose="020B0802040204020203" pitchFamily="34" charset="0"/>
              </a:rPr>
              <a:t/>
            </a:r>
            <a:br>
              <a:rPr lang="en-US" sz="4000" smtClean="0">
                <a:cs typeface="Vrinda" panose="020B0802040204020203" pitchFamily="34" charset="0"/>
              </a:rPr>
            </a:br>
            <a:r>
              <a:rPr lang="en-US" sz="4000" smtClean="0">
                <a:cs typeface="Vrinda" panose="020B0802040204020203" pitchFamily="34" charset="0"/>
              </a:rPr>
              <a:t/>
            </a:r>
            <a:br>
              <a:rPr lang="en-US" sz="4000" smtClean="0">
                <a:cs typeface="Vrinda" panose="020B0802040204020203" pitchFamily="34" charset="0"/>
              </a:rPr>
            </a:br>
            <a:r>
              <a:rPr lang="en-US" sz="4000" smtClean="0">
                <a:cs typeface="Vrinda" panose="020B0802040204020203" pitchFamily="34" charset="0"/>
              </a:rPr>
              <a:t/>
            </a:r>
            <a:br>
              <a:rPr lang="en-US" sz="4000" smtClean="0">
                <a:cs typeface="Vrinda" panose="020B0802040204020203" pitchFamily="34" charset="0"/>
              </a:rPr>
            </a:br>
            <a:r>
              <a:rPr lang="en-US" sz="4000" smtClean="0">
                <a:cs typeface="Vrinda" panose="020B0802040204020203" pitchFamily="34" charset="0"/>
              </a:rPr>
              <a:t/>
            </a:r>
            <a:br>
              <a:rPr lang="en-US" sz="4000" smtClean="0">
                <a:cs typeface="Vrinda" panose="020B0802040204020203" pitchFamily="34" charset="0"/>
              </a:rPr>
            </a:br>
            <a:r>
              <a:rPr lang="en-US" sz="4000" smtClean="0">
                <a:cs typeface="Vrinda" panose="020B0802040204020203" pitchFamily="34" charset="0"/>
              </a:rPr>
              <a:t/>
            </a:r>
            <a:br>
              <a:rPr lang="en-US" sz="4000" smtClean="0">
                <a:cs typeface="Vrinda" panose="020B0802040204020203" pitchFamily="34" charset="0"/>
              </a:rPr>
            </a:br>
            <a:r>
              <a:rPr lang="en-US" sz="4000" smtClean="0">
                <a:cs typeface="Vrinda" panose="020B0802040204020203" pitchFamily="34" charset="0"/>
              </a:rPr>
              <a:t/>
            </a:r>
            <a:br>
              <a:rPr lang="en-US" sz="4000" smtClean="0">
                <a:cs typeface="Vrinda" panose="020B0802040204020203" pitchFamily="34" charset="0"/>
              </a:rPr>
            </a:br>
            <a:endParaRPr lang="en-US" sz="4000" smtClean="0">
              <a:cs typeface="Vrinda" panose="020B0802040204020203" pitchFamily="34" charset="0"/>
            </a:endParaRPr>
          </a:p>
        </p:txBody>
      </p:sp>
      <p:sp>
        <p:nvSpPr>
          <p:cNvPr id="2051" name="AutoShape 6"/>
          <p:cNvSpPr>
            <a:spLocks noChangeArrowheads="1"/>
          </p:cNvSpPr>
          <p:nvPr/>
        </p:nvSpPr>
        <p:spPr bwMode="auto">
          <a:xfrm>
            <a:off x="609600" y="-152400"/>
            <a:ext cx="7620000" cy="1752600"/>
          </a:xfrm>
          <a:prstGeom prst="ribbon">
            <a:avLst>
              <a:gd name="adj1" fmla="val 12500"/>
              <a:gd name="adj2" fmla="val 50000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6874"/>
            <a:ext cx="9144000" cy="4962526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0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14400" y="0"/>
            <a:ext cx="6705600" cy="1600200"/>
          </a:xfrm>
          <a:prstGeom prst="leftRightArrow">
            <a:avLst>
              <a:gd name="adj1" fmla="val 50000"/>
              <a:gd name="adj2" fmla="val 83810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n-BD" sz="720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6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n-BD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দল ব্যাংকের ২টি করে কার্যাবলি</a:t>
            </a:r>
            <a:r>
              <a:rPr lang="bn-BD" sz="7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লিখ?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bn-BD" sz="4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bn-BD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</a:t>
            </a:r>
            <a:r>
              <a:rPr lang="en-US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4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740960" y="0"/>
            <a:ext cx="7467600" cy="2895600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dirty="0">
                <a:solidFill>
                  <a:schemeClr val="tx2"/>
                </a:solidFill>
              </a:rPr>
              <a:t> </a:t>
            </a:r>
            <a:r>
              <a:rPr lang="bn-BD" sz="8800" dirty="0">
                <a:solidFill>
                  <a:schemeClr val="tx2"/>
                </a:solidFill>
              </a:rPr>
              <a:t>বাড়ির কাজ</a:t>
            </a:r>
            <a:endParaRPr lang="en-US" sz="8800" dirty="0">
              <a:solidFill>
                <a:schemeClr val="tx2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7060" y="3429000"/>
            <a:ext cx="8915400" cy="38100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dirty="0" smtClean="0">
                <a:solidFill>
                  <a:schemeClr val="tx1"/>
                </a:solidFill>
              </a:rPr>
              <a:t>ব্যাংক </a:t>
            </a:r>
            <a:r>
              <a:rPr lang="bn-BD" sz="6000" dirty="0">
                <a:solidFill>
                  <a:schemeClr val="tx1"/>
                </a:solidFill>
              </a:rPr>
              <a:t>গ্রাহকদের প্রেক্ষাপটে ব্যাংকের </a:t>
            </a:r>
            <a:r>
              <a:rPr lang="bn-BD" sz="6000" dirty="0" smtClean="0">
                <a:solidFill>
                  <a:schemeClr val="tx1"/>
                </a:solidFill>
              </a:rPr>
              <a:t>উদ্যেশ্যাবলী ব্যাখ্যা কর </a:t>
            </a:r>
            <a:r>
              <a:rPr lang="bn-BD" sz="4400" dirty="0" smtClean="0">
                <a:solidFill>
                  <a:schemeClr val="tx1"/>
                </a:solidFill>
              </a:rPr>
              <a:t>?                                    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Internal Storage 3"/>
          <p:cNvSpPr/>
          <p:nvPr/>
        </p:nvSpPr>
        <p:spPr>
          <a:xfrm>
            <a:off x="914400" y="45700"/>
            <a:ext cx="7162799" cy="1796955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2133600"/>
            <a:ext cx="7162800" cy="535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-228600"/>
            <a:ext cx="3505200" cy="3352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75" name="AutoShape 8"/>
          <p:cNvSpPr>
            <a:spLocks noChangeArrowheads="1"/>
          </p:cNvSpPr>
          <p:nvPr/>
        </p:nvSpPr>
        <p:spPr bwMode="auto">
          <a:xfrm>
            <a:off x="0" y="3124200"/>
            <a:ext cx="9144000" cy="37338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সূচীপাড়া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চাঁদপুর।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54182"/>
            <a:ext cx="2057400" cy="2057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228600"/>
            <a:ext cx="4343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  দশম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ফিন্যান্স ও ব্যাংকিং 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  অধ্যায়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 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50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10" y="93538"/>
            <a:ext cx="4491251" cy="32592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3538"/>
            <a:ext cx="4186452" cy="31830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657600"/>
            <a:ext cx="4267200" cy="4495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617794"/>
            <a:ext cx="4186452" cy="4572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flipH="1">
            <a:off x="9143999" y="5791200"/>
            <a:ext cx="45719" cy="24685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9525"/>
            <a:ext cx="9144000" cy="6858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মুদ্রা, ব্যাংক ও ব্যাকিং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"/>
            <a:ext cx="12496800" cy="1143000"/>
          </a:xfrm>
        </p:spPr>
        <p:txBody>
          <a:bodyPr/>
          <a:lstStyle/>
          <a:p>
            <a:pPr eaLnBrk="1" hangingPunct="1"/>
            <a:r>
              <a:rPr lang="bn-BD" dirty="0" smtClean="0">
                <a:cs typeface="Vrinda" panose="020B0802040204020203" pitchFamily="34" charset="0"/>
              </a:rPr>
              <a:t> </a:t>
            </a:r>
            <a:endParaRPr lang="en-US" dirty="0" smtClean="0">
              <a:cs typeface="Vrinda" panose="020B0802040204020203" pitchFamily="34" charset="0"/>
            </a:endParaRPr>
          </a:p>
        </p:txBody>
      </p:sp>
      <p:sp>
        <p:nvSpPr>
          <p:cNvPr id="7171" name="AutoShape 5"/>
          <p:cNvSpPr>
            <a:spLocks noChangeArrowheads="1"/>
          </p:cNvSpPr>
          <p:nvPr/>
        </p:nvSpPr>
        <p:spPr bwMode="auto">
          <a:xfrm>
            <a:off x="0" y="1905000"/>
            <a:ext cx="9296400" cy="1981200"/>
          </a:xfrm>
          <a:prstGeom prst="rightArrow">
            <a:avLst>
              <a:gd name="adj1" fmla="val 50000"/>
              <a:gd name="adj2" fmla="val 13214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 কি  জানতে পারবে 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172" name="AutoShape 7"/>
          <p:cNvSpPr>
            <a:spLocks noChangeArrowheads="1"/>
          </p:cNvSpPr>
          <p:nvPr/>
        </p:nvSpPr>
        <p:spPr bwMode="auto">
          <a:xfrm>
            <a:off x="762000" y="-472281"/>
            <a:ext cx="7010400" cy="2636838"/>
          </a:xfrm>
          <a:prstGeom prst="rightArrow">
            <a:avLst>
              <a:gd name="adj1" fmla="val 41448"/>
              <a:gd name="adj2" fmla="val 49994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173" name="AutoShape 8"/>
          <p:cNvSpPr>
            <a:spLocks noChangeArrowheads="1"/>
          </p:cNvSpPr>
          <p:nvPr/>
        </p:nvSpPr>
        <p:spPr bwMode="auto">
          <a:xfrm>
            <a:off x="0" y="4038600"/>
            <a:ext cx="9181531" cy="2286000"/>
          </a:xfrm>
          <a:prstGeom prst="rightArrow">
            <a:avLst>
              <a:gd name="adj1" fmla="val 50000"/>
              <a:gd name="adj2" fmla="val 9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 প্রধান কার্যাবলি সমুহ  জানতে পারবে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-152400"/>
            <a:ext cx="419100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9144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48174" cy="3297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152400" y="152400"/>
            <a:ext cx="8991600" cy="1717344"/>
          </a:xfrm>
          <a:prstGeom prst="ribbon">
            <a:avLst>
              <a:gd name="adj1" fmla="val 12500"/>
              <a:gd name="adj2" fmla="val 50000"/>
            </a:avLst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ব্যাংকের প্রধান </a:t>
            </a:r>
            <a:r>
              <a:rPr lang="bn-BD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 </a:t>
            </a:r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 </a:t>
            </a:r>
            <a:endParaRPr lang="en-US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685800" y="3429000"/>
            <a:ext cx="976313" cy="485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685800" y="2819400"/>
            <a:ext cx="976313" cy="485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685800" y="4038600"/>
            <a:ext cx="976313" cy="485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762000" y="4648200"/>
            <a:ext cx="976313" cy="485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762000" y="5867400"/>
            <a:ext cx="976313" cy="485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685800" y="2057400"/>
            <a:ext cx="976313" cy="485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25" name="AutoShape 11"/>
          <p:cNvSpPr>
            <a:spLocks noChangeArrowheads="1"/>
          </p:cNvSpPr>
          <p:nvPr/>
        </p:nvSpPr>
        <p:spPr bwMode="auto">
          <a:xfrm>
            <a:off x="762000" y="5257800"/>
            <a:ext cx="976313" cy="485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AutoShape 12"/>
          <p:cNvSpPr>
            <a:spLocks noChangeArrowheads="1"/>
          </p:cNvSpPr>
          <p:nvPr/>
        </p:nvSpPr>
        <p:spPr bwMode="auto">
          <a:xfrm>
            <a:off x="1824251" y="2077872"/>
            <a:ext cx="6477000" cy="533400"/>
          </a:xfrm>
          <a:prstGeom prst="flowChartProcess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জনগন থেকে/আমানত সংগ্রহ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227" name="AutoShape 13"/>
          <p:cNvSpPr>
            <a:spLocks noChangeArrowheads="1"/>
          </p:cNvSpPr>
          <p:nvPr/>
        </p:nvSpPr>
        <p:spPr bwMode="auto">
          <a:xfrm>
            <a:off x="1828800" y="2819400"/>
            <a:ext cx="6477000" cy="457200"/>
          </a:xfrm>
          <a:prstGeom prst="flowChartProcess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ঋন দান   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228" name="AutoShape 14"/>
          <p:cNvSpPr>
            <a:spLocks noChangeArrowheads="1"/>
          </p:cNvSpPr>
          <p:nvPr/>
        </p:nvSpPr>
        <p:spPr bwMode="auto">
          <a:xfrm>
            <a:off x="1828800" y="3429000"/>
            <a:ext cx="6477000" cy="457200"/>
          </a:xfrm>
          <a:prstGeom prst="flowChartProcess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বাট্রাকরণ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বিনিময় বিলে সীকৃতি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229" name="AutoShape 15"/>
          <p:cNvSpPr>
            <a:spLocks noChangeArrowheads="1"/>
          </p:cNvSpPr>
          <p:nvPr/>
        </p:nvSpPr>
        <p:spPr bwMode="auto">
          <a:xfrm>
            <a:off x="1905000" y="4038600"/>
            <a:ext cx="6477000" cy="457200"/>
          </a:xfrm>
          <a:prstGeom prst="flowChartProcess">
            <a:avLst/>
          </a:prstGeom>
          <a:ln>
            <a:headEnd/>
            <a:tailEnd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 স্থানান্তর 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230" name="AutoShape 16"/>
          <p:cNvSpPr>
            <a:spLocks noChangeArrowheads="1"/>
          </p:cNvSpPr>
          <p:nvPr/>
        </p:nvSpPr>
        <p:spPr bwMode="auto">
          <a:xfrm>
            <a:off x="1828800" y="4648200"/>
            <a:ext cx="6477000" cy="457200"/>
          </a:xfrm>
          <a:prstGeom prst="flowChartProcess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2400">
                <a:latin typeface="NikoshBAN" panose="02000000000000000000" pitchFamily="2" charset="0"/>
                <a:cs typeface="NikoshBAN" panose="02000000000000000000" pitchFamily="2" charset="0"/>
              </a:rPr>
              <a:t>বৈদেশিক বানিজ্যে সাহাজ্য</a:t>
            </a:r>
            <a:r>
              <a:rPr lang="bn-BD" sz="180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endParaRPr lang="en-US" sz="1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231" name="AutoShape 17"/>
          <p:cNvSpPr>
            <a:spLocks noChangeArrowheads="1"/>
          </p:cNvSpPr>
          <p:nvPr/>
        </p:nvSpPr>
        <p:spPr bwMode="auto">
          <a:xfrm>
            <a:off x="1939119" y="5257800"/>
            <a:ext cx="6477000" cy="457200"/>
          </a:xfrm>
          <a:prstGeom prst="flowChartProcess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মূল্যবান দলিল সংরক্ষণ    </a:t>
            </a:r>
            <a:r>
              <a:rPr lang="bn-BD" sz="18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232" name="AutoShape 18"/>
          <p:cNvSpPr>
            <a:spLocks noChangeArrowheads="1"/>
          </p:cNvSpPr>
          <p:nvPr/>
        </p:nvSpPr>
        <p:spPr bwMode="auto">
          <a:xfrm>
            <a:off x="1905000" y="5867400"/>
            <a:ext cx="6477000" cy="485775"/>
          </a:xfrm>
          <a:prstGeom prst="flowChartProcess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n-BD" sz="1800" dirty="0">
                <a:cs typeface="Vrinda" panose="020B0802040204020203" pitchFamily="34" charset="0"/>
              </a:rPr>
              <a:t>      ব্যবসায়িক পরামশ দেওয়া                </a:t>
            </a:r>
            <a:endParaRPr lang="en-US" sz="1800" dirty="0">
              <a:cs typeface="Vrinda" panose="020B08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19200" y="-609600"/>
            <a:ext cx="6934200" cy="3352800"/>
          </a:xfrm>
          <a:prstGeom prst="irregularSeal1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9pPr>
          </a:lstStyle>
          <a:p>
            <a:pPr algn="ctr">
              <a:defRPr/>
            </a:pPr>
            <a:r>
              <a:rPr lang="bn-BD" sz="9600" dirty="0" smtClean="0">
                <a:solidFill>
                  <a:schemeClr val="hlink"/>
                </a:solidFill>
              </a:rPr>
              <a:t>একক কাজ</a:t>
            </a:r>
            <a:r>
              <a:rPr lang="bn-BD" sz="7200" dirty="0" smtClean="0">
                <a:solidFill>
                  <a:schemeClr val="hlink"/>
                </a:solidFill>
              </a:rPr>
              <a:t> </a:t>
            </a:r>
            <a:endParaRPr lang="en-US" sz="7200" dirty="0" smtClean="0">
              <a:solidFill>
                <a:schemeClr val="hlink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76200" y="2514600"/>
            <a:ext cx="9144000" cy="4343400"/>
          </a:xfrm>
          <a:prstGeom prst="flowChartInputOutpu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defRPr>
            </a:lvl9pPr>
          </a:lstStyle>
          <a:p>
            <a:pPr algn="ctr">
              <a:defRPr/>
            </a:pPr>
            <a:r>
              <a:rPr lang="bn-BD" sz="4000" dirty="0" smtClean="0">
                <a:solidFill>
                  <a:schemeClr val="folHlink"/>
                </a:solidFill>
              </a:rPr>
              <a:t> </a:t>
            </a:r>
            <a:r>
              <a:rPr lang="bn-BD" sz="9600" dirty="0" smtClean="0"/>
              <a:t>মুদ্রা কাকে বলে</a:t>
            </a:r>
            <a:r>
              <a:rPr lang="bn-BD" sz="2000" dirty="0" smtClean="0"/>
              <a:t> </a:t>
            </a:r>
            <a:r>
              <a:rPr lang="bn-BD" sz="8800" dirty="0" smtClean="0"/>
              <a:t>?</a:t>
            </a:r>
            <a:endParaRPr lang="bn-BD" sz="102800" dirty="0" smtClean="0"/>
          </a:p>
          <a:p>
            <a:pPr algn="ctr">
              <a:defRPr/>
            </a:pPr>
            <a:r>
              <a:rPr lang="bn-BD" sz="6600" dirty="0" smtClean="0"/>
              <a:t>সময়ঃ-০৩ মিনিট </a:t>
            </a:r>
            <a:endParaRPr 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0" y="2362200"/>
            <a:ext cx="9137176" cy="4267200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মুদ্রা একটি বিনিময় মাধ্যম, যা মুল্যের পরিমাপক</a:t>
            </a:r>
          </a:p>
          <a:p>
            <a:pPr algn="ctr"/>
            <a:r>
              <a:rPr lang="bn-BD" sz="4800" dirty="0" smtClean="0"/>
              <a:t> ও সঞ্চয়ের বাহন হিসাবে কাজ করে </a:t>
            </a:r>
            <a:r>
              <a:rPr lang="bn-BD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053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552</TotalTime>
  <Words>131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   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School</cp:lastModifiedBy>
  <cp:revision>99</cp:revision>
  <cp:lastPrinted>1601-01-01T00:00:00Z</cp:lastPrinted>
  <dcterms:created xsi:type="dcterms:W3CDTF">2015-02-18T15:30:59Z</dcterms:created>
  <dcterms:modified xsi:type="dcterms:W3CDTF">2020-03-12T09:08:13Z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