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8" r:id="rId3"/>
    <p:sldId id="259" r:id="rId4"/>
    <p:sldId id="260" r:id="rId5"/>
    <p:sldId id="261" r:id="rId6"/>
    <p:sldId id="257" r:id="rId7"/>
    <p:sldId id="262" r:id="rId8"/>
    <p:sldId id="264" r:id="rId9"/>
    <p:sldId id="265" r:id="rId10"/>
    <p:sldId id="266" r:id="rId11"/>
    <p:sldId id="267" r:id="rId12"/>
    <p:sldId id="269" r:id="rId13"/>
    <p:sldId id="26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ngram Madrasah" initials="BM" lastIdx="1" clrIdx="0">
    <p:extLst>
      <p:ext uri="{19B8F6BF-5375-455C-9EA6-DF929625EA0E}">
        <p15:presenceInfo xmlns:p15="http://schemas.microsoft.com/office/powerpoint/2012/main" userId="Bongram Madrasa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10T20:50:58.173" idx="1">
    <p:pos x="10" y="10"/>
    <p:text/>
    <p:extLst>
      <p:ext uri="{C676402C-5697-4E1C-873F-D02D1690AC5C}">
        <p15:threadingInfo xmlns:p15="http://schemas.microsoft.com/office/powerpoint/2012/main" timeZoneBias="-3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0E7CA-E6E8-4D3F-AF68-83284716CA47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F3850-30FC-40B1-BEFA-65E6062F7F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7154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0E7CA-E6E8-4D3F-AF68-83284716CA47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F3850-30FC-40B1-BEFA-65E6062F7F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7252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0E7CA-E6E8-4D3F-AF68-83284716CA47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F3850-30FC-40B1-BEFA-65E6062F7F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6136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0E7CA-E6E8-4D3F-AF68-83284716CA47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F3850-30FC-40B1-BEFA-65E6062F7F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5479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0E7CA-E6E8-4D3F-AF68-83284716CA47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F3850-30FC-40B1-BEFA-65E6062F7F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8418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0E7CA-E6E8-4D3F-AF68-83284716CA47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F3850-30FC-40B1-BEFA-65E6062F7F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915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0E7CA-E6E8-4D3F-AF68-83284716CA47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F3850-30FC-40B1-BEFA-65E6062F7F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520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0E7CA-E6E8-4D3F-AF68-83284716CA47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F3850-30FC-40B1-BEFA-65E6062F7F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3983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0E7CA-E6E8-4D3F-AF68-83284716CA47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F3850-30FC-40B1-BEFA-65E6062F7F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6197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0E7CA-E6E8-4D3F-AF68-83284716CA47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F3850-30FC-40B1-BEFA-65E6062F7F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6037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0E7CA-E6E8-4D3F-AF68-83284716CA47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F3850-30FC-40B1-BEFA-65E6062F7F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8068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Vert">
          <a:fgClr>
            <a:srgbClr val="C0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0E7CA-E6E8-4D3F-AF68-83284716CA47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F3850-30FC-40B1-BEFA-65E6062F7F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6405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547" y="597352"/>
            <a:ext cx="8942294" cy="55316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17637" y="5236757"/>
            <a:ext cx="5891213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9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U-Turn Arrow 5"/>
          <p:cNvSpPr/>
          <p:nvPr/>
        </p:nvSpPr>
        <p:spPr>
          <a:xfrm>
            <a:off x="5014913" y="4257675"/>
            <a:ext cx="45719" cy="45719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Flowchart: Collate 9"/>
          <p:cNvSpPr/>
          <p:nvPr/>
        </p:nvSpPr>
        <p:spPr>
          <a:xfrm>
            <a:off x="107576" y="597352"/>
            <a:ext cx="1331259" cy="5531673"/>
          </a:xfrm>
          <a:prstGeom prst="flowChartCollat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Flowchart: Collate 10"/>
          <p:cNvSpPr/>
          <p:nvPr/>
        </p:nvSpPr>
        <p:spPr>
          <a:xfrm>
            <a:off x="10654553" y="597352"/>
            <a:ext cx="1394012" cy="5531673"/>
          </a:xfrm>
          <a:prstGeom prst="flowChartCollat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5188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rgbClr val="C0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rved Up Ribbon 6"/>
          <p:cNvSpPr/>
          <p:nvPr/>
        </p:nvSpPr>
        <p:spPr>
          <a:xfrm>
            <a:off x="672353" y="201706"/>
            <a:ext cx="10959353" cy="806823"/>
          </a:xfrm>
          <a:prstGeom prst="ellipseRibbon2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দলিও কাজ</a:t>
            </a:r>
            <a:endParaRPr lang="en-GB" sz="40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878541" y="1129556"/>
            <a:ext cx="11210365" cy="3079373"/>
            <a:chOff x="609600" y="1129556"/>
            <a:chExt cx="11568948" cy="307937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6667" r="-16667"/>
            <a:stretch/>
          </p:blipFill>
          <p:spPr>
            <a:xfrm>
              <a:off x="4253751" y="1175937"/>
              <a:ext cx="7924797" cy="3032992"/>
            </a:xfrm>
            <a:prstGeom prst="rect">
              <a:avLst/>
            </a:prstGeom>
            <a:noFill/>
            <a:ln w="190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1129556"/>
              <a:ext cx="4459941" cy="3079373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>
            <a:off x="865094" y="4399038"/>
            <a:ext cx="10349754" cy="2400657"/>
            <a:chOff x="865094" y="4399038"/>
            <a:chExt cx="10349754" cy="2400657"/>
          </a:xfrm>
        </p:grpSpPr>
        <p:sp>
          <p:nvSpPr>
            <p:cNvPr id="6" name="TextBox 5"/>
            <p:cNvSpPr txBox="1"/>
            <p:nvPr/>
          </p:nvSpPr>
          <p:spPr>
            <a:xfrm>
              <a:off x="865094" y="4399038"/>
              <a:ext cx="10349754" cy="240065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GB" sz="2000" dirty="0" smtClean="0">
                  <a:latin typeface="NikoshBAN" pitchFamily="2" charset="0"/>
                  <a:cs typeface="NikoshBAN" pitchFamily="2" charset="0"/>
                </a:rPr>
                <a:t>     </a:t>
              </a:r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একটি শ্রেণিতে ছাত্রীসংখ্যা যত, ছাত্রসংখ্যা তার দ্বিগুণ</a:t>
              </a:r>
              <a:r>
                <a:rPr lang="en-GB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 অপেক্ষা 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5</a:t>
              </a:r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 জন বেশি। ঐ শ্রেণির মোট শিক্ষার্থীর সংখ্যা 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50</a:t>
              </a:r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 জন।</a:t>
              </a:r>
            </a:p>
            <a:p>
              <a:pPr>
                <a:lnSpc>
                  <a:spcPct val="150000"/>
                </a:lnSpc>
              </a:pPr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ক. ছাত্রী সংখ্যা  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x </a:t>
              </a:r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ধরে ছাত্র সংখ্যা 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 এর মাধ্যমে প্রকাশ কর।</a:t>
              </a:r>
            </a:p>
            <a:p>
              <a:pPr>
                <a:lnSpc>
                  <a:spcPct val="150000"/>
                </a:lnSpc>
              </a:pPr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খ. উপরোক্ত তথ্য দ্বারা সমীকরণ গঠন কর।</a:t>
              </a:r>
            </a:p>
            <a:p>
              <a:pPr>
                <a:lnSpc>
                  <a:spcPct val="150000"/>
                </a:lnSpc>
              </a:pPr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গ. উক্ত শ্রেণিতে ছাত্র ও ছাত্রী সংখ্যার অনুপাত কত?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885263" y="4518211"/>
              <a:ext cx="3126443" cy="757519"/>
              <a:chOff x="885263" y="4518211"/>
              <a:chExt cx="3126443" cy="757519"/>
            </a:xfrm>
          </p:grpSpPr>
          <p:sp>
            <p:nvSpPr>
              <p:cNvPr id="11" name="5-Point Star 10"/>
              <p:cNvSpPr/>
              <p:nvPr/>
            </p:nvSpPr>
            <p:spPr>
              <a:xfrm>
                <a:off x="885263" y="4518211"/>
                <a:ext cx="309282" cy="322730"/>
              </a:xfrm>
              <a:prstGeom prst="star5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5-Point Star 11"/>
              <p:cNvSpPr/>
              <p:nvPr/>
            </p:nvSpPr>
            <p:spPr>
              <a:xfrm>
                <a:off x="3702424" y="4953000"/>
                <a:ext cx="309282" cy="322730"/>
              </a:xfrm>
              <a:prstGeom prst="star5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8746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eave">
          <a:fgClr>
            <a:srgbClr val="C0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8940" y="1426792"/>
            <a:ext cx="11295529" cy="41549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Symbol"/>
              </a:rPr>
              <a:t>           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টি খাতার দাম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bn-BD" sz="1600" dirty="0" smtClean="0">
                <a:latin typeface="NikoshBAN" pitchFamily="2" charset="0"/>
                <a:cs typeface="NikoshBAN" pitchFamily="2" charset="0"/>
              </a:rPr>
              <a:t> টাকা এবং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টি কলমের দাম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টি খাতার দামের দ্বিগুণ।</a:t>
            </a:r>
          </a:p>
          <a:p>
            <a:pPr>
              <a:lnSpc>
                <a:spcPct val="150000"/>
              </a:lnSpc>
            </a:pPr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টি খাতার দাম কত? </a:t>
            </a:r>
          </a:p>
          <a:p>
            <a:pPr>
              <a:lnSpc>
                <a:spcPct val="150000"/>
              </a:lnSpc>
            </a:pPr>
            <a:r>
              <a:rPr lang="bn-BD" sz="1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600" dirty="0" smtClean="0">
                <a:latin typeface="NikoshBAN" pitchFamily="2" charset="0"/>
                <a:cs typeface="NikoshBAN" pitchFamily="2" charset="0"/>
              </a:rPr>
              <a:t>  ক. 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3x</a:t>
            </a:r>
            <a:r>
              <a:rPr lang="bn-BD" sz="1600" dirty="0" smtClean="0">
                <a:latin typeface="NikoshBAN" pitchFamily="2" charset="0"/>
                <a:cs typeface="NikoshBAN" pitchFamily="2" charset="0"/>
              </a:rPr>
              <a:t>  টাকা  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খ.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4x</a:t>
            </a:r>
            <a:r>
              <a:rPr lang="bn-BD" sz="1600" dirty="0" smtClean="0">
                <a:latin typeface="NikoshBAN" pitchFamily="2" charset="0"/>
                <a:cs typeface="NikoshBAN" pitchFamily="2" charset="0"/>
              </a:rPr>
              <a:t>  টাকা   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গ. 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5x</a:t>
            </a:r>
            <a:r>
              <a:rPr lang="bn-BD" sz="1600" dirty="0" smtClean="0">
                <a:latin typeface="NikoshBAN" pitchFamily="2" charset="0"/>
                <a:cs typeface="NikoshBAN" pitchFamily="2" charset="0"/>
              </a:rPr>
              <a:t>  টাকা   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ঘ. 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6x</a:t>
            </a:r>
            <a:r>
              <a:rPr lang="bn-BD" sz="1600" dirty="0" smtClean="0">
                <a:latin typeface="NikoshBAN" pitchFamily="2" charset="0"/>
                <a:cs typeface="NikoshBAN" pitchFamily="2" charset="0"/>
              </a:rPr>
              <a:t>   টাকা</a:t>
            </a:r>
          </a:p>
          <a:p>
            <a:pPr>
              <a:lnSpc>
                <a:spcPct val="150000"/>
              </a:lnSpc>
            </a:pPr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টি কলমের দাম কত?</a:t>
            </a:r>
          </a:p>
          <a:p>
            <a:pPr>
              <a:lnSpc>
                <a:spcPct val="150000"/>
              </a:lnSpc>
            </a:pPr>
            <a:r>
              <a:rPr lang="bn-BD" sz="1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600" dirty="0" smtClean="0">
                <a:latin typeface="NikoshBAN" pitchFamily="2" charset="0"/>
                <a:cs typeface="NikoshBAN" pitchFamily="2" charset="0"/>
              </a:rPr>
              <a:t>  ক.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4x</a:t>
            </a:r>
            <a:r>
              <a:rPr lang="bn-BD" sz="1600" dirty="0" smtClean="0">
                <a:latin typeface="NikoshBAN" pitchFamily="2" charset="0"/>
                <a:cs typeface="NikoshBAN" pitchFamily="2" charset="0"/>
              </a:rPr>
              <a:t>  টাকা   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খ.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6x</a:t>
            </a:r>
            <a:r>
              <a:rPr lang="bn-BD" sz="1600" dirty="0" smtClean="0">
                <a:latin typeface="NikoshBAN" pitchFamily="2" charset="0"/>
                <a:cs typeface="NikoshBAN" pitchFamily="2" charset="0"/>
              </a:rPr>
              <a:t> টাকা    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গ. 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8x</a:t>
            </a:r>
            <a:r>
              <a:rPr lang="bn-BD" sz="1600" dirty="0" smtClean="0">
                <a:latin typeface="NikoshBAN" pitchFamily="2" charset="0"/>
                <a:cs typeface="NikoshBAN" pitchFamily="2" charset="0"/>
              </a:rPr>
              <a:t>  টাকা   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ঘ.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10x</a:t>
            </a:r>
            <a:r>
              <a:rPr lang="bn-BD" sz="1600" dirty="0" smtClean="0">
                <a:latin typeface="NikoshBAN" pitchFamily="2" charset="0"/>
                <a:cs typeface="NikoshBAN" pitchFamily="2" charset="0"/>
              </a:rPr>
              <a:t>  টাকা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latin typeface="NikoshBAN" pitchFamily="2" charset="0"/>
                <a:cs typeface="NikoshBAN" pitchFamily="2" charset="0"/>
                <a:sym typeface="Symbol"/>
              </a:rPr>
              <a:t></a:t>
            </a:r>
            <a:r>
              <a:rPr lang="bn-BD" sz="16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bn-BD" sz="1600" dirty="0" smtClean="0">
                <a:latin typeface="NikoshBAN" pitchFamily="2" charset="0"/>
                <a:cs typeface="NikoshBAN" pitchFamily="2" charset="0"/>
                <a:sym typeface="Wingdings"/>
              </a:rPr>
              <a:t>দুইটি স্বাভাবিক সংখ্যার যোগফল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Wingdings"/>
              </a:rPr>
              <a:t>24.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latin typeface="NikoshBAN" pitchFamily="2" charset="0"/>
                <a:cs typeface="NikoshBAN" pitchFamily="2" charset="0"/>
                <a:sym typeface="Wingdings"/>
              </a:rPr>
              <a:t>3</a:t>
            </a:r>
            <a:r>
              <a:rPr lang="bn-BD" sz="1600" dirty="0" smtClean="0">
                <a:latin typeface="NikoshBAN" pitchFamily="2" charset="0"/>
                <a:cs typeface="NikoshBAN" pitchFamily="2" charset="0"/>
                <a:sym typeface="Wingdings"/>
              </a:rPr>
              <a:t>। একটি সংখ্যা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Wingdings"/>
              </a:rPr>
              <a:t>9</a:t>
            </a:r>
            <a:r>
              <a:rPr lang="bn-BD" sz="1600" dirty="0" smtClean="0">
                <a:latin typeface="NikoshBAN" pitchFamily="2" charset="0"/>
                <a:cs typeface="NikoshBAN" pitchFamily="2" charset="0"/>
                <a:sym typeface="Wingdings"/>
              </a:rPr>
              <a:t> হলে, অপর সংখ্যাটি কত?</a:t>
            </a:r>
          </a:p>
          <a:p>
            <a:pPr>
              <a:lnSpc>
                <a:spcPct val="150000"/>
              </a:lnSpc>
            </a:pPr>
            <a:r>
              <a:rPr lang="bn-BD" sz="16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1600" dirty="0" smtClean="0">
                <a:latin typeface="NikoshBAN" pitchFamily="2" charset="0"/>
                <a:cs typeface="NikoshBAN" pitchFamily="2" charset="0"/>
                <a:sym typeface="Wingdings"/>
              </a:rPr>
              <a:t>   ক. </a:t>
            </a:r>
            <a:r>
              <a:rPr lang="en-US" sz="1600" dirty="0" smtClean="0">
                <a:latin typeface="NikoshBAN" pitchFamily="2" charset="0"/>
                <a:cs typeface="NikoshBAN" pitchFamily="2" charset="0"/>
                <a:sym typeface="Wingdings"/>
              </a:rPr>
              <a:t> 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Wingdings"/>
              </a:rPr>
              <a:t>12</a:t>
            </a:r>
            <a:r>
              <a:rPr lang="bn-BD" sz="1600" dirty="0" smtClean="0">
                <a:latin typeface="NikoshBAN" pitchFamily="2" charset="0"/>
                <a:cs typeface="NikoshBAN" pitchFamily="2" charset="0"/>
                <a:sym typeface="Wingdings"/>
              </a:rPr>
              <a:t>   </a:t>
            </a:r>
            <a:r>
              <a:rPr lang="en-US" sz="1600" dirty="0" smtClean="0">
                <a:latin typeface="NikoshBAN" pitchFamily="2" charset="0"/>
                <a:cs typeface="NikoshBAN" pitchFamily="2" charset="0"/>
                <a:sym typeface="Wingdings"/>
              </a:rPr>
              <a:t>       </a:t>
            </a:r>
            <a:r>
              <a:rPr lang="bn-BD" sz="1600" dirty="0" smtClean="0">
                <a:latin typeface="NikoshBAN" pitchFamily="2" charset="0"/>
                <a:cs typeface="NikoshBAN" pitchFamily="2" charset="0"/>
                <a:sym typeface="Wingdings"/>
              </a:rPr>
              <a:t>খ. </a:t>
            </a:r>
            <a:r>
              <a:rPr lang="en-US" sz="1600" dirty="0" smtClean="0">
                <a:latin typeface="NikoshBAN" pitchFamily="2" charset="0"/>
                <a:cs typeface="NikoshBAN" pitchFamily="2" charset="0"/>
                <a:sym typeface="Wingdings"/>
              </a:rPr>
              <a:t> 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Wingdings"/>
              </a:rPr>
              <a:t>15</a:t>
            </a:r>
            <a:r>
              <a:rPr lang="bn-BD" sz="1600" dirty="0" smtClean="0">
                <a:latin typeface="NikoshBAN" pitchFamily="2" charset="0"/>
                <a:cs typeface="NikoshBAN" pitchFamily="2" charset="0"/>
                <a:sym typeface="Wingdings"/>
              </a:rPr>
              <a:t>  </a:t>
            </a:r>
            <a:r>
              <a:rPr lang="en-US" sz="1600" dirty="0" smtClean="0">
                <a:latin typeface="NikoshBAN" pitchFamily="2" charset="0"/>
                <a:cs typeface="NikoshBAN" pitchFamily="2" charset="0"/>
                <a:sym typeface="Wingdings"/>
              </a:rPr>
              <a:t>          </a:t>
            </a:r>
            <a:r>
              <a:rPr lang="bn-BD" sz="1600" dirty="0" smtClean="0">
                <a:latin typeface="NikoshBAN" pitchFamily="2" charset="0"/>
                <a:cs typeface="NikoshBAN" pitchFamily="2" charset="0"/>
                <a:sym typeface="Wingdings"/>
              </a:rPr>
              <a:t>গ. </a:t>
            </a:r>
            <a:r>
              <a:rPr lang="en-US" sz="1600" dirty="0" smtClean="0">
                <a:latin typeface="NikoshBAN" pitchFamily="2" charset="0"/>
                <a:cs typeface="NikoshBAN" pitchFamily="2" charset="0"/>
                <a:sym typeface="Wingdings"/>
              </a:rPr>
              <a:t> 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Wingdings"/>
              </a:rPr>
              <a:t>18</a:t>
            </a:r>
            <a:r>
              <a:rPr lang="bn-BD" sz="1600" dirty="0" smtClean="0">
                <a:latin typeface="NikoshBAN" pitchFamily="2" charset="0"/>
                <a:cs typeface="NikoshBAN" pitchFamily="2" charset="0"/>
                <a:sym typeface="Wingdings"/>
              </a:rPr>
              <a:t>  </a:t>
            </a:r>
            <a:r>
              <a:rPr lang="en-US" sz="1600" dirty="0" smtClean="0">
                <a:latin typeface="NikoshBAN" pitchFamily="2" charset="0"/>
                <a:cs typeface="NikoshBAN" pitchFamily="2" charset="0"/>
                <a:sym typeface="Wingdings"/>
              </a:rPr>
              <a:t>              </a:t>
            </a:r>
            <a:r>
              <a:rPr lang="bn-BD" sz="1600" dirty="0" smtClean="0">
                <a:latin typeface="NikoshBAN" pitchFamily="2" charset="0"/>
                <a:cs typeface="NikoshBAN" pitchFamily="2" charset="0"/>
                <a:sym typeface="Wingdings"/>
              </a:rPr>
              <a:t>ঘ.  </a:t>
            </a:r>
            <a:r>
              <a:rPr lang="en-US" sz="1600" dirty="0" smtClean="0">
                <a:latin typeface="NikoshBAN" pitchFamily="2" charset="0"/>
                <a:cs typeface="NikoshBAN" pitchFamily="2" charset="0"/>
                <a:sym typeface="Wingdings"/>
              </a:rPr>
              <a:t> 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Wingdings"/>
              </a:rPr>
              <a:t>21</a:t>
            </a:r>
          </a:p>
          <a:p>
            <a:pPr>
              <a:lnSpc>
                <a:spcPct val="150000"/>
              </a:lnSpc>
            </a:pPr>
            <a:r>
              <a:rPr lang="bn-BD" sz="1600" dirty="0" smtClean="0">
                <a:latin typeface="NikoshBAN" pitchFamily="2" charset="0"/>
                <a:cs typeface="NikoshBAN" pitchFamily="2" charset="0"/>
                <a:sym typeface="Wingdings"/>
              </a:rPr>
              <a:t>৪। কোন সংখ্যা থেকে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Wingdings"/>
              </a:rPr>
              <a:t>5</a:t>
            </a:r>
            <a:r>
              <a:rPr lang="bn-BD" sz="1600" dirty="0" smtClean="0">
                <a:latin typeface="NikoshBAN" pitchFamily="2" charset="0"/>
                <a:cs typeface="NikoshBAN" pitchFamily="2" charset="0"/>
                <a:sym typeface="Wingdings"/>
              </a:rPr>
              <a:t>বিয়োগ করলে বিয়োগফল উক্ত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Wingdings"/>
              </a:rPr>
              <a:t>24</a:t>
            </a:r>
            <a:r>
              <a:rPr lang="bn-BD" sz="1600" dirty="0" smtClean="0">
                <a:latin typeface="NikoshBAN" pitchFamily="2" charset="0"/>
                <a:cs typeface="NikoshBAN" pitchFamily="2" charset="0"/>
                <a:sym typeface="Wingdings"/>
              </a:rPr>
              <a:t>এর অর্ধেক হবে?</a:t>
            </a:r>
          </a:p>
          <a:p>
            <a:pPr>
              <a:lnSpc>
                <a:spcPct val="150000"/>
              </a:lnSpc>
            </a:pPr>
            <a:r>
              <a:rPr lang="bn-BD" sz="16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1600" dirty="0" smtClean="0">
                <a:latin typeface="NikoshBAN" pitchFamily="2" charset="0"/>
                <a:cs typeface="NikoshBAN" pitchFamily="2" charset="0"/>
                <a:sym typeface="Wingdings"/>
              </a:rPr>
              <a:t>   ক.  </a:t>
            </a:r>
            <a:r>
              <a:rPr lang="en-US" sz="16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Wingdings"/>
              </a:rPr>
              <a:t>11</a:t>
            </a:r>
            <a:r>
              <a:rPr lang="bn-BD" sz="1600" dirty="0" smtClean="0">
                <a:latin typeface="NikoshBAN" pitchFamily="2" charset="0"/>
                <a:cs typeface="NikoshBAN" pitchFamily="2" charset="0"/>
                <a:sym typeface="Wingdings"/>
              </a:rPr>
              <a:t>  </a:t>
            </a:r>
            <a:r>
              <a:rPr lang="en-US" sz="1600" dirty="0" smtClean="0">
                <a:latin typeface="NikoshBAN" pitchFamily="2" charset="0"/>
                <a:cs typeface="NikoshBAN" pitchFamily="2" charset="0"/>
                <a:sym typeface="Wingdings"/>
              </a:rPr>
              <a:t>        </a:t>
            </a:r>
            <a:r>
              <a:rPr lang="bn-BD" sz="1600" dirty="0" smtClean="0">
                <a:latin typeface="NikoshBAN" pitchFamily="2" charset="0"/>
                <a:cs typeface="NikoshBAN" pitchFamily="2" charset="0"/>
                <a:sym typeface="Wingdings"/>
              </a:rPr>
              <a:t>খ.  </a:t>
            </a:r>
            <a:r>
              <a:rPr lang="en-US" sz="16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Wingdings"/>
              </a:rPr>
              <a:t>13</a:t>
            </a:r>
            <a:r>
              <a:rPr lang="bn-BD" sz="1600" dirty="0" smtClean="0">
                <a:latin typeface="NikoshBAN" pitchFamily="2" charset="0"/>
                <a:cs typeface="NikoshBAN" pitchFamily="2" charset="0"/>
                <a:sym typeface="Wingdings"/>
              </a:rPr>
              <a:t>  </a:t>
            </a:r>
            <a:r>
              <a:rPr lang="en-US" sz="1600" dirty="0" smtClean="0">
                <a:latin typeface="NikoshBAN" pitchFamily="2" charset="0"/>
                <a:cs typeface="NikoshBAN" pitchFamily="2" charset="0"/>
                <a:sym typeface="Wingdings"/>
              </a:rPr>
              <a:t>          </a:t>
            </a:r>
            <a:r>
              <a:rPr lang="bn-BD" sz="1600" dirty="0" smtClean="0">
                <a:latin typeface="NikoshBAN" pitchFamily="2" charset="0"/>
                <a:cs typeface="NikoshBAN" pitchFamily="2" charset="0"/>
                <a:sym typeface="Wingdings"/>
              </a:rPr>
              <a:t>গ. 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Wingdings"/>
              </a:rPr>
              <a:t>17</a:t>
            </a:r>
            <a:r>
              <a:rPr lang="bn-BD" sz="1600" dirty="0" smtClean="0">
                <a:latin typeface="NikoshBAN" pitchFamily="2" charset="0"/>
                <a:cs typeface="NikoshBAN" pitchFamily="2" charset="0"/>
                <a:sym typeface="Wingdings"/>
              </a:rPr>
              <a:t>   </a:t>
            </a:r>
            <a:r>
              <a:rPr lang="en-US" sz="1600" dirty="0" smtClean="0">
                <a:latin typeface="NikoshBAN" pitchFamily="2" charset="0"/>
                <a:cs typeface="NikoshBAN" pitchFamily="2" charset="0"/>
                <a:sym typeface="Wingdings"/>
              </a:rPr>
              <a:t>            </a:t>
            </a:r>
            <a:r>
              <a:rPr lang="bn-BD" sz="16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16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1600" dirty="0" smtClean="0">
                <a:latin typeface="NikoshBAN" pitchFamily="2" charset="0"/>
                <a:cs typeface="NikoshBAN" pitchFamily="2" charset="0"/>
                <a:sym typeface="Wingdings"/>
              </a:rPr>
              <a:t>ঘ.</a:t>
            </a:r>
            <a:r>
              <a:rPr lang="en-US" sz="1600" dirty="0" smtClean="0">
                <a:latin typeface="NikoshBAN" pitchFamily="2" charset="0"/>
                <a:cs typeface="NikoshBAN" pitchFamily="2" charset="0"/>
                <a:sym typeface="Wingdings"/>
              </a:rPr>
              <a:t>   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Wingdings"/>
              </a:rPr>
              <a:t>22</a:t>
            </a:r>
          </a:p>
          <a:p>
            <a:pPr>
              <a:lnSpc>
                <a:spcPct val="150000"/>
              </a:lnSpc>
            </a:pP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907741" y="5989767"/>
            <a:ext cx="685800" cy="61722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970057" y="5957046"/>
            <a:ext cx="685800" cy="617220"/>
          </a:xfrm>
          <a:prstGeom prst="ellipse">
            <a:avLst/>
          </a:prstGeom>
          <a:solidFill>
            <a:srgbClr val="D5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7938244" y="5943599"/>
            <a:ext cx="685800" cy="617220"/>
          </a:xfrm>
          <a:prstGeom prst="ellipse">
            <a:avLst/>
          </a:prstGeom>
          <a:solidFill>
            <a:srgbClr val="E2FFA7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9027454" y="5930152"/>
            <a:ext cx="685800" cy="617220"/>
          </a:xfrm>
          <a:prstGeom prst="ellipse">
            <a:avLst/>
          </a:prstGeom>
          <a:solidFill>
            <a:srgbClr val="ECE7F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ight Arrow Callout 9"/>
          <p:cNvSpPr/>
          <p:nvPr/>
        </p:nvSpPr>
        <p:spPr>
          <a:xfrm>
            <a:off x="0" y="6029474"/>
            <a:ext cx="5625354" cy="550619"/>
          </a:xfrm>
          <a:prstGeom prst="rightArrowCallout">
            <a:avLst>
              <a:gd name="adj1" fmla="val 35758"/>
              <a:gd name="adj2" fmla="val 37454"/>
              <a:gd name="adj3" fmla="val 44486"/>
              <a:gd name="adj4" fmla="val 58819"/>
            </a:avLst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 পেতে ক্লিক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25766" y="2241177"/>
            <a:ext cx="1676400" cy="457200"/>
          </a:xfrm>
          <a:prstGeom prst="rect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" name="Rectangle 11"/>
          <p:cNvSpPr/>
          <p:nvPr/>
        </p:nvSpPr>
        <p:spPr>
          <a:xfrm>
            <a:off x="6732500" y="3052483"/>
            <a:ext cx="1676400" cy="457200"/>
          </a:xfrm>
          <a:prstGeom prst="rect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" name="Rectangle 12"/>
          <p:cNvSpPr/>
          <p:nvPr/>
        </p:nvSpPr>
        <p:spPr>
          <a:xfrm>
            <a:off x="6732500" y="3904843"/>
            <a:ext cx="1662953" cy="457200"/>
          </a:xfrm>
          <a:prstGeom prst="rect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" name="Rectangle 13"/>
          <p:cNvSpPr/>
          <p:nvPr/>
        </p:nvSpPr>
        <p:spPr>
          <a:xfrm>
            <a:off x="6766107" y="4745410"/>
            <a:ext cx="1676400" cy="457200"/>
          </a:xfrm>
          <a:prstGeom prst="rect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7" name="Up Ribbon 16"/>
          <p:cNvSpPr/>
          <p:nvPr/>
        </p:nvSpPr>
        <p:spPr>
          <a:xfrm>
            <a:off x="2138081" y="228600"/>
            <a:ext cx="6333564" cy="941294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5-Point Star 17"/>
          <p:cNvSpPr/>
          <p:nvPr/>
        </p:nvSpPr>
        <p:spPr>
          <a:xfrm>
            <a:off x="6963334" y="1523468"/>
            <a:ext cx="309282" cy="309282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5-Point Star 18"/>
          <p:cNvSpPr/>
          <p:nvPr/>
        </p:nvSpPr>
        <p:spPr>
          <a:xfrm>
            <a:off x="389965" y="1524000"/>
            <a:ext cx="309282" cy="309282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72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0"/>
                            </p:stCondLst>
                            <p:childTnLst>
                              <p:par>
                                <p:cTn id="7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10365" y="2384316"/>
            <a:ext cx="8001000" cy="384720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/>
              <a:buChar char="]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একটি আয়তকার ফুলবাগানের প্রস্থ অপেক্ষা দৈর্ঘ্য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2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মিটার বেশি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বাগানটির পরিসীমা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36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মিটার এবং বাগানটি পরিস্কার করতে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320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টাকা খরচ হল।</a:t>
            </a:r>
            <a:endParaRPr lang="bn-IN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ক.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বাগানটির প্রস্থ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x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মিটার ধরে এর পরিসীমা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x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এর মাধ্যমে লেখ।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খ. বাগানটির দৈর্ঘ্য ও প্রস্থ নির্ণয় কর।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গ. বাগানটির প্রতি বর্গমিটার পরিস্কার করতে কত খরচ হল?</a:t>
            </a:r>
            <a:endParaRPr lang="bn-IN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own Ribbon 1"/>
          <p:cNvSpPr/>
          <p:nvPr/>
        </p:nvSpPr>
        <p:spPr>
          <a:xfrm>
            <a:off x="1910365" y="425003"/>
            <a:ext cx="7465455" cy="1442434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007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openDmnd">
          <a:fgClr>
            <a:srgbClr val="C0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141" y="844384"/>
            <a:ext cx="9305365" cy="4513729"/>
          </a:xfrm>
          <a:prstGeom prst="rect">
            <a:avLst/>
          </a:prstGeom>
        </p:spPr>
      </p:pic>
      <p:sp>
        <p:nvSpPr>
          <p:cNvPr id="3" name="Horizontal Scroll 2"/>
          <p:cNvSpPr/>
          <p:nvPr/>
        </p:nvSpPr>
        <p:spPr>
          <a:xfrm>
            <a:off x="2976286" y="5396750"/>
            <a:ext cx="6705600" cy="1452282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 smtClean="0">
                <a:latin typeface="NikoshBAN" panose="02000000000000000000"/>
              </a:rPr>
              <a:t>ধন্যবাদ </a:t>
            </a:r>
            <a:endParaRPr lang="en-GB" dirty="0">
              <a:latin typeface="NikoshBAN" panose="02000000000000000000"/>
            </a:endParaRPr>
          </a:p>
        </p:txBody>
      </p:sp>
      <p:sp>
        <p:nvSpPr>
          <p:cNvPr id="7" name="Flowchart: Collate 6"/>
          <p:cNvSpPr/>
          <p:nvPr/>
        </p:nvSpPr>
        <p:spPr>
          <a:xfrm>
            <a:off x="197226" y="121017"/>
            <a:ext cx="914400" cy="1488141"/>
          </a:xfrm>
          <a:prstGeom prst="flowChartCollat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Flowchart: Collate 7"/>
          <p:cNvSpPr/>
          <p:nvPr/>
        </p:nvSpPr>
        <p:spPr>
          <a:xfrm>
            <a:off x="11165541" y="4814049"/>
            <a:ext cx="914400" cy="1488141"/>
          </a:xfrm>
          <a:prstGeom prst="flowChartCol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Flowchart: Collate 8"/>
          <p:cNvSpPr/>
          <p:nvPr/>
        </p:nvSpPr>
        <p:spPr>
          <a:xfrm>
            <a:off x="197226" y="5181602"/>
            <a:ext cx="914400" cy="1488141"/>
          </a:xfrm>
          <a:prstGeom prst="flowChartCol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Flowchart: Collate 9"/>
          <p:cNvSpPr/>
          <p:nvPr/>
        </p:nvSpPr>
        <p:spPr>
          <a:xfrm>
            <a:off x="11165541" y="2377881"/>
            <a:ext cx="914400" cy="1488141"/>
          </a:xfrm>
          <a:prstGeom prst="flowChartCollat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Flowchart: Collate 10"/>
          <p:cNvSpPr/>
          <p:nvPr/>
        </p:nvSpPr>
        <p:spPr>
          <a:xfrm>
            <a:off x="197226" y="2624406"/>
            <a:ext cx="914400" cy="1488141"/>
          </a:xfrm>
          <a:prstGeom prst="flowChartCol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Flowchart: Collate 11"/>
          <p:cNvSpPr/>
          <p:nvPr/>
        </p:nvSpPr>
        <p:spPr>
          <a:xfrm>
            <a:off x="11165541" y="121017"/>
            <a:ext cx="914400" cy="1488141"/>
          </a:xfrm>
          <a:prstGeom prst="flowChartCollat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2272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573741" y="321023"/>
            <a:ext cx="10614211" cy="6357937"/>
            <a:chOff x="573741" y="157163"/>
            <a:chExt cx="10614211" cy="635793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8911" y="157163"/>
              <a:ext cx="3157714" cy="2957518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73741" y="3400425"/>
              <a:ext cx="10614211" cy="311467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 smtClean="0">
                  <a:solidFill>
                    <a:schemeClr val="tx1"/>
                  </a:solidFill>
                  <a:latin typeface="NikoshBAN"/>
                </a:rPr>
                <a:t>মোঃ কামরুল হাসান</a:t>
              </a:r>
            </a:p>
            <a:p>
              <a:pPr algn="ctr"/>
              <a:r>
                <a:rPr lang="en-GB" sz="2800" b="1" dirty="0" smtClean="0">
                  <a:solidFill>
                    <a:schemeClr val="tx1"/>
                  </a:solidFill>
                  <a:latin typeface="NikoshBAN"/>
                </a:rPr>
                <a:t>সহকারি শিক্ষক</a:t>
              </a:r>
            </a:p>
            <a:p>
              <a:pPr algn="ctr"/>
              <a:r>
                <a:rPr lang="en-GB" sz="2800" b="1" dirty="0" smtClean="0">
                  <a:solidFill>
                    <a:schemeClr val="tx1"/>
                  </a:solidFill>
                  <a:latin typeface="NikoshBAN"/>
                </a:rPr>
                <a:t>আইডি নং 01140240-713 </a:t>
              </a:r>
            </a:p>
            <a:p>
              <a:pPr algn="ctr"/>
              <a:r>
                <a:rPr lang="en-GB" sz="2800" b="1" dirty="0" smtClean="0">
                  <a:solidFill>
                    <a:schemeClr val="tx1"/>
                  </a:solidFill>
                  <a:latin typeface="NikoshBAN"/>
                </a:rPr>
                <a:t>বনগ্রাম ইসলামিয়া দাখিল মাদ্রাসা </a:t>
              </a:r>
            </a:p>
            <a:p>
              <a:pPr algn="ctr"/>
              <a:r>
                <a:rPr lang="en-GB" sz="2800" b="1" dirty="0" smtClean="0">
                  <a:solidFill>
                    <a:schemeClr val="tx1"/>
                  </a:solidFill>
                  <a:latin typeface="NikoshBAN"/>
                </a:rPr>
                <a:t>মুকসুদপুর, গোপালগঞ্জ।</a:t>
              </a:r>
            </a:p>
            <a:p>
              <a:pPr algn="ctr"/>
              <a:r>
                <a:rPr lang="en-GB" sz="2800" b="1" dirty="0" smtClean="0">
                  <a:solidFill>
                    <a:schemeClr val="tx1"/>
                  </a:solidFill>
                  <a:latin typeface="NikoshBAN"/>
                </a:rPr>
                <a:t>Email: crazykamrulhasan@mail.com</a:t>
              </a:r>
              <a:endParaRPr lang="en-GB" sz="2800" b="1" dirty="0">
                <a:solidFill>
                  <a:schemeClr val="tx1"/>
                </a:solidFill>
                <a:latin typeface="NikoshBAN"/>
              </a:endParaRPr>
            </a:p>
          </p:txBody>
        </p:sp>
      </p:grpSp>
      <p:sp>
        <p:nvSpPr>
          <p:cNvPr id="6" name="Sun 5"/>
          <p:cNvSpPr/>
          <p:nvPr/>
        </p:nvSpPr>
        <p:spPr>
          <a:xfrm>
            <a:off x="828675" y="566460"/>
            <a:ext cx="2814638" cy="2700338"/>
          </a:xfrm>
          <a:prstGeom prst="su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Sun 6"/>
          <p:cNvSpPr/>
          <p:nvPr/>
        </p:nvSpPr>
        <p:spPr>
          <a:xfrm>
            <a:off x="8515343" y="309279"/>
            <a:ext cx="3319463" cy="2757488"/>
          </a:xfrm>
          <a:prstGeom prst="su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96194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eave">
          <a:fgClr>
            <a:srgbClr val="C0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2272555" y="134474"/>
            <a:ext cx="7395882" cy="1169893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dirty="0" smtClean="0">
                <a:solidFill>
                  <a:srgbClr val="002060"/>
                </a:solidFill>
              </a:rPr>
              <a:t>পাঠ পরিচিতি 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4601" y="1398496"/>
            <a:ext cx="7395881" cy="517064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4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              </a:t>
            </a:r>
            <a:r>
              <a:rPr lang="bn-BD" sz="32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pPr>
              <a:lnSpc>
                <a:spcPct val="150000"/>
              </a:lnSpc>
            </a:pPr>
            <a:r>
              <a:rPr lang="en-GB" sz="24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                   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পরিকল্পনাঃ শ্রেণির কাজ</a:t>
            </a:r>
            <a:r>
              <a:rPr lang="en-GB" sz="2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GB" sz="2400" dirty="0" smtClean="0">
                <a:latin typeface="NikoshBAN" pitchFamily="2" charset="0"/>
                <a:cs typeface="NikoshBAN" pitchFamily="2" charset="0"/>
              </a:rPr>
              <a:t>                            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শ্রেণিঃ ষষ্ঠ</a:t>
            </a:r>
          </a:p>
          <a:p>
            <a:pPr>
              <a:lnSpc>
                <a:spcPct val="150000"/>
              </a:lnSpc>
            </a:pPr>
            <a:r>
              <a:rPr lang="en-GB" sz="2000" dirty="0" smtClean="0">
                <a:latin typeface="NikoshBAN" pitchFamily="2" charset="0"/>
                <a:cs typeface="NikoshBAN" pitchFamily="2" charset="0"/>
              </a:rPr>
              <a:t>                                    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বিষয়ঃ গণিত</a:t>
            </a:r>
          </a:p>
          <a:p>
            <a:pPr>
              <a:lnSpc>
                <a:spcPct val="150000"/>
              </a:lnSpc>
            </a:pPr>
            <a:r>
              <a:rPr lang="en-GB" sz="2000" dirty="0" smtClean="0">
                <a:latin typeface="NikoshBAN" pitchFamily="2" charset="0"/>
                <a:cs typeface="NikoshBAN" pitchFamily="2" charset="0"/>
              </a:rPr>
              <a:t>                                  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অধ্যায়ঃ পঞ্চম</a:t>
            </a:r>
          </a:p>
          <a:p>
            <a:pPr>
              <a:lnSpc>
                <a:spcPct val="150000"/>
              </a:lnSpc>
            </a:pPr>
            <a:r>
              <a:rPr lang="en-GB" sz="2000" dirty="0" smtClean="0">
                <a:latin typeface="NikoshBAN" pitchFamily="2" charset="0"/>
                <a:cs typeface="NikoshBAN" pitchFamily="2" charset="0"/>
              </a:rPr>
              <a:t>                        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অধ্যায়ের নামঃ সরল সমীকর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ণ</a:t>
            </a:r>
            <a:endParaRPr lang="bn-BD" sz="2000" dirty="0" smtClean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en-GB" dirty="0" smtClean="0">
                <a:latin typeface="NikoshBAN" pitchFamily="2" charset="0"/>
                <a:cs typeface="NikoshBAN" pitchFamily="2" charset="0"/>
              </a:rPr>
              <a:t>                                      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বিষয়বস্তুঃ বাস্তব সমস্যার ভিত্তিতে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                                                    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সমীকরণ গঠন ও সমাধান</a:t>
            </a:r>
            <a:endParaRPr lang="bn-BD" dirty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en-GB" dirty="0" smtClean="0">
                <a:latin typeface="NikoshBAN" pitchFamily="2" charset="0"/>
                <a:cs typeface="NikoshBAN" pitchFamily="2" charset="0"/>
              </a:rPr>
              <a:t>                                      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সময়ঃ ৪৫ মিনিট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latin typeface="NikoshBAN" pitchFamily="2" charset="0"/>
                <a:cs typeface="NikoshBAN" pitchFamily="2" charset="0"/>
              </a:rPr>
              <a:t>                                     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১০/০৩/২০২০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3496235" y="1438838"/>
            <a:ext cx="1169894" cy="618565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Left Arrow 14"/>
          <p:cNvSpPr/>
          <p:nvPr/>
        </p:nvSpPr>
        <p:spPr>
          <a:xfrm>
            <a:off x="8350621" y="1519519"/>
            <a:ext cx="1317812" cy="618566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Sun 15"/>
          <p:cNvSpPr/>
          <p:nvPr/>
        </p:nvSpPr>
        <p:spPr>
          <a:xfrm>
            <a:off x="121023" y="2138085"/>
            <a:ext cx="2326341" cy="2581837"/>
          </a:xfrm>
          <a:prstGeom prst="su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Sun 7"/>
          <p:cNvSpPr/>
          <p:nvPr/>
        </p:nvSpPr>
        <p:spPr>
          <a:xfrm>
            <a:off x="9950822" y="1828802"/>
            <a:ext cx="2326341" cy="2581837"/>
          </a:xfrm>
          <a:prstGeom prst="su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72176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  <p:bldP spid="15" grpId="0" animBg="1"/>
      <p:bldP spid="1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eave">
          <a:fgClr>
            <a:srgbClr val="C0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1" y="201707"/>
            <a:ext cx="11138646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বাস্তব সমস্যার ভিত্তিতে সমীকরণ গঠন ও সমাধান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1041975"/>
            <a:ext cx="11138646" cy="35052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1627092" y="6044684"/>
            <a:ext cx="9480175" cy="584775"/>
          </a:xfrm>
          <a:prstGeom prst="rect">
            <a:avLst/>
          </a:prstGeom>
          <a:solidFill>
            <a:srgbClr val="D5FFF7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২৫ </a:t>
            </a:r>
            <a:r>
              <a:rPr lang="en-US" sz="3200" b="1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– ৫</a:t>
            </a:r>
            <a:r>
              <a:rPr lang="en-US" sz="3200" b="1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– ৯ </a:t>
            </a:r>
            <a:r>
              <a:rPr lang="en-US" sz="3200" b="1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= </a:t>
            </a:r>
            <a:r>
              <a:rPr lang="en-US" sz="3200" b="1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১১ টি</a:t>
            </a:r>
            <a:r>
              <a:rPr lang="en-US" sz="3200" b="1" dirty="0" smtClean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endParaRPr lang="en-US" sz="3200" dirty="0"/>
          </a:p>
        </p:txBody>
      </p:sp>
      <p:grpSp>
        <p:nvGrpSpPr>
          <p:cNvPr id="2" name="Group 1"/>
          <p:cNvGrpSpPr/>
          <p:nvPr/>
        </p:nvGrpSpPr>
        <p:grpSpPr>
          <a:xfrm>
            <a:off x="545051" y="4724400"/>
            <a:ext cx="11126996" cy="1125492"/>
            <a:chOff x="773650" y="4724400"/>
            <a:chExt cx="10266381" cy="1125492"/>
          </a:xfrm>
        </p:grpSpPr>
        <p:sp>
          <p:nvSpPr>
            <p:cNvPr id="8" name="Rounded Rectangle 7"/>
            <p:cNvSpPr/>
            <p:nvPr/>
          </p:nvSpPr>
          <p:spPr>
            <a:xfrm>
              <a:off x="4755773" y="4724400"/>
              <a:ext cx="378550" cy="1066803"/>
            </a:xfrm>
            <a:prstGeom prst="roundRect">
              <a:avLst/>
            </a:prstGeom>
            <a:solidFill>
              <a:srgbClr val="FFFF00"/>
            </a:solidFill>
            <a:ln w="285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Times New Roman" pitchFamily="18" charset="0"/>
                  <a:cs typeface="NikoshBAN" pitchFamily="2" charset="0"/>
                </a:rPr>
                <a:t>–</a:t>
              </a:r>
              <a:endPara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725998" y="4735831"/>
              <a:ext cx="392653" cy="1066803"/>
            </a:xfrm>
            <a:prstGeom prst="roundRect">
              <a:avLst/>
            </a:prstGeom>
            <a:solidFill>
              <a:srgbClr val="FFFF00"/>
            </a:solidFill>
            <a:ln w="285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Times New Roman" pitchFamily="18" charset="0"/>
                  <a:cs typeface="NikoshBAN" pitchFamily="2" charset="0"/>
                </a:rPr>
                <a:t>–</a:t>
              </a:r>
              <a:endPara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5159512" y="4777866"/>
              <a:ext cx="1602650" cy="1072026"/>
            </a:xfrm>
            <a:prstGeom prst="roundRect">
              <a:avLst/>
            </a:prstGeom>
            <a:solidFill>
              <a:srgbClr val="FFDDFF"/>
            </a:solidFill>
            <a:ln w="285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৯</a:t>
              </a:r>
              <a:r>
                <a:rPr lang="bn-BD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টি আম</a:t>
              </a:r>
            </a:p>
            <a:p>
              <a:pPr algn="ctr"/>
              <a:r>
                <a:rPr lang="bn-BD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পড়ে গেলো</a:t>
              </a:r>
              <a:endPara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6793211" y="4724400"/>
              <a:ext cx="419266" cy="1066803"/>
            </a:xfrm>
            <a:prstGeom prst="roundRect">
              <a:avLst/>
            </a:prstGeom>
            <a:solidFill>
              <a:srgbClr val="FFFF00"/>
            </a:solidFill>
            <a:ln w="285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 smtClean="0">
                  <a:solidFill>
                    <a:schemeClr val="tx1"/>
                  </a:solidFill>
                  <a:latin typeface="Times New Roman" pitchFamily="18" charset="0"/>
                  <a:cs typeface="NikoshBAN" pitchFamily="2" charset="0"/>
                </a:rPr>
                <a:t>=</a:t>
              </a:r>
              <a:endPara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0332" y="4729625"/>
              <a:ext cx="1588547" cy="1066802"/>
            </a:xfrm>
            <a:prstGeom prst="roundRect">
              <a:avLst/>
            </a:prstGeom>
            <a:solidFill>
              <a:srgbClr val="FFDDFF"/>
            </a:solidFill>
            <a:ln w="285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৫</a:t>
              </a:r>
              <a:r>
                <a:rPr lang="bn-BD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টি আম</a:t>
              </a:r>
            </a:p>
            <a:p>
              <a:pPr algn="ctr"/>
              <a:r>
                <a:rPr lang="bn-BD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পচে গেলো</a:t>
              </a:r>
              <a:endPara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7239371" y="4724401"/>
              <a:ext cx="3800660" cy="1072024"/>
            </a:xfrm>
            <a:prstGeom prst="roundRect">
              <a:avLst/>
            </a:prstGeom>
            <a:solidFill>
              <a:srgbClr val="FFDDFF"/>
            </a:solidFill>
            <a:ln w="285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১১</a:t>
              </a:r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টি আম</a:t>
              </a:r>
            </a:p>
            <a:p>
              <a:pPr algn="ctr"/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গাছে থেকে গেলো</a:t>
              </a:r>
              <a:endPara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773650" y="4729624"/>
              <a:ext cx="1912007" cy="1066803"/>
            </a:xfrm>
            <a:prstGeom prst="roundRect">
              <a:avLst/>
            </a:prstGeom>
            <a:solidFill>
              <a:srgbClr val="FFDDFF"/>
            </a:solidFill>
            <a:ln w="285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মোট আম </a:t>
              </a:r>
              <a:r>
                <a:rPr lang="en-US" sz="2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২৫</a:t>
              </a:r>
              <a:r>
                <a:rPr lang="bn-BD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টি</a:t>
              </a:r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1211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rgbClr val="C0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06515" y="1828230"/>
            <a:ext cx="8942294" cy="4278094"/>
          </a:xfrm>
          <a:custGeom>
            <a:avLst/>
            <a:gdLst>
              <a:gd name="connsiteX0" fmla="*/ 0 w 8458200"/>
              <a:gd name="connsiteY0" fmla="*/ 0 h 3354765"/>
              <a:gd name="connsiteX1" fmla="*/ 8458200 w 8458200"/>
              <a:gd name="connsiteY1" fmla="*/ 0 h 3354765"/>
              <a:gd name="connsiteX2" fmla="*/ 8458200 w 8458200"/>
              <a:gd name="connsiteY2" fmla="*/ 3354765 h 3354765"/>
              <a:gd name="connsiteX3" fmla="*/ 0 w 8458200"/>
              <a:gd name="connsiteY3" fmla="*/ 3354765 h 3354765"/>
              <a:gd name="connsiteX4" fmla="*/ 0 w 8458200"/>
              <a:gd name="connsiteY4" fmla="*/ 0 h 3354765"/>
              <a:gd name="connsiteX0" fmla="*/ 0 w 8458200"/>
              <a:gd name="connsiteY0" fmla="*/ 0 h 3354765"/>
              <a:gd name="connsiteX1" fmla="*/ 8458200 w 8458200"/>
              <a:gd name="connsiteY1" fmla="*/ 0 h 3354765"/>
              <a:gd name="connsiteX2" fmla="*/ 8458200 w 8458200"/>
              <a:gd name="connsiteY2" fmla="*/ 3354765 h 3354765"/>
              <a:gd name="connsiteX3" fmla="*/ 0 w 8458200"/>
              <a:gd name="connsiteY3" fmla="*/ 3354765 h 3354765"/>
              <a:gd name="connsiteX4" fmla="*/ 0 w 8458200"/>
              <a:gd name="connsiteY4" fmla="*/ 0 h 3354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58200" h="3354765">
                <a:moveTo>
                  <a:pt x="0" y="0"/>
                </a:moveTo>
                <a:lnTo>
                  <a:pt x="8458200" y="0"/>
                </a:lnTo>
                <a:lnTo>
                  <a:pt x="8458200" y="3354765"/>
                </a:lnTo>
                <a:lnTo>
                  <a:pt x="0" y="3354765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বাস্তব ভিত্তিক সমস্যা ব্যাখ্যা করতে পারবে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;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endParaRPr lang="bn-BD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বাস্তব সমস্যা দ্বারা সমীকরন গঠন করতে পারবে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;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endParaRPr lang="bn-BD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বাস্তব সমস্যার সমীকরন সমাধান করতে পারবে।</a:t>
            </a:r>
          </a:p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own Ribbon 1"/>
          <p:cNvSpPr/>
          <p:nvPr/>
        </p:nvSpPr>
        <p:spPr>
          <a:xfrm>
            <a:off x="2393578" y="363069"/>
            <a:ext cx="7261412" cy="887506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</a:p>
        </p:txBody>
      </p:sp>
      <p:sp>
        <p:nvSpPr>
          <p:cNvPr id="3" name="Chevron 2"/>
          <p:cNvSpPr/>
          <p:nvPr/>
        </p:nvSpPr>
        <p:spPr>
          <a:xfrm rot="10800000">
            <a:off x="22415" y="363069"/>
            <a:ext cx="1909481" cy="753038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10282519" y="363069"/>
            <a:ext cx="1909481" cy="753038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53789" y="2514600"/>
            <a:ext cx="1573310" cy="203050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5-Point Star 9"/>
          <p:cNvSpPr/>
          <p:nvPr/>
        </p:nvSpPr>
        <p:spPr>
          <a:xfrm>
            <a:off x="10618690" y="2514600"/>
            <a:ext cx="1573310" cy="203050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04551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3" grpId="0" animBg="1"/>
      <p:bldP spid="7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000" y="2895600"/>
            <a:ext cx="7505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মীনা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850856" y="3825527"/>
            <a:ext cx="2917786" cy="2247931"/>
            <a:chOff x="5593648" y="3825527"/>
            <a:chExt cx="2917786" cy="2247931"/>
          </a:xfrm>
        </p:grpSpPr>
        <p:sp>
          <p:nvSpPr>
            <p:cNvPr id="14" name="TextBox 13"/>
            <p:cNvSpPr txBox="1"/>
            <p:nvPr/>
          </p:nvSpPr>
          <p:spPr>
            <a:xfrm>
              <a:off x="5630131" y="3825527"/>
              <a:ext cx="277031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(18 – x)=12</a:t>
              </a:r>
              <a:r>
                <a:rPr lang="bn-IN" sz="3600" dirty="0" smtClean="0">
                  <a:latin typeface="NikoshBAN" pitchFamily="2" charset="0"/>
                  <a:cs typeface="NikoshBAN" pitchFamily="2" charset="0"/>
                </a:rPr>
                <a:t>টি</a:t>
              </a:r>
              <a:endParaRPr lang="en-US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593648" y="4585206"/>
              <a:ext cx="291778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বা, 18 – x = 12</a:t>
              </a:r>
              <a:endParaRPr lang="en-US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622475" y="5365572"/>
              <a:ext cx="193514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en-US" sz="4000" dirty="0" smtClean="0">
                  <a:latin typeface="Times New Roman" pitchFamily="18" charset="0"/>
                  <a:cs typeface="Times New Roman" pitchFamily="18" charset="0"/>
                </a:rPr>
                <a:t>x = 6</a:t>
              </a:r>
              <a:endParaRPr lang="en-US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140188" y="696435"/>
            <a:ext cx="6109977" cy="2743599"/>
            <a:chOff x="4274656" y="696435"/>
            <a:chExt cx="6109977" cy="274359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936"/>
            <a:stretch/>
          </p:blipFill>
          <p:spPr>
            <a:xfrm>
              <a:off x="8544941" y="696435"/>
              <a:ext cx="1839692" cy="269748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936"/>
            <a:stretch/>
          </p:blipFill>
          <p:spPr>
            <a:xfrm>
              <a:off x="4274656" y="741462"/>
              <a:ext cx="1839692" cy="2697486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936"/>
            <a:stretch/>
          </p:blipFill>
          <p:spPr>
            <a:xfrm>
              <a:off x="6421911" y="742548"/>
              <a:ext cx="1839692" cy="2697486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4536225" y="3619486"/>
            <a:ext cx="1937657" cy="3058095"/>
            <a:chOff x="3460650" y="3658123"/>
            <a:chExt cx="1937657" cy="3058095"/>
          </a:xfrm>
        </p:grpSpPr>
        <p:sp>
          <p:nvSpPr>
            <p:cNvPr id="13" name="Oval 12"/>
            <p:cNvSpPr/>
            <p:nvPr/>
          </p:nvSpPr>
          <p:spPr>
            <a:xfrm>
              <a:off x="3781399" y="4569660"/>
              <a:ext cx="1254240" cy="117431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460650" y="3658123"/>
              <a:ext cx="1937657" cy="305809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05" y="232158"/>
            <a:ext cx="2729131" cy="316176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3" r="7858"/>
          <a:stretch/>
        </p:blipFill>
        <p:spPr>
          <a:xfrm>
            <a:off x="508904" y="3506638"/>
            <a:ext cx="2729131" cy="293279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02277" y="2895600"/>
            <a:ext cx="2626099" cy="4714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ফাতেমা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18565" y="5975276"/>
            <a:ext cx="2509811" cy="4641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বিনা 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80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chemeClr val="accent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133" t="-2173" r="-44401" b="-51210"/>
          <a:stretch/>
        </p:blipFill>
        <p:spPr>
          <a:xfrm>
            <a:off x="843171" y="379989"/>
            <a:ext cx="7440451" cy="583925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727138" y="344890"/>
            <a:ext cx="53458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প্রথমটি থেকে দ্বিতীয়টি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টাকা,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তৃতীয়টি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টাকা এবং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চতুর্থটি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টাকা বেশি।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কলমগুলোর মোট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মূল্য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55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টাকা।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01980" y="527256"/>
            <a:ext cx="1099671" cy="539544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চতুর্থ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01980" y="1220676"/>
            <a:ext cx="1099671" cy="539544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তৃতীয়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94360" y="1975056"/>
            <a:ext cx="1099671" cy="539544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01980" y="2737056"/>
            <a:ext cx="1099671" cy="539544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048" y="3799581"/>
            <a:ext cx="2687490" cy="2628690"/>
          </a:xfrm>
          <a:prstGeom prst="rect">
            <a:avLst/>
          </a:prstGeom>
          <a:noFill/>
          <a:ln w="19050">
            <a:noFill/>
          </a:ln>
        </p:spPr>
      </p:pic>
      <p:sp>
        <p:nvSpPr>
          <p:cNvPr id="16" name="Rounded Rectangle 15"/>
          <p:cNvSpPr/>
          <p:nvPr/>
        </p:nvSpPr>
        <p:spPr>
          <a:xfrm>
            <a:off x="605790" y="3796236"/>
            <a:ext cx="1608525" cy="539544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 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টাকা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05790" y="4466796"/>
            <a:ext cx="2052491" cy="539544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(X + 4)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টাকা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05790" y="5137356"/>
            <a:ext cx="2223247" cy="539544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(X + 5)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টাকা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94360" y="5826966"/>
            <a:ext cx="2387174" cy="539544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(X + 6)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টাকা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81401" y="4641110"/>
            <a:ext cx="45147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প্রদত্ত তথ্য দ্বারা সমীকরণ গঠন কর।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81400" y="5564905"/>
            <a:ext cx="4523149" cy="83099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x + x +4 + x + 5 + x + 6 = 55</a:t>
            </a:r>
          </a:p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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4x + 15 = 55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ight Arrow 25"/>
          <p:cNvSpPr/>
          <p:nvPr/>
        </p:nvSpPr>
        <p:spPr>
          <a:xfrm>
            <a:off x="1825227" y="2983277"/>
            <a:ext cx="833053" cy="157734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ight Arrow 27"/>
          <p:cNvSpPr/>
          <p:nvPr/>
        </p:nvSpPr>
        <p:spPr>
          <a:xfrm>
            <a:off x="1825228" y="2096262"/>
            <a:ext cx="1156306" cy="224123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ight Arrow 28"/>
          <p:cNvSpPr/>
          <p:nvPr/>
        </p:nvSpPr>
        <p:spPr>
          <a:xfrm>
            <a:off x="1825228" y="1307540"/>
            <a:ext cx="1756172" cy="192219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ight Arrow 29"/>
          <p:cNvSpPr/>
          <p:nvPr/>
        </p:nvSpPr>
        <p:spPr>
          <a:xfrm>
            <a:off x="1825228" y="599123"/>
            <a:ext cx="2346722" cy="171354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2829037" y="770477"/>
            <a:ext cx="1671526" cy="50564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2781856" y="1403649"/>
            <a:ext cx="1040058" cy="37689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2454014" y="2096262"/>
            <a:ext cx="894019" cy="23705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2187495" y="2953917"/>
            <a:ext cx="641542" cy="8423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16038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9" grpId="1" animBg="1"/>
      <p:bldP spid="16" grpId="0" animBg="1"/>
      <p:bldP spid="18" grpId="0" animBg="1"/>
      <p:bldP spid="19" grpId="0" animBg="1"/>
      <p:bldP spid="20" grpId="0" animBg="1"/>
      <p:bldP spid="23" grpId="0"/>
      <p:bldP spid="24" grpId="0" animBg="1"/>
      <p:bldP spid="26" grpId="0" animBg="1"/>
      <p:bldP spid="28" grpId="0" animBg="1"/>
      <p:bldP spid="29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eave">
          <a:fgClr>
            <a:srgbClr val="C0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86405" y="1481160"/>
            <a:ext cx="8610600" cy="452431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1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। সমস্যার শর্ত মোতাবেক চাহিদা নিরূপণ করা হয়।</a:t>
            </a:r>
          </a:p>
          <a:p>
            <a:pPr>
              <a:lnSpc>
                <a:spcPct val="150000"/>
              </a:lnSpc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২। প্রয়োজনীয় সংখ্যা বোঝানোর জন্য চলক ধরে নিতে হয়।</a:t>
            </a:r>
          </a:p>
          <a:p>
            <a:pPr>
              <a:lnSpc>
                <a:spcPct val="150000"/>
              </a:lnSpc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৩। সম্ভব হলে প্রতিটি উক্তিতে সংশ্লিস্ট চলক যুক্ত করতে হয়।</a:t>
            </a:r>
          </a:p>
          <a:p>
            <a:pPr>
              <a:lnSpc>
                <a:spcPct val="150000"/>
              </a:lnSpc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৪। প্রশ্নের বিভিন্ন অংশ সংযোগ করে সমীকরণ তৈরি করতে হয়।</a:t>
            </a:r>
          </a:p>
          <a:p>
            <a:pPr>
              <a:lnSpc>
                <a:spcPct val="150000"/>
              </a:lnSpc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৫। সমীকরণের সমাধান করে সঠিক উত্তর নির্ণয় করা হয়।</a:t>
            </a:r>
          </a:p>
          <a:p>
            <a:pPr>
              <a:lnSpc>
                <a:spcPct val="150000"/>
              </a:lnSpc>
            </a:pPr>
            <a:r>
              <a:rPr lang="en-GB" sz="2400" dirty="0" smtClean="0">
                <a:latin typeface="NikoshBAN" pitchFamily="2" charset="0"/>
                <a:cs typeface="NikoshBAN" pitchFamily="2" charset="0"/>
                <a:sym typeface="Wingdings"/>
              </a:rPr>
              <a:t>৬। </a:t>
            </a:r>
            <a:r>
              <a:rPr lang="bn-BD" sz="2400" dirty="0" smtClean="0">
                <a:latin typeface="NikoshBAN" pitchFamily="2" charset="0"/>
                <a:cs typeface="NikoshBAN" pitchFamily="2" charset="0"/>
                <a:sym typeface="Wingdings"/>
              </a:rPr>
              <a:t>সমীকরণে যে চলক ব্যবহার করা হয় তা শুধুমাত্র সংখ্যার</a:t>
            </a:r>
            <a:endParaRPr lang="en-US" sz="2400" dirty="0" smtClean="0">
              <a:latin typeface="NikoshBAN" pitchFamily="2" charset="0"/>
              <a:cs typeface="NikoshBAN" pitchFamily="2" charset="0"/>
              <a:sym typeface="Wingdings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  <a:sym typeface="Wingdings"/>
              </a:rPr>
              <a:t>   </a:t>
            </a:r>
            <a:r>
              <a:rPr lang="bn-BD" sz="2400" dirty="0" smtClean="0">
                <a:latin typeface="NikoshBAN" pitchFamily="2" charset="0"/>
                <a:cs typeface="NikoshBAN" pitchFamily="2" charset="0"/>
                <a:sym typeface="Wingdings"/>
              </a:rPr>
              <a:t> জন্য, রাশির জন্য নয়।</a:t>
            </a:r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endParaRPr lang="bn-BD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19428" y="6100662"/>
            <a:ext cx="8020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x +3 + 2x + 5 + 3x </a:t>
            </a:r>
            <a:r>
              <a:rPr lang="en-US" sz="4000" b="1" dirty="0" smtClean="0">
                <a:latin typeface="Times New Roman"/>
                <a:cs typeface="Times New Roman"/>
              </a:rPr>
              <a:t>– 1 = 19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315291" y="85721"/>
            <a:ext cx="10587037" cy="1200153"/>
            <a:chOff x="1315291" y="85721"/>
            <a:chExt cx="10587037" cy="1200153"/>
          </a:xfrm>
        </p:grpSpPr>
        <p:sp>
          <p:nvSpPr>
            <p:cNvPr id="8" name="Flowchart: Direct Access Storage 7"/>
            <p:cNvSpPr/>
            <p:nvPr/>
          </p:nvSpPr>
          <p:spPr>
            <a:xfrm>
              <a:off x="1315291" y="85721"/>
              <a:ext cx="10587037" cy="1200153"/>
            </a:xfrm>
            <a:prstGeom prst="flowChartMagneticDrum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400" b="1" u="sng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বাস্তব সমস্যার ভিত্তিতে সমীকরণ গঠনের নিয়ম</a:t>
              </a:r>
            </a:p>
          </p:txBody>
        </p:sp>
        <p:sp>
          <p:nvSpPr>
            <p:cNvPr id="9" name="5-Point Star 8"/>
            <p:cNvSpPr/>
            <p:nvPr/>
          </p:nvSpPr>
          <p:spPr>
            <a:xfrm>
              <a:off x="9715500" y="227591"/>
              <a:ext cx="1000125" cy="885831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Action Button: Sound 17">
            <a:hlinkClick r:id="" action="ppaction://noaction" highlightClick="1">
              <a:snd r:embed="rId2" name="applause.wav"/>
            </a:hlinkClick>
          </p:cNvPr>
          <p:cNvSpPr/>
          <p:nvPr/>
        </p:nvSpPr>
        <p:spPr>
          <a:xfrm>
            <a:off x="121024" y="2003421"/>
            <a:ext cx="3133164" cy="3361765"/>
          </a:xfrm>
          <a:prstGeom prst="actionButtonSou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Action Button: Sound 19">
            <a:hlinkClick r:id="" action="ppaction://noaction" highlightClick="1">
              <a:snd r:embed="rId2" name="applause.wav"/>
            </a:hlinkClick>
          </p:cNvPr>
          <p:cNvSpPr/>
          <p:nvPr/>
        </p:nvSpPr>
        <p:spPr>
          <a:xfrm>
            <a:off x="121024" y="2019291"/>
            <a:ext cx="3133164" cy="3361765"/>
          </a:xfrm>
          <a:prstGeom prst="actionButtonSou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29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rgbClr val="C0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22938" y="609600"/>
            <a:ext cx="8703450" cy="70788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একক কাজ</a:t>
            </a:r>
            <a:r>
              <a:rPr lang="en-US" sz="4000" dirty="0" smtClean="0">
                <a:latin typeface="Times New Roman"/>
                <a:cs typeface="Times New Roman"/>
              </a:rPr>
              <a:t>–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2938" y="1520073"/>
            <a:ext cx="8703450" cy="526297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sz="2000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কোন সংখ্যার চারগুণ থেকে ঐ সংখ্যার দ্বিগুণ বিয়োগ করলে 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200000"/>
              </a:lnSpc>
            </a:pP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বিয়োগফল </a:t>
            </a:r>
            <a:r>
              <a:rPr lang="en-US" sz="2000" dirty="0" smtClean="0">
                <a:latin typeface="Times New Roman" pitchFamily="18" charset="0"/>
                <a:cs typeface="NikoshBAN" pitchFamily="2" charset="0"/>
              </a:rPr>
              <a:t>24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হবে?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200000"/>
              </a:lnSpc>
            </a:pP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। সমস্যা থেকে কী নির্ণয় করতে হবে?</a:t>
            </a:r>
          </a:p>
          <a:p>
            <a:pPr>
              <a:lnSpc>
                <a:spcPct val="200000"/>
              </a:lnSpc>
            </a:pP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২। অজ্ঞাত সংখ্যাটি কী দ্বারা প্রকাশ করা হয়?</a:t>
            </a:r>
          </a:p>
          <a:p>
            <a:pPr>
              <a:lnSpc>
                <a:spcPct val="200000"/>
              </a:lnSpc>
            </a:pP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৩। সংখ্যাটির চারগুণ চলকের মাধ্যমে লেখ।</a:t>
            </a:r>
          </a:p>
          <a:p>
            <a:pPr>
              <a:lnSpc>
                <a:spcPct val="200000"/>
              </a:lnSpc>
            </a:pP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৪। প্রয়োজনীয় সমীকরণটি গঠন কর।</a:t>
            </a:r>
          </a:p>
          <a:p>
            <a:pPr>
              <a:lnSpc>
                <a:spcPct val="200000"/>
              </a:lnSpc>
            </a:pP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৫। প্রকৃত সংখ্যাটি নির্ণয় কর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773" b="-21526"/>
          <a:stretch/>
        </p:blipFill>
        <p:spPr>
          <a:xfrm>
            <a:off x="9637060" y="3321424"/>
            <a:ext cx="2466975" cy="3461628"/>
          </a:xfrm>
          <a:prstGeom prst="rect">
            <a:avLst/>
          </a:prstGeom>
          <a:noFill/>
        </p:spPr>
      </p:pic>
      <p:sp>
        <p:nvSpPr>
          <p:cNvPr id="9" name="5-Point Star 8"/>
          <p:cNvSpPr/>
          <p:nvPr/>
        </p:nvSpPr>
        <p:spPr>
          <a:xfrm>
            <a:off x="820271" y="1662327"/>
            <a:ext cx="430305" cy="368179"/>
          </a:xfrm>
          <a:prstGeom prst="star5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5-Point Star 9"/>
          <p:cNvSpPr/>
          <p:nvPr/>
        </p:nvSpPr>
        <p:spPr>
          <a:xfrm>
            <a:off x="7965142" y="1662327"/>
            <a:ext cx="430305" cy="368179"/>
          </a:xfrm>
          <a:prstGeom prst="star5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7061" y="690480"/>
            <a:ext cx="2466975" cy="275196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137091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anded Edge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777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438</TotalTime>
  <Words>641</Words>
  <Application>Microsoft Office PowerPoint</Application>
  <PresentationFormat>Widescreen</PresentationFormat>
  <Paragraphs>111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Bongram Madrasah</dc:creator>
  <cp:lastModifiedBy>Windows User</cp:lastModifiedBy>
  <cp:revision>56</cp:revision>
  <dcterms:created xsi:type="dcterms:W3CDTF">2020-03-08T13:07:27Z</dcterms:created>
  <dcterms:modified xsi:type="dcterms:W3CDTF">2020-03-12T23:15:31Z</dcterms:modified>
</cp:coreProperties>
</file>