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5" r:id="rId2"/>
    <p:sldId id="259" r:id="rId3"/>
    <p:sldId id="290" r:id="rId4"/>
    <p:sldId id="262" r:id="rId5"/>
    <p:sldId id="263" r:id="rId6"/>
    <p:sldId id="261" r:id="rId7"/>
    <p:sldId id="277" r:id="rId8"/>
    <p:sldId id="269" r:id="rId9"/>
    <p:sldId id="271" r:id="rId10"/>
    <p:sldId id="273" r:id="rId11"/>
    <p:sldId id="281" r:id="rId12"/>
    <p:sldId id="286" r:id="rId13"/>
    <p:sldId id="270" r:id="rId14"/>
    <p:sldId id="282" r:id="rId15"/>
    <p:sldId id="288" r:id="rId16"/>
    <p:sldId id="289" r:id="rId17"/>
    <p:sldId id="272" r:id="rId18"/>
    <p:sldId id="267" r:id="rId19"/>
    <p:sldId id="268" r:id="rId20"/>
    <p:sldId id="287" r:id="rId21"/>
    <p:sldId id="278" r:id="rId22"/>
    <p:sldId id="279" r:id="rId23"/>
    <p:sldId id="29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2" autoAdjust="0"/>
    <p:restoredTop sz="85842" autoAdjust="0"/>
  </p:normalViewPr>
  <p:slideViewPr>
    <p:cSldViewPr>
      <p:cViewPr>
        <p:scale>
          <a:sx n="69" d="100"/>
          <a:sy n="69" d="100"/>
        </p:scale>
        <p:origin x="-139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08A84-C62F-4416-BEA0-CD7E834F936F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7C475-4171-401A-ACC5-74E821F8F5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163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পাঠশিরোনাম</a:t>
            </a:r>
            <a:r>
              <a:rPr lang="en-US" baseline="0" dirty="0"/>
              <a:t> </a:t>
            </a:r>
            <a:r>
              <a:rPr lang="en-US" baseline="0" dirty="0" err="1"/>
              <a:t>বের</a:t>
            </a:r>
            <a:r>
              <a:rPr lang="en-US" baseline="0" dirty="0"/>
              <a:t> </a:t>
            </a:r>
            <a:r>
              <a:rPr lang="en-US" baseline="0" dirty="0" err="1"/>
              <a:t>করার</a:t>
            </a:r>
            <a:r>
              <a:rPr lang="en-US" baseline="0" dirty="0"/>
              <a:t> </a:t>
            </a:r>
            <a:r>
              <a:rPr lang="en-US" baseline="0" dirty="0" err="1"/>
              <a:t>জন্য</a:t>
            </a:r>
            <a:r>
              <a:rPr lang="en-US" baseline="0" dirty="0"/>
              <a:t> </a:t>
            </a:r>
            <a:r>
              <a:rPr lang="en-US" baseline="0" dirty="0" err="1"/>
              <a:t>ছবিটি</a:t>
            </a:r>
            <a:r>
              <a:rPr lang="en-US" baseline="0" dirty="0"/>
              <a:t> </a:t>
            </a:r>
            <a:r>
              <a:rPr lang="en-US" baseline="0" dirty="0" err="1"/>
              <a:t>দেখিয়ে</a:t>
            </a:r>
            <a:r>
              <a:rPr lang="en-US" baseline="0" dirty="0"/>
              <a:t>  </a:t>
            </a:r>
            <a:r>
              <a:rPr lang="en-US" baseline="0" dirty="0" err="1"/>
              <a:t>একই</a:t>
            </a:r>
            <a:r>
              <a:rPr lang="en-US" baseline="0" dirty="0"/>
              <a:t> </a:t>
            </a:r>
            <a:r>
              <a:rPr lang="en-US" baseline="0" dirty="0" err="1"/>
              <a:t>শ্রেণির</a:t>
            </a:r>
            <a:r>
              <a:rPr lang="en-US" baseline="0" dirty="0"/>
              <a:t> </a:t>
            </a:r>
            <a:r>
              <a:rPr lang="en-US" baseline="0" dirty="0" err="1"/>
              <a:t>বই</a:t>
            </a:r>
            <a:r>
              <a:rPr lang="en-US" baseline="0" dirty="0"/>
              <a:t> </a:t>
            </a:r>
            <a:r>
              <a:rPr lang="en-US" baseline="0" dirty="0" err="1"/>
              <a:t>নির্দিষ্ট</a:t>
            </a:r>
            <a:r>
              <a:rPr lang="en-US" baseline="0" dirty="0"/>
              <a:t> </a:t>
            </a:r>
            <a:r>
              <a:rPr lang="en-US" baseline="0" dirty="0" err="1"/>
              <a:t>স্থানে</a:t>
            </a:r>
            <a:r>
              <a:rPr lang="en-US" baseline="0" dirty="0"/>
              <a:t> </a:t>
            </a:r>
            <a:r>
              <a:rPr lang="en-US" baseline="0" dirty="0" err="1"/>
              <a:t>শ্রেণি</a:t>
            </a:r>
            <a:r>
              <a:rPr lang="en-US" baseline="0" dirty="0"/>
              <a:t> </a:t>
            </a:r>
            <a:r>
              <a:rPr lang="en-US" baseline="0" dirty="0" err="1"/>
              <a:t>অনুযায়ী</a:t>
            </a:r>
            <a:r>
              <a:rPr lang="en-US" baseline="0" dirty="0"/>
              <a:t> </a:t>
            </a:r>
            <a:r>
              <a:rPr lang="en-US" baseline="0" dirty="0" err="1"/>
              <a:t>সাজালে</a:t>
            </a:r>
            <a:r>
              <a:rPr lang="en-US" baseline="0" dirty="0"/>
              <a:t> </a:t>
            </a:r>
            <a:r>
              <a:rPr lang="en-US" baseline="0" dirty="0" err="1"/>
              <a:t>সহজে</a:t>
            </a:r>
            <a:r>
              <a:rPr lang="en-US" baseline="0" dirty="0"/>
              <a:t> </a:t>
            </a:r>
            <a:r>
              <a:rPr lang="en-US" baseline="0" dirty="0" err="1"/>
              <a:t>পাওয়া</a:t>
            </a:r>
            <a:r>
              <a:rPr lang="en-US" baseline="0" dirty="0"/>
              <a:t> </a:t>
            </a:r>
            <a:r>
              <a:rPr lang="en-US" baseline="0" dirty="0" err="1"/>
              <a:t>যায়</a:t>
            </a:r>
            <a:r>
              <a:rPr lang="en-US" baseline="0" dirty="0"/>
              <a:t>। (</a:t>
            </a:r>
            <a:r>
              <a:rPr lang="en-US" baseline="0" dirty="0" err="1"/>
              <a:t>জীবের</a:t>
            </a:r>
            <a:r>
              <a:rPr lang="en-US" baseline="0" dirty="0"/>
              <a:t> </a:t>
            </a:r>
            <a:r>
              <a:rPr lang="en-US" baseline="0" dirty="0" err="1"/>
              <a:t>বৈশিষ্ট্য</a:t>
            </a:r>
            <a:r>
              <a:rPr lang="en-US" baseline="0" dirty="0"/>
              <a:t> </a:t>
            </a:r>
            <a:r>
              <a:rPr lang="en-US" baseline="0" dirty="0" err="1"/>
              <a:t>লক্ষ্য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একই</a:t>
            </a:r>
            <a:r>
              <a:rPr lang="en-US" baseline="0" dirty="0"/>
              <a:t> </a:t>
            </a:r>
            <a:r>
              <a:rPr lang="en-US" baseline="0" dirty="0" err="1"/>
              <a:t>জাতীয়</a:t>
            </a:r>
            <a:r>
              <a:rPr lang="en-US" baseline="0" dirty="0"/>
              <a:t> </a:t>
            </a:r>
            <a:r>
              <a:rPr lang="en-US" baseline="0" dirty="0" err="1"/>
              <a:t>জীবকে</a:t>
            </a:r>
            <a:r>
              <a:rPr lang="en-US" baseline="0" dirty="0"/>
              <a:t> </a:t>
            </a:r>
            <a:r>
              <a:rPr lang="en-US" baseline="0" dirty="0" err="1"/>
              <a:t>আলাদা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ভাগ</a:t>
            </a:r>
            <a:r>
              <a:rPr lang="en-US" baseline="0" dirty="0"/>
              <a:t> </a:t>
            </a:r>
            <a:r>
              <a:rPr lang="en-US" baseline="0" dirty="0" err="1"/>
              <a:t>করার</a:t>
            </a:r>
            <a:r>
              <a:rPr lang="en-US" baseline="0" dirty="0"/>
              <a:t> </a:t>
            </a:r>
            <a:r>
              <a:rPr lang="en-US" baseline="0" dirty="0" err="1"/>
              <a:t>চেষ্টা</a:t>
            </a:r>
            <a:r>
              <a:rPr lang="en-US" baseline="0" dirty="0"/>
              <a:t> </a:t>
            </a:r>
            <a:r>
              <a:rPr lang="en-US" baseline="0" dirty="0" err="1"/>
              <a:t>করা</a:t>
            </a:r>
            <a:r>
              <a:rPr lang="en-US" baseline="0" dirty="0"/>
              <a:t>  </a:t>
            </a:r>
            <a:r>
              <a:rPr lang="en-US" baseline="0" dirty="0" err="1"/>
              <a:t>হয়েছে</a:t>
            </a:r>
            <a:r>
              <a:rPr lang="en-US" baseline="0" dirty="0"/>
              <a:t>।) </a:t>
            </a:r>
            <a:r>
              <a:rPr lang="en-US" baseline="0" dirty="0" err="1"/>
              <a:t>এজন্য</a:t>
            </a:r>
            <a:r>
              <a:rPr lang="en-US" baseline="0" dirty="0"/>
              <a:t> </a:t>
            </a:r>
            <a:r>
              <a:rPr lang="en-US" baseline="0" dirty="0" err="1"/>
              <a:t>জীবের</a:t>
            </a:r>
            <a:r>
              <a:rPr lang="en-US" baseline="0" dirty="0"/>
              <a:t> </a:t>
            </a:r>
            <a:r>
              <a:rPr lang="en-US" baseline="0" dirty="0" err="1"/>
              <a:t>ক্ষেত্রে</a:t>
            </a:r>
            <a:r>
              <a:rPr lang="en-US" baseline="0" dirty="0"/>
              <a:t> </a:t>
            </a:r>
            <a:r>
              <a:rPr lang="en-US" baseline="0" dirty="0" err="1"/>
              <a:t>কী</a:t>
            </a:r>
            <a:r>
              <a:rPr lang="en-US" baseline="0" dirty="0"/>
              <a:t> </a:t>
            </a:r>
            <a:r>
              <a:rPr lang="en-US" baseline="0" dirty="0" err="1"/>
              <a:t>করা</a:t>
            </a:r>
            <a:r>
              <a:rPr lang="en-US" baseline="0" dirty="0"/>
              <a:t> </a:t>
            </a:r>
            <a:r>
              <a:rPr lang="en-US" baseline="0" dirty="0" err="1"/>
              <a:t>প্রয়োজন</a:t>
            </a:r>
            <a:r>
              <a:rPr lang="en-US" baseline="0" dirty="0"/>
              <a:t>? </a:t>
            </a:r>
            <a:r>
              <a:rPr lang="en-US" baseline="0" dirty="0" err="1"/>
              <a:t>এজাতীয়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শিক্ষার্থীর</a:t>
            </a:r>
            <a:r>
              <a:rPr lang="en-US" baseline="0" dirty="0"/>
              <a:t> </a:t>
            </a:r>
            <a:r>
              <a:rPr lang="en-US" baseline="0" dirty="0" err="1"/>
              <a:t>কাছে</a:t>
            </a:r>
            <a:r>
              <a:rPr lang="en-US" baseline="0" dirty="0"/>
              <a:t> </a:t>
            </a:r>
            <a:r>
              <a:rPr lang="en-US" baseline="0" dirty="0" err="1"/>
              <a:t>উত্তর</a:t>
            </a:r>
            <a:r>
              <a:rPr lang="en-US" baseline="0" dirty="0"/>
              <a:t> </a:t>
            </a:r>
            <a:r>
              <a:rPr lang="en-US" baseline="0" dirty="0" err="1"/>
              <a:t>চাওয়া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7C475-4171-401A-ACC5-74E821F8F51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8968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err="1"/>
              <a:t>কোষ</a:t>
            </a:r>
            <a:r>
              <a:rPr lang="en-US" baseline="0" dirty="0"/>
              <a:t> ও </a:t>
            </a:r>
            <a:r>
              <a:rPr lang="en-US" baseline="0" dirty="0" err="1"/>
              <a:t>কোষ</a:t>
            </a:r>
            <a:r>
              <a:rPr lang="en-US" baseline="0" dirty="0"/>
              <a:t> </a:t>
            </a:r>
            <a:r>
              <a:rPr lang="en-US" baseline="0" dirty="0" err="1"/>
              <a:t>প্রাচীর</a:t>
            </a:r>
            <a:r>
              <a:rPr lang="en-US" baseline="0" dirty="0"/>
              <a:t> </a:t>
            </a:r>
            <a:r>
              <a:rPr lang="en-US" baseline="0" dirty="0" err="1"/>
              <a:t>এবং</a:t>
            </a:r>
            <a:r>
              <a:rPr lang="en-US" baseline="0" dirty="0"/>
              <a:t> </a:t>
            </a:r>
            <a:r>
              <a:rPr lang="en-US" baseline="0" dirty="0" err="1"/>
              <a:t>ক্লোরোপ্লাস্ট</a:t>
            </a:r>
            <a:r>
              <a:rPr lang="en-US" baseline="0" dirty="0"/>
              <a:t> </a:t>
            </a:r>
            <a:r>
              <a:rPr lang="en-US" baseline="0" dirty="0" err="1"/>
              <a:t>দেখানোর</a:t>
            </a:r>
            <a:r>
              <a:rPr lang="en-US" baseline="0" dirty="0"/>
              <a:t> </a:t>
            </a:r>
            <a:r>
              <a:rPr lang="en-US" baseline="0" dirty="0" err="1"/>
              <a:t>চেষ্টা</a:t>
            </a:r>
            <a:r>
              <a:rPr lang="en-US" baseline="0" dirty="0"/>
              <a:t> </a:t>
            </a:r>
            <a:r>
              <a:rPr lang="en-US" baseline="0" dirty="0" err="1"/>
              <a:t>করা</a:t>
            </a:r>
            <a:r>
              <a:rPr lang="en-US" baseline="0" dirty="0"/>
              <a:t> </a:t>
            </a:r>
            <a:r>
              <a:rPr lang="en-US" baseline="0" dirty="0" err="1"/>
              <a:t>হয়েছে।এসম্পর্কে</a:t>
            </a:r>
            <a:r>
              <a:rPr lang="en-US" baseline="0" dirty="0"/>
              <a:t> </a:t>
            </a:r>
            <a:r>
              <a:rPr lang="en-US" dirty="0" err="1"/>
              <a:t>শিক্ষার্থীকে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করতে</a:t>
            </a:r>
            <a:r>
              <a:rPr lang="en-US" baseline="0" dirty="0"/>
              <a:t> </a:t>
            </a:r>
            <a:r>
              <a:rPr lang="en-US" baseline="0" dirty="0" err="1"/>
              <a:t>উৎসাহিত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তাদের</a:t>
            </a:r>
            <a:r>
              <a:rPr lang="en-US" baseline="0" dirty="0"/>
              <a:t> </a:t>
            </a:r>
            <a:r>
              <a:rPr lang="en-US" baseline="0" dirty="0" err="1"/>
              <a:t>কাছে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চাওয়া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7C475-4171-401A-ACC5-74E821F8F51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35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7C475-4171-401A-ACC5-74E821F8F51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419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>
                <a:latin typeface="NikoshBAN" pitchFamily="2" charset="0"/>
                <a:cs typeface="NikoshBAN" pitchFamily="2" charset="0"/>
              </a:rPr>
              <a:t>প্লাষ্টিড</a:t>
            </a:r>
            <a:r>
              <a:rPr lang="bn-IN" sz="1200" dirty="0">
                <a:latin typeface="NikoshBAN" pitchFamily="2" charset="0"/>
                <a:cs typeface="NikoshBAN" pitchFamily="2" charset="0"/>
              </a:rPr>
              <a:t> এর গঠন</a:t>
            </a:r>
            <a:r>
              <a:rPr lang="bn-IN" sz="1200" baseline="0" dirty="0">
                <a:latin typeface="NikoshBAN" pitchFamily="2" charset="0"/>
                <a:cs typeface="NikoshBAN" pitchFamily="2" charset="0"/>
              </a:rPr>
              <a:t> বা উপস্থিতি পরবর্তি অধ্যায়ে রয়েছে , তাই ...।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7C475-4171-401A-ACC5-74E821F8F51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9091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 </a:t>
            </a:r>
            <a:r>
              <a:rPr lang="en-US" baseline="0" dirty="0" err="1"/>
              <a:t>শিক্ষার্থীর</a:t>
            </a:r>
            <a:r>
              <a:rPr lang="en-US" baseline="0" dirty="0"/>
              <a:t> </a:t>
            </a:r>
            <a:r>
              <a:rPr lang="en-US" baseline="0" dirty="0" err="1"/>
              <a:t>উওর</a:t>
            </a:r>
            <a:r>
              <a:rPr lang="en-US" baseline="0" dirty="0"/>
              <a:t> </a:t>
            </a:r>
            <a:r>
              <a:rPr lang="en-US" baseline="0" dirty="0" err="1"/>
              <a:t>বোর্ডে</a:t>
            </a:r>
            <a:r>
              <a:rPr lang="en-US" baseline="0" dirty="0"/>
              <a:t> </a:t>
            </a:r>
            <a:r>
              <a:rPr lang="en-US" baseline="0" dirty="0" err="1"/>
              <a:t>লিখে</a:t>
            </a:r>
            <a:r>
              <a:rPr lang="en-US" baseline="0" dirty="0"/>
              <a:t> </a:t>
            </a:r>
            <a:r>
              <a:rPr lang="en-US" baseline="0" dirty="0" err="1"/>
              <a:t>ফলাবর্তন</a:t>
            </a:r>
            <a:r>
              <a:rPr lang="en-US" baseline="0" dirty="0"/>
              <a:t> </a:t>
            </a:r>
            <a:r>
              <a:rPr lang="en-US" baseline="0" dirty="0" err="1"/>
              <a:t>দেয়া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7C475-4171-401A-ACC5-74E821F8F51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227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শিক্ষক</a:t>
            </a:r>
            <a:r>
              <a:rPr lang="bn-IN" baseline="0" dirty="0"/>
              <a:t> চাইলে প্রয়োজন মত আরো প্রশ্ন করে মূল্যায়ন করতে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7C475-4171-401A-ACC5-74E821F8F51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165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শিক্ষার্থীরা</a:t>
            </a:r>
            <a:r>
              <a:rPr lang="en-US" baseline="0" dirty="0"/>
              <a:t> </a:t>
            </a:r>
            <a:r>
              <a:rPr lang="en-US" baseline="0" dirty="0" err="1"/>
              <a:t>শব্দগুলো</a:t>
            </a:r>
            <a:r>
              <a:rPr lang="en-US" baseline="0" dirty="0"/>
              <a:t> </a:t>
            </a:r>
            <a:r>
              <a:rPr lang="en-US" baseline="0" dirty="0" err="1"/>
              <a:t>লিখে</a:t>
            </a:r>
            <a:r>
              <a:rPr lang="en-US" baseline="0" dirty="0"/>
              <a:t> </a:t>
            </a:r>
            <a:r>
              <a:rPr lang="en-US" baseline="0" dirty="0" err="1"/>
              <a:t>নিবে</a:t>
            </a:r>
            <a:r>
              <a:rPr lang="en-US" baseline="0" dirty="0"/>
              <a:t>। </a:t>
            </a:r>
            <a:r>
              <a:rPr lang="en-US" baseline="0" dirty="0" err="1"/>
              <a:t>এসম্পর্কে</a:t>
            </a:r>
            <a:r>
              <a:rPr lang="en-US" baseline="0" dirty="0"/>
              <a:t> </a:t>
            </a:r>
            <a:r>
              <a:rPr lang="en-US" dirty="0" err="1"/>
              <a:t>শিক্ষার্থীকে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করতে</a:t>
            </a:r>
            <a:r>
              <a:rPr lang="en-US" baseline="0" dirty="0"/>
              <a:t> </a:t>
            </a:r>
            <a:r>
              <a:rPr lang="en-US" baseline="0" dirty="0" err="1"/>
              <a:t>উৎসাহিত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তাদের</a:t>
            </a:r>
            <a:r>
              <a:rPr lang="en-US" baseline="0" dirty="0"/>
              <a:t> </a:t>
            </a:r>
            <a:r>
              <a:rPr lang="en-US" baseline="0" dirty="0" err="1"/>
              <a:t>কাছে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চাওয়া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/>
              <a:t>।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7C475-4171-401A-ACC5-74E821F8F51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3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7C475-4171-401A-ACC5-74E821F8F51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770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baseline="0" dirty="0"/>
              <a:t>প্রতিটি ধাপের নামকরণে শিক্ষার্থীদের </a:t>
            </a:r>
            <a:r>
              <a:rPr lang="en-US" baseline="0" dirty="0" err="1"/>
              <a:t>বলতে</a:t>
            </a:r>
            <a:r>
              <a:rPr lang="en-US" baseline="0" dirty="0"/>
              <a:t> </a:t>
            </a:r>
            <a:r>
              <a:rPr lang="bn-BD" baseline="0" dirty="0"/>
              <a:t>সাহায্য কর</a:t>
            </a:r>
            <a:r>
              <a:rPr lang="en-US" baseline="0" dirty="0" err="1"/>
              <a:t>তে</a:t>
            </a:r>
            <a:r>
              <a:rPr lang="en-US" baseline="0" dirty="0"/>
              <a:t> </a:t>
            </a:r>
            <a:r>
              <a:rPr lang="en-US" baseline="0" dirty="0" err="1"/>
              <a:t>পারেন</a:t>
            </a:r>
            <a:r>
              <a:rPr lang="en-US" baseline="0" dirty="0"/>
              <a:t>।</a:t>
            </a:r>
            <a:endParaRPr lang="bn-BD" baseline="0" dirty="0"/>
          </a:p>
          <a:p>
            <a:r>
              <a:rPr lang="bn-BD" baseline="0" dirty="0"/>
              <a:t>তবে এক্ষেত্রে ধাপগুলোর নাম</a:t>
            </a:r>
            <a:r>
              <a:rPr lang="en-US" baseline="0" dirty="0"/>
              <a:t> </a:t>
            </a:r>
            <a:r>
              <a:rPr lang="en-US" baseline="0" dirty="0" err="1"/>
              <a:t>বোর্ডে</a:t>
            </a:r>
            <a:r>
              <a:rPr lang="en-US" baseline="0" dirty="0"/>
              <a:t> </a:t>
            </a:r>
            <a:r>
              <a:rPr lang="en-US" baseline="0" dirty="0" err="1"/>
              <a:t>লিখতে</a:t>
            </a:r>
            <a:r>
              <a:rPr lang="en-US" baseline="0" dirty="0"/>
              <a:t> </a:t>
            </a:r>
            <a:r>
              <a:rPr lang="en-US" baseline="0" dirty="0" err="1"/>
              <a:t>শিক্ষা্থীকে</a:t>
            </a:r>
            <a:r>
              <a:rPr lang="en-US" baseline="0" dirty="0"/>
              <a:t> </a:t>
            </a:r>
            <a:r>
              <a:rPr lang="en-US" baseline="0" dirty="0" err="1"/>
              <a:t>অংশগ্রহন</a:t>
            </a:r>
            <a:r>
              <a:rPr lang="en-US" baseline="0" dirty="0"/>
              <a:t> </a:t>
            </a:r>
            <a:r>
              <a:rPr lang="en-US" baseline="0" dirty="0" err="1"/>
              <a:t>করাতে</a:t>
            </a:r>
            <a:r>
              <a:rPr lang="bn-BD" baseline="0" dirty="0"/>
              <a:t> পারেন।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7C475-4171-401A-ACC5-74E821F8F51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86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রাইজোবিয়াম</a:t>
            </a:r>
            <a:r>
              <a:rPr lang="en-US" sz="4000" dirty="0"/>
              <a:t> </a:t>
            </a:r>
            <a:r>
              <a:rPr lang="en-US" sz="4000" dirty="0" err="1"/>
              <a:t>ব্যাক্টেরিয়া</a:t>
            </a:r>
            <a:r>
              <a:rPr lang="en-US" sz="4000" dirty="0"/>
              <a:t> </a:t>
            </a:r>
            <a:r>
              <a:rPr lang="en-US" sz="4000" dirty="0" err="1"/>
              <a:t>ডাল</a:t>
            </a:r>
            <a:r>
              <a:rPr lang="en-US" sz="4000" dirty="0"/>
              <a:t> </a:t>
            </a:r>
            <a:r>
              <a:rPr lang="en-US" sz="4000" dirty="0" err="1"/>
              <a:t>জাতীয়</a:t>
            </a:r>
            <a:r>
              <a:rPr lang="en-US" sz="4000" dirty="0"/>
              <a:t> </a:t>
            </a:r>
            <a:r>
              <a:rPr lang="en-US" sz="4000" dirty="0" err="1"/>
              <a:t>উদ্ভিদের</a:t>
            </a:r>
            <a:r>
              <a:rPr lang="en-US" sz="4000" dirty="0"/>
              <a:t> </a:t>
            </a:r>
            <a:r>
              <a:rPr lang="en-US" sz="4000" dirty="0" err="1"/>
              <a:t>মূলে</a:t>
            </a:r>
            <a:r>
              <a:rPr lang="en-US" sz="4000" dirty="0"/>
              <a:t> </a:t>
            </a:r>
            <a:r>
              <a:rPr lang="en-US" sz="4000" dirty="0" err="1"/>
              <a:t>আবস্থান</a:t>
            </a:r>
            <a:r>
              <a:rPr lang="en-US" sz="4000" dirty="0"/>
              <a:t>,</a:t>
            </a:r>
            <a:r>
              <a:rPr lang="en-US" sz="4000" baseline="0" dirty="0"/>
              <a:t> </a:t>
            </a:r>
            <a:r>
              <a:rPr lang="en-US" sz="4000" baseline="0" dirty="0" err="1"/>
              <a:t>তা</a:t>
            </a:r>
            <a:r>
              <a:rPr lang="en-US" sz="4000" baseline="0" dirty="0"/>
              <a:t> ২টি </a:t>
            </a:r>
            <a:r>
              <a:rPr lang="en-US" sz="4000" baseline="0" dirty="0" err="1"/>
              <a:t>ছবিতে</a:t>
            </a:r>
            <a:r>
              <a:rPr lang="en-US" sz="4000" baseline="0" dirty="0"/>
              <a:t> </a:t>
            </a:r>
            <a:r>
              <a:rPr lang="en-US" sz="4000" baseline="0" dirty="0" err="1"/>
              <a:t>দেখানোর</a:t>
            </a:r>
            <a:r>
              <a:rPr lang="en-US" sz="4000" baseline="0" dirty="0"/>
              <a:t> </a:t>
            </a:r>
            <a:r>
              <a:rPr lang="en-US" sz="4000" baseline="0" dirty="0" err="1"/>
              <a:t>চেষ্টা</a:t>
            </a:r>
            <a:r>
              <a:rPr lang="en-US" sz="4000" baseline="0" dirty="0"/>
              <a:t> </a:t>
            </a:r>
            <a:r>
              <a:rPr lang="en-US" sz="4000" baseline="0" dirty="0" err="1"/>
              <a:t>করা</a:t>
            </a:r>
            <a:r>
              <a:rPr lang="en-US" sz="4000" baseline="0" dirty="0"/>
              <a:t> </a:t>
            </a:r>
            <a:r>
              <a:rPr lang="en-US" sz="4000" baseline="0" dirty="0" err="1"/>
              <a:t>হয়েছে</a:t>
            </a:r>
            <a:r>
              <a:rPr lang="en-US" sz="4000" baseline="0" dirty="0"/>
              <a:t>।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7C475-4171-401A-ACC5-74E821F8F51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863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পরের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অধ্যায়টি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নিউক্লিয়াস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অধ্যায়ে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বিশদ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শিক্ষা্থী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কোষের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নিউক্লিয়াস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দেওয়ার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7C475-4171-401A-ACC5-74E821F8F51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740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পরভোজী</a:t>
            </a:r>
            <a:r>
              <a:rPr lang="en-US" dirty="0"/>
              <a:t> ও </a:t>
            </a:r>
            <a:r>
              <a:rPr lang="en-US" sz="1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ক্লোরোফিল</a:t>
            </a:r>
            <a:r>
              <a:rPr lang="en-US" sz="1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ব্যাখ্যার</a:t>
            </a:r>
            <a:r>
              <a:rPr lang="en-US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1200" baseline="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1200" baseline="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7C475-4171-401A-ACC5-74E821F8F51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50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পেনেসিলিয়াম</a:t>
            </a:r>
            <a:r>
              <a:rPr lang="bn-IN" sz="1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এর গঠন</a:t>
            </a:r>
            <a:r>
              <a:rPr lang="bn-IN" sz="1200" baseline="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দেখানো হয়েছে।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7C475-4171-401A-ACC5-74E821F8F51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493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>
                <a:latin typeface="NikoshBAN" pitchFamily="2" charset="0"/>
                <a:cs typeface="NikoshBAN" pitchFamily="2" charset="0"/>
              </a:rPr>
              <a:t>সেলুলোজ</a:t>
            </a:r>
            <a:r>
              <a:rPr lang="bn-IN" sz="1200" dirty="0">
                <a:latin typeface="NikoshBAN" pitchFamily="2" charset="0"/>
                <a:cs typeface="NikoshBAN" pitchFamily="2" charset="0"/>
              </a:rPr>
              <a:t> কী শিক্ষার্থীর</a:t>
            </a:r>
            <a:r>
              <a:rPr lang="bn-IN" sz="1200" baseline="0" dirty="0">
                <a:latin typeface="NikoshBAN" pitchFamily="2" charset="0"/>
                <a:cs typeface="NikoshBAN" pitchFamily="2" charset="0"/>
              </a:rPr>
              <a:t> চাহিদা থাকতে পারে। তাই তাই পরের স্লাইডে এর রাসায়নিক গঠন দেখানো হয়েছে।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7C475-4171-401A-ACC5-74E821F8F51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4221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কোষ</a:t>
            </a:r>
            <a:r>
              <a:rPr lang="en-US" baseline="0" dirty="0"/>
              <a:t> </a:t>
            </a:r>
            <a:r>
              <a:rPr lang="en-US" baseline="0" dirty="0" err="1"/>
              <a:t>সম্পর্কে</a:t>
            </a:r>
            <a:r>
              <a:rPr lang="en-US" baseline="0" dirty="0"/>
              <a:t> </a:t>
            </a:r>
            <a:r>
              <a:rPr lang="en-US" baseline="0" dirty="0" err="1"/>
              <a:t>পরবর্তি</a:t>
            </a:r>
            <a:r>
              <a:rPr lang="en-US" baseline="0" dirty="0"/>
              <a:t> </a:t>
            </a:r>
            <a:r>
              <a:rPr lang="en-US" baseline="0" dirty="0" err="1"/>
              <a:t>অধ্যায়ে</a:t>
            </a:r>
            <a:r>
              <a:rPr lang="en-US" baseline="0" dirty="0"/>
              <a:t> </a:t>
            </a:r>
            <a:r>
              <a:rPr lang="en-US" baseline="0" dirty="0" err="1"/>
              <a:t>শিক্ষার্থী</a:t>
            </a:r>
            <a:r>
              <a:rPr lang="en-US" baseline="0" dirty="0"/>
              <a:t> </a:t>
            </a:r>
            <a:r>
              <a:rPr lang="en-US" baseline="0" dirty="0" err="1"/>
              <a:t>জানতে</a:t>
            </a:r>
            <a:r>
              <a:rPr lang="en-US" baseline="0" dirty="0"/>
              <a:t>  </a:t>
            </a:r>
            <a:r>
              <a:rPr lang="en-US" baseline="0" dirty="0" err="1"/>
              <a:t>পারবে</a:t>
            </a:r>
            <a:r>
              <a:rPr lang="en-US" baseline="0" dirty="0"/>
              <a:t>। </a:t>
            </a:r>
            <a:r>
              <a:rPr lang="en-US" baseline="0" dirty="0" err="1"/>
              <a:t>তাই</a:t>
            </a:r>
            <a:r>
              <a:rPr lang="en-US" baseline="0" dirty="0"/>
              <a:t> </a:t>
            </a:r>
            <a:r>
              <a:rPr lang="en-US" dirty="0" err="1"/>
              <a:t>কোষ</a:t>
            </a:r>
            <a:r>
              <a:rPr lang="en-US" baseline="0" dirty="0"/>
              <a:t> </a:t>
            </a:r>
            <a:r>
              <a:rPr lang="en-US" baseline="0" dirty="0" err="1"/>
              <a:t>সম্পর্কে</a:t>
            </a:r>
            <a:r>
              <a:rPr lang="en-US" baseline="0" dirty="0"/>
              <a:t> </a:t>
            </a:r>
            <a:r>
              <a:rPr lang="en-US" baseline="0" dirty="0" err="1"/>
              <a:t>বোর্ড</a:t>
            </a:r>
            <a:r>
              <a:rPr lang="en-US" baseline="0" dirty="0"/>
              <a:t> </a:t>
            </a:r>
            <a:r>
              <a:rPr lang="en-US" baseline="0" dirty="0" err="1"/>
              <a:t>ব্যবহার</a:t>
            </a:r>
            <a:r>
              <a:rPr lang="en-US" baseline="0" dirty="0"/>
              <a:t> </a:t>
            </a:r>
            <a:r>
              <a:rPr lang="en-US" baseline="0" dirty="0" err="1"/>
              <a:t>এক্ষেত্রে</a:t>
            </a:r>
            <a:r>
              <a:rPr lang="en-US" baseline="0" dirty="0"/>
              <a:t> </a:t>
            </a:r>
            <a:r>
              <a:rPr lang="en-US" baseline="0" dirty="0" err="1"/>
              <a:t>প্রয়োজন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7C475-4171-401A-ACC5-74E821F8F51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532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9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gif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914400"/>
            <a:ext cx="5341527" cy="10772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তাই স্লাইডটি হাইড করে রাখা হয়েছে।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895600"/>
            <a:ext cx="7956024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স্লাইডের নিচে অর্থাৎ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Slide Note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সংযোজন করা হয়েছে।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সম্মানিত শিক্ষকগণ পাঠটি উপস্থাপনের পূর্বে  উল্লেখিত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দেখে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524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রাজ্য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 ২। 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প্রোটিস্টা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56388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অ্যামিবা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3" name="Picture 5" descr="C:\Users\user\Pictures\0284amoeb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143000"/>
            <a:ext cx="6714645" cy="4419600"/>
          </a:xfrm>
          <a:prstGeom prst="rect">
            <a:avLst/>
          </a:prstGeom>
          <a:noFill/>
        </p:spPr>
      </p:pic>
      <p:pic>
        <p:nvPicPr>
          <p:cNvPr id="2049" name="Picture 1" descr="C:\Users\user\Pictures\004 Structure of a parameciu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1066800"/>
            <a:ext cx="5638800" cy="4984846"/>
          </a:xfrm>
          <a:prstGeom prst="rect">
            <a:avLst/>
          </a:prstGeom>
          <a:noFill/>
        </p:spPr>
      </p:pic>
      <p:pic>
        <p:nvPicPr>
          <p:cNvPr id="11" name="Picture 2" descr="C:\Users\user\Pictures\images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20941" y="1447800"/>
            <a:ext cx="6771785" cy="4267200"/>
          </a:xfrm>
          <a:prstGeom prst="rect">
            <a:avLst/>
          </a:prstGeom>
          <a:noFill/>
        </p:spPr>
      </p:pic>
      <p:pic>
        <p:nvPicPr>
          <p:cNvPr id="12" name="Picture 3" descr="C:\Users\user\Pictures\structure-euglena-anatomy-freshwater-protozoan-composed-chlorophyll-has-rudimentary-eye-vector-diagram-3442480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914400"/>
            <a:ext cx="6324600" cy="5142589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219200" y="59436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দলের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প্রাণিগুলো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এককোষী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সুগঠিত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নিউক্লিয়াস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5791200"/>
            <a:ext cx="304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22860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রাজ্য-৩।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ফানজাই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3" descr="C:\Users\user\Pictures\884085a02e04bc0d84a9dc03089c5b0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82800" y="1371600"/>
            <a:ext cx="4965700" cy="372427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57200" y="5663625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এককোষী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বহুকোষী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সুগঠিত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নিউক্লিয়াস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ক্লোরোফিল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পরভোজী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মাসরুম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)</a:t>
            </a:r>
            <a:endParaRPr lang="en-US" sz="2800" dirty="0"/>
          </a:p>
        </p:txBody>
      </p:sp>
      <p:pic>
        <p:nvPicPr>
          <p:cNvPr id="25602" name="Picture 2" descr="C:\Users\user\Pictures\Mashru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2258009"/>
            <a:ext cx="6232415" cy="3228391"/>
          </a:xfrm>
          <a:prstGeom prst="rect">
            <a:avLst/>
          </a:prstGeom>
          <a:noFill/>
        </p:spPr>
      </p:pic>
      <p:pic>
        <p:nvPicPr>
          <p:cNvPr id="25603" name="Picture 3" descr="C:\Users\user\Pictures\Masrum-sm2014010107475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6188" y="228600"/>
            <a:ext cx="2689412" cy="1981200"/>
          </a:xfrm>
          <a:prstGeom prst="rect">
            <a:avLst/>
          </a:prstGeom>
          <a:noFill/>
        </p:spPr>
      </p:pic>
      <p:pic>
        <p:nvPicPr>
          <p:cNvPr id="25604" name="Picture 4" descr="C:\Users\user\Pictures\Masrum-jamu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228600"/>
            <a:ext cx="2667000" cy="2162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 descr="C:\Users\user\Pictures\31_06Penicillium-L.jpg"/>
          <p:cNvPicPr>
            <a:picLocks noChangeAspect="1" noChangeArrowheads="1"/>
          </p:cNvPicPr>
          <p:nvPr/>
        </p:nvPicPr>
        <p:blipFill rotWithShape="1">
          <a:blip r:embed="rId3"/>
          <a:srcRect b="2244"/>
          <a:stretch/>
        </p:blipFill>
        <p:spPr bwMode="auto">
          <a:xfrm>
            <a:off x="1981200" y="1185787"/>
            <a:ext cx="5410200" cy="376721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38400" y="5181600"/>
            <a:ext cx="4038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পেনেসিলিয়াম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নামক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ফানজাই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95600" y="3810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482" name="Picture 2" descr="C:\Users\user\Pictures\220px-Mimosa_Pudic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514600"/>
            <a:ext cx="4191000" cy="314325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85800" y="4495800"/>
            <a:ext cx="304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22860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রাজ্য-৪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প্লান্টি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জগ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ৎ)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1000" y="5791200"/>
            <a:ext cx="838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স্বভোজী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প্রাচীর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সেলুলোজ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নির্মিত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সুগঠিত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নিউক্লিয়াস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স্বভোজী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সেলুলোজ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pic>
        <p:nvPicPr>
          <p:cNvPr id="2050" name="Picture 2" descr="C:\Users\user\Pictures\d7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914400"/>
            <a:ext cx="4292600" cy="3219450"/>
          </a:xfrm>
          <a:prstGeom prst="rect">
            <a:avLst/>
          </a:prstGeom>
          <a:noFill/>
        </p:spPr>
      </p:pic>
      <p:pic>
        <p:nvPicPr>
          <p:cNvPr id="2051" name="Picture 3" descr="C:\Users\user\Pictures\DWSOW5y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89325" y="1676400"/>
            <a:ext cx="3549041" cy="25908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810000" y="4572000"/>
            <a:ext cx="48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নিজেরা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524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রাজ্য-৪।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প্লান্টি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জগ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ৎ)</a:t>
            </a:r>
          </a:p>
        </p:txBody>
      </p:sp>
      <p:sp>
        <p:nvSpPr>
          <p:cNvPr id="6" name="Rectangle 5"/>
          <p:cNvSpPr/>
          <p:nvPr/>
        </p:nvSpPr>
        <p:spPr>
          <a:xfrm>
            <a:off x="1752600" y="5791200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সেলুলোজের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27651" name="Picture 3" descr="C:\Users\user\Pictures\c8.5x8.cellulo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914400"/>
            <a:ext cx="6324600" cy="49039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00200" y="228600"/>
            <a:ext cx="5486400" cy="533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অনুবিক্ষণ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যন্ত্রে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কোষের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গঠন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user\Pictures\BrambleLeaf_CrossPolarisedLight_Diagr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0"/>
            <a:ext cx="4191000" cy="4114653"/>
          </a:xfrm>
          <a:prstGeom prst="rect">
            <a:avLst/>
          </a:prstGeom>
          <a:noFill/>
        </p:spPr>
      </p:pic>
      <p:pic>
        <p:nvPicPr>
          <p:cNvPr id="2051" name="Picture 3" descr="C:\Users\user\Pictures\elodea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1524000"/>
            <a:ext cx="327259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44444E-6 C 0.01077 0.05463 0.02101 0.11713 0.03907 0.14792 C 0.04479 0.17338 0.04983 0.19537 0.05886 0.20533 C 0.08038 0.27871 0.11094 0.28912 0.13889 0.31112 C 0.18247 0.30741 0.22587 0.30556 0.26945 0.30093 C 0.27309 0.30047 0.27691 0.3 0.28073 0.29653 C 0.28368 0.29399 0.28785 0.27709 0.28785 0.27755 " pathEditMode="relative" rAng="0" ptsTypes="ffffffA">
                                      <p:cBhvr>
                                        <p:cTn id="11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00" y="156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8"/>
          <p:cNvGrpSpPr/>
          <p:nvPr/>
        </p:nvGrpSpPr>
        <p:grpSpPr>
          <a:xfrm>
            <a:off x="1447800" y="228600"/>
            <a:ext cx="6096000" cy="685800"/>
            <a:chOff x="0" y="2827600"/>
            <a:chExt cx="6096000" cy="1216800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0" y="2827600"/>
              <a:ext cx="6096000" cy="12168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জোড়ায়</a:t>
              </a:r>
              <a:r>
                <a:rPr lang="en-US" sz="36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3600" dirty="0"/>
            </a:p>
          </p:txBody>
        </p:sp>
        <p:sp>
          <p:nvSpPr>
            <p:cNvPr id="11" name="Rounded Rectangle 8"/>
            <p:cNvSpPr/>
            <p:nvPr/>
          </p:nvSpPr>
          <p:spPr>
            <a:xfrm>
              <a:off x="59399" y="2886999"/>
              <a:ext cx="5977202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81000" y="54102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স্বভোজী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পক্ষে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বিপক্ষে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8" name="Picture 4" descr="C:\Users\user\Pictures\Masrum-jamu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2225" y="1447800"/>
            <a:ext cx="4041621" cy="3276600"/>
          </a:xfrm>
          <a:prstGeom prst="rect">
            <a:avLst/>
          </a:prstGeom>
          <a:noFill/>
        </p:spPr>
      </p:pic>
      <p:pic>
        <p:nvPicPr>
          <p:cNvPr id="9" name="Picture 2" descr="C:\Users\user\Pictures\d7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70400" y="1447800"/>
            <a:ext cx="43688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524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রাজ্য-৫।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এ্যানিমিলিয়া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প্রাণিজগ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ৎ)</a:t>
            </a:r>
          </a:p>
        </p:txBody>
      </p:sp>
      <p:sp>
        <p:nvSpPr>
          <p:cNvPr id="6" name="Rectangle 5"/>
          <p:cNvSpPr/>
          <p:nvPr/>
        </p:nvSpPr>
        <p:spPr>
          <a:xfrm>
            <a:off x="2819400" y="5540514"/>
            <a:ext cx="3048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28674" name="Picture 2" descr="C:\Users\user\Pictures\BAAGH3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6560" y="1447800"/>
            <a:ext cx="4984815" cy="3733800"/>
          </a:xfrm>
          <a:prstGeom prst="rect">
            <a:avLst/>
          </a:prstGeom>
          <a:noFill/>
        </p:spPr>
      </p:pic>
      <p:pic>
        <p:nvPicPr>
          <p:cNvPr id="28675" name="Picture 3" descr="C:\Users\user\Pictures\hilsa-bangladesh-national-fish-bangladesh-bangladesh+1152_12963038786-tpfil02aw-1129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138202"/>
            <a:ext cx="5978521" cy="3662398"/>
          </a:xfrm>
          <a:prstGeom prst="rect">
            <a:avLst/>
          </a:prstGeom>
          <a:noFill/>
        </p:spPr>
      </p:pic>
      <p:pic>
        <p:nvPicPr>
          <p:cNvPr id="28676" name="Picture 4" descr="C:\Users\user\Pictures\1925819_f5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914400"/>
            <a:ext cx="4572000" cy="4572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248400" y="56388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14400" y="57912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কোষে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কোষপ্রাচীর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প্লাষ্টিডও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" name="Group 8"/>
          <p:cNvGrpSpPr/>
          <p:nvPr/>
        </p:nvGrpSpPr>
        <p:grpSpPr>
          <a:xfrm>
            <a:off x="2133600" y="228600"/>
            <a:ext cx="4876800" cy="553525"/>
            <a:chOff x="0" y="2827600"/>
            <a:chExt cx="6096000" cy="1157401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0" y="2827600"/>
              <a:ext cx="6096000" cy="1157399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দলগত</a:t>
              </a:r>
              <a:r>
                <a:rPr lang="en-US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   </a:t>
              </a:r>
              <a:r>
                <a:rPr lang="en-US" sz="32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: ১০ </a:t>
              </a:r>
              <a:r>
                <a:rPr lang="en-US" sz="32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মি</a:t>
              </a:r>
              <a:r>
                <a:rPr lang="en-US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.</a:t>
              </a:r>
              <a:endParaRPr lang="en-US" sz="3200" dirty="0"/>
            </a:p>
          </p:txBody>
        </p:sp>
        <p:sp>
          <p:nvSpPr>
            <p:cNvPr id="11" name="Rounded Rectangle 8"/>
            <p:cNvSpPr/>
            <p:nvPr/>
          </p:nvSpPr>
          <p:spPr>
            <a:xfrm>
              <a:off x="59399" y="2886999"/>
              <a:ext cx="5977202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57200" y="503045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রাজ্যের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অন্তর্গত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সনাক্তকরন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খুঁজে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2" name="Picture 4" descr="C:\Users\user\Pictures\001 Structure of a eugle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1919" y="984008"/>
            <a:ext cx="4228068" cy="3844559"/>
          </a:xfrm>
          <a:prstGeom prst="rect">
            <a:avLst/>
          </a:prstGeom>
          <a:noFill/>
        </p:spPr>
      </p:pic>
      <p:pic>
        <p:nvPicPr>
          <p:cNvPr id="14" name="Picture 4" descr="http://media.giphy.com/media/BCiNqZxPOFe6s/giphy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523999"/>
            <a:ext cx="5334000" cy="3200401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57200" y="3669268"/>
            <a:ext cx="810228" cy="369332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14800" y="3212068"/>
            <a:ext cx="1219200" cy="369332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শর্করা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2858869"/>
            <a:ext cx="945265" cy="646331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কার্বনডাই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অক্সাইড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2800" y="4353623"/>
            <a:ext cx="1687975" cy="400110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অক্সিজেন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09800" y="2205335"/>
            <a:ext cx="810228" cy="461665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আলো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86100" y="228600"/>
            <a:ext cx="2971800" cy="762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ল্যায়ন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600201"/>
            <a:ext cx="86106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১।                         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                            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রাজ্যের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অন্তর্গত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প্লান্টি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  খ)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মনেরা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  গ)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ফানজাই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 ঘ)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প্রোটিস্টা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4521103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শ্রেণিকরণের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সর্বাধুনিক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পদ্ধতিটি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আবিস্কৃত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ক) ১৯২৮   খ) ১৯৪৮   গ) ১৯৫৮   ঘ)  ১৯৭৮</a:t>
            </a:r>
            <a:endParaRPr lang="en-US" sz="3200" dirty="0"/>
          </a:p>
        </p:txBody>
      </p:sp>
      <p:sp>
        <p:nvSpPr>
          <p:cNvPr id="10" name="Oval 9"/>
          <p:cNvSpPr/>
          <p:nvPr/>
        </p:nvSpPr>
        <p:spPr>
          <a:xfrm>
            <a:off x="7162800" y="381000"/>
            <a:ext cx="1752600" cy="914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উত্তর</a:t>
            </a:r>
            <a:endParaRPr lang="en-US" sz="5400" dirty="0"/>
          </a:p>
        </p:txBody>
      </p:sp>
      <p:sp>
        <p:nvSpPr>
          <p:cNvPr id="11" name="Donut 10"/>
          <p:cNvSpPr/>
          <p:nvPr/>
        </p:nvSpPr>
        <p:spPr>
          <a:xfrm>
            <a:off x="4572000" y="5445681"/>
            <a:ext cx="685800" cy="685800"/>
          </a:xfrm>
          <a:prstGeom prst="donut">
            <a:avLst>
              <a:gd name="adj" fmla="val 129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Donut 11"/>
          <p:cNvSpPr/>
          <p:nvPr/>
        </p:nvSpPr>
        <p:spPr>
          <a:xfrm>
            <a:off x="4267200" y="3606702"/>
            <a:ext cx="609600" cy="609600"/>
          </a:xfrm>
          <a:prstGeom prst="donut">
            <a:avLst>
              <a:gd name="adj" fmla="val 129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4" descr="C:\Users\user\Pictures\musrum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1" y="1524000"/>
            <a:ext cx="2473822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609600"/>
            <a:ext cx="441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dirty="0"/>
          </a:p>
        </p:txBody>
      </p:sp>
      <p:pic>
        <p:nvPicPr>
          <p:cNvPr id="6145" name="Picture 1" descr="C:\Users\user\Pictures\musrum1.jpg"/>
          <p:cNvPicPr>
            <a:picLocks noChangeAspect="1" noChangeArrowheads="1"/>
          </p:cNvPicPr>
          <p:nvPr/>
        </p:nvPicPr>
        <p:blipFill>
          <a:blip r:embed="rId2">
            <a:lum contrast="-40000"/>
          </a:blip>
          <a:srcRect/>
          <a:stretch>
            <a:fillRect/>
          </a:stretch>
        </p:blipFill>
        <p:spPr bwMode="auto">
          <a:xfrm>
            <a:off x="1143000" y="1676400"/>
            <a:ext cx="6705600" cy="45440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514600" y="380011"/>
            <a:ext cx="3886200" cy="762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শব্দসমূহ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4600" y="1164134"/>
            <a:ext cx="35814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নিউক্লিয়াস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  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মনেরা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প্রোটিস্টা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       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প্লান্টি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এ্যানিমিলিয়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  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ফানজাই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সেলুলোজ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  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পেনিসেলিয়াম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প্লাস্টিড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      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ক্লোরোফিল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পরভোজী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   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অনুবিক্ষণ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যন্ত্র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2971800" y="1104900"/>
            <a:ext cx="3124200" cy="685800"/>
            <a:chOff x="0" y="2827600"/>
            <a:chExt cx="6096000" cy="1216800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0" y="2827600"/>
              <a:ext cx="6096000" cy="12168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36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3600" dirty="0"/>
            </a:p>
          </p:txBody>
        </p:sp>
        <p:sp>
          <p:nvSpPr>
            <p:cNvPr id="11" name="Rounded Rectangle 8"/>
            <p:cNvSpPr/>
            <p:nvPr/>
          </p:nvSpPr>
          <p:spPr>
            <a:xfrm>
              <a:off x="59399" y="2886999"/>
              <a:ext cx="5977202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81000" y="28956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চারপাশের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শ্রেণিকরণ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3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1300827">
            <a:off x="2102548" y="1641444"/>
            <a:ext cx="4572000" cy="266700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rtlCol="0">
            <a:prstTxWarp prst="textCurveUp">
              <a:avLst/>
            </a:prstTxWarp>
            <a:spAutoFit/>
            <a:scene3d>
              <a:camera prst="isometricOffAxis1Righ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9600" b="1" dirty="0" err="1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568404"/>
            <a:ext cx="2362200" cy="1336596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3570982"/>
            <a:ext cx="8763000" cy="1077218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4907340"/>
            <a:ext cx="8763000" cy="1569660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 সামসুদ্দিন আহমেদ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তালুকদার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, প্রভাষক, টিটিসি, কুমিল্লা</a:t>
            </a:r>
          </a:p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খাদিজা ইয়াসমিন, সহকারি অধ্যাপক, টিটিসি, ঢাকা</a:t>
            </a:r>
          </a:p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মোঃ রাকিবুল ইসলাম, সহকা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রী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 অধ্যাপক, টিটিসি, ঢাকা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2275582"/>
            <a:ext cx="8763000" cy="1200329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643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0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5" descr="C:\Users\user\Desktop\tissue culture\treeline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477000"/>
            <a:ext cx="8991600" cy="381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52400" y="2427425"/>
            <a:ext cx="40386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36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খান ইমামুল ইসলাম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গোহালা টি,সি,এ,এল উচ্চ বিদ্যালয়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মুকসুদপুর, গোপালগঞ্জ 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b="1" dirty="0" err="1" smtClean="0">
                <a:latin typeface="Arial Narrow" pitchFamily="34" charset="0"/>
                <a:cs typeface="Times New Roman" pitchFamily="18" charset="0"/>
              </a:rPr>
              <a:t>E-mail:khanimamulislam@gmail.com</a:t>
            </a:r>
            <a:r>
              <a:rPr lang="en-US" b="1" dirty="0" smtClean="0">
                <a:latin typeface="Arial Narrow" pitchFamily="34" charset="0"/>
                <a:cs typeface="Times New Roman" pitchFamily="18" charset="0"/>
              </a:rPr>
              <a:t>,</a:t>
            </a:r>
            <a:endParaRPr lang="en-US" b="1" dirty="0">
              <a:latin typeface="Arial Narrow" pitchFamily="34" charset="0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b="1" dirty="0">
                <a:latin typeface="Arial Narrow" pitchFamily="34" charset="0"/>
                <a:cs typeface="Times New Roman" pitchFamily="18" charset="0"/>
              </a:rPr>
              <a:t>	Mob: </a:t>
            </a:r>
            <a:r>
              <a:rPr lang="en-US" b="1" dirty="0" smtClean="0">
                <a:latin typeface="Arial Narrow" pitchFamily="34" charset="0"/>
                <a:cs typeface="Times New Roman" pitchFamily="18" charset="0"/>
              </a:rPr>
              <a:t>01711222934</a:t>
            </a:r>
            <a:endParaRPr lang="en-US" b="1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869406" y="477340"/>
            <a:ext cx="3252788" cy="6656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Wave 7"/>
          <p:cNvSpPr/>
          <p:nvPr/>
        </p:nvSpPr>
        <p:spPr>
          <a:xfrm rot="5400000">
            <a:off x="2520553" y="4000500"/>
            <a:ext cx="4114800" cy="228600"/>
          </a:xfrm>
          <a:prstGeom prst="wave">
            <a:avLst>
              <a:gd name="adj1" fmla="val 20000"/>
              <a:gd name="adj2" fmla="val -100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46257"/>
            <a:ext cx="1752600" cy="17764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10200" y="2493924"/>
            <a:ext cx="3352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শ্রেণি-ষষ্ঠ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বিষয়-বিজ্ঞান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600" dirty="0">
                <a:latin typeface="NikoshBAN" pitchFamily="2" charset="0"/>
                <a:cs typeface="NikoshBAN" pitchFamily="2" charset="0"/>
              </a:rPr>
              <a:t>অধ্যায়-২য়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134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58674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বৈশিষ্ট্যের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জীবগুলোকে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চেনার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05000" y="30480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দুটিতে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11" name="Picture 10" descr="1324669731_8d0752fa8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295400"/>
            <a:ext cx="3886202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x2_4f4a99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295400"/>
            <a:ext cx="3733800" cy="35877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1078522" y="5916952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কোথা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  </a:t>
            </a:r>
            <a:endParaRPr lang="en-US" sz="2800" dirty="0"/>
          </a:p>
        </p:txBody>
      </p:sp>
      <p:pic>
        <p:nvPicPr>
          <p:cNvPr id="2052" name="Picture 4" descr="C:\Users\user\Downloads\plant_animal2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399" y="1035519"/>
            <a:ext cx="6424247" cy="44035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/>
      <p:bldP spid="14" grpId="1"/>
      <p:bldP spid="16" grpId="0"/>
      <p:bldP spid="1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57200" y="457200"/>
            <a:ext cx="8382000" cy="5562600"/>
            <a:chOff x="990600" y="1066800"/>
            <a:chExt cx="6667500" cy="4308475"/>
          </a:xfrm>
        </p:grpSpPr>
        <p:pic>
          <p:nvPicPr>
            <p:cNvPr id="13" name="Picture 4" descr="C:\Users\user\Downloads\New folder (4)_AutoCollage_9_Images 2.jpg"/>
            <p:cNvPicPr>
              <a:picLocks noChangeAspect="1" noChangeArrowheads="1"/>
            </p:cNvPicPr>
            <p:nvPr/>
          </p:nvPicPr>
          <p:blipFill>
            <a:blip r:embed="rId2">
              <a:lum bright="30000" contrast="-40000"/>
            </a:blip>
            <a:srcRect/>
            <a:stretch>
              <a:fillRect/>
            </a:stretch>
          </p:blipFill>
          <p:spPr bwMode="auto">
            <a:xfrm>
              <a:off x="990600" y="1066800"/>
              <a:ext cx="6667500" cy="42672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Picture 5" descr="C:\Users\user\Pictures\1925819_f520.jpg"/>
            <p:cNvPicPr>
              <a:picLocks noChangeAspect="1" noChangeArrowheads="1"/>
            </p:cNvPicPr>
            <p:nvPr/>
          </p:nvPicPr>
          <p:blipFill>
            <a:blip r:embed="rId3">
              <a:lum bright="30000" contrast="-40000"/>
            </a:blip>
            <a:srcRect/>
            <a:stretch>
              <a:fillRect/>
            </a:stretch>
          </p:blipFill>
          <p:spPr bwMode="auto">
            <a:xfrm>
              <a:off x="5943600" y="1066800"/>
              <a:ext cx="1676400" cy="1905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Picture 6" descr="C:\Users\user\Pictures\images (1).jpg"/>
            <p:cNvPicPr>
              <a:picLocks noChangeAspect="1" noChangeArrowheads="1"/>
            </p:cNvPicPr>
            <p:nvPr/>
          </p:nvPicPr>
          <p:blipFill>
            <a:blip r:embed="rId4">
              <a:lum bright="30000" contrast="-40000"/>
            </a:blip>
            <a:srcRect/>
            <a:stretch>
              <a:fillRect/>
            </a:stretch>
          </p:blipFill>
          <p:spPr bwMode="auto">
            <a:xfrm>
              <a:off x="990600" y="2514600"/>
              <a:ext cx="2131859" cy="1295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" name="Picture 7" descr="C:\Users\user\Pictures\tor6.jpg"/>
            <p:cNvPicPr>
              <a:picLocks noChangeAspect="1" noChangeArrowheads="1"/>
            </p:cNvPicPr>
            <p:nvPr/>
          </p:nvPicPr>
          <p:blipFill>
            <a:blip r:embed="rId5">
              <a:lum bright="30000" contrast="-40000"/>
            </a:blip>
            <a:srcRect/>
            <a:stretch>
              <a:fillRect/>
            </a:stretch>
          </p:blipFill>
          <p:spPr bwMode="auto">
            <a:xfrm>
              <a:off x="990600" y="3810000"/>
              <a:ext cx="2032000" cy="15652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5" descr="C:\Users\user\Desktop\tissue culture\treeline2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6477000"/>
            <a:ext cx="8991600" cy="381000"/>
          </a:xfrm>
          <a:prstGeom prst="rect">
            <a:avLst/>
          </a:prstGeom>
          <a:noFill/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152400" y="454152"/>
            <a:ext cx="8686800" cy="8412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544658" y="3832876"/>
            <a:ext cx="5562600" cy="829716"/>
            <a:chOff x="0" y="50801"/>
            <a:chExt cx="6096000" cy="1157400"/>
          </a:xfrm>
          <a:scene3d>
            <a:camera prst="orthographicFront"/>
            <a:lightRig rig="flat" dir="t"/>
          </a:scene3d>
        </p:grpSpPr>
        <p:sp>
          <p:nvSpPr>
            <p:cNvPr id="26" name="Rounded Rectangle 25"/>
            <p:cNvSpPr/>
            <p:nvPr/>
          </p:nvSpPr>
          <p:spPr>
            <a:xfrm>
              <a:off x="0" y="50801"/>
              <a:ext cx="6096000" cy="882807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ounded Rectangle 4"/>
            <p:cNvSpPr/>
            <p:nvPr/>
          </p:nvSpPr>
          <p:spPr>
            <a:xfrm>
              <a:off x="59399" y="110199"/>
              <a:ext cx="5977202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400" kern="1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জীবজগতের</a:t>
              </a:r>
              <a:r>
                <a:rPr lang="en-US" sz="4400" kern="1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kern="1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শ্রেণিকরণ</a:t>
              </a:r>
              <a:endParaRPr lang="en-US" sz="44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ounded Rectangle 4"/>
          <p:cNvSpPr/>
          <p:nvPr/>
        </p:nvSpPr>
        <p:spPr>
          <a:xfrm>
            <a:off x="1233477" y="1523999"/>
            <a:ext cx="7529523" cy="1600201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2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400" y="250722"/>
            <a:ext cx="8763000" cy="609600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2000" y="2286000"/>
            <a:ext cx="8001000" cy="2734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…</a:t>
            </a: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শ্রেণিকরণ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;</a:t>
            </a:r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জীবগুলো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রাজ্যের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অন্তর্গত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রাজ্যের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সনাক্তকারী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2800">
                <a:latin typeface="NikoshBAN" pitchFamily="2" charset="0"/>
                <a:cs typeface="NikoshBAN" pitchFamily="2" charset="0"/>
              </a:rPr>
              <a:t> ব্যাখ্যা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/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dirty="0"/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3048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১৯৭৮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শ্রেণিকরণ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  </a:t>
            </a:r>
          </a:p>
        </p:txBody>
      </p:sp>
      <p:pic>
        <p:nvPicPr>
          <p:cNvPr id="19458" name="Picture 2" descr="C:\Users\user\Pictures\Ledermann_1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314450"/>
            <a:ext cx="3825240" cy="4781550"/>
          </a:xfrm>
          <a:prstGeom prst="rect">
            <a:avLst/>
          </a:prstGeom>
          <a:noFill/>
        </p:spPr>
      </p:pic>
      <p:pic>
        <p:nvPicPr>
          <p:cNvPr id="19459" name="Picture 3" descr="C:\Users\user\Pictures\220px-Lynn_Marguli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1371600"/>
            <a:ext cx="2743200" cy="4114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257800" y="56388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বিজ্ঞানী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মারগিউলিস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304800"/>
            <a:ext cx="342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শ্রেণিকরণ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733800" y="19812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১</a:t>
            </a: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মনেরা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618272" y="1905000"/>
            <a:ext cx="2209800" cy="213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এ্যানিমিলিয়া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733800" y="2084439"/>
            <a:ext cx="19050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প্লান্টি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682180" y="2008239"/>
            <a:ext cx="1981200" cy="198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ফানজাই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733800" y="2069691"/>
            <a:ext cx="19050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প্রোটিস্টা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581400" y="1875504"/>
            <a:ext cx="2362200" cy="2209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14800" y="2603212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৫টি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রাজ্য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555 L -0.29583 -0.183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00" y="-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88622E-6 L 0.2625 -0.2053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00" y="-1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46994E-6 L 0.26667 0.2553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00" y="1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46994E-6 L -0.00416 0.3663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1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46994E-6 L -0.29583 0.2109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00" y="1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19400" y="5867400"/>
            <a:ext cx="4191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বৈশিষ্ট্যটি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লক্ষণীয়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52400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রাজ্য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 ১।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মনেরা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510" name="Picture 6" descr="C:\Users\user\Pictures\rhizobiu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838200"/>
            <a:ext cx="3657600" cy="4874210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451486" y="5870258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এককোষী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সুগঠিত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নিউক্লিয়াস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অনুবীক্ষণ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1026" name="Picture 2" descr="C:\Users\user\Pictures\nitrogen-fixation.jpg"/>
          <p:cNvPicPr>
            <a:picLocks noChangeAspect="1" noChangeArrowheads="1"/>
          </p:cNvPicPr>
          <p:nvPr/>
        </p:nvPicPr>
        <p:blipFill rotWithShape="1">
          <a:blip r:embed="rId4"/>
          <a:srcRect b="6744"/>
          <a:stretch/>
        </p:blipFill>
        <p:spPr bwMode="auto">
          <a:xfrm>
            <a:off x="1066800" y="1066800"/>
            <a:ext cx="5513024" cy="4267200"/>
          </a:xfrm>
          <a:prstGeom prst="rect">
            <a:avLst/>
          </a:prstGeom>
          <a:noFill/>
        </p:spPr>
      </p:pic>
      <p:pic>
        <p:nvPicPr>
          <p:cNvPr id="3" name="Picture 2" descr="C:\Users\user\Pictures\downloa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10326" y="533400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1458</TotalTime>
  <Words>727</Words>
  <Application>Microsoft Office PowerPoint</Application>
  <PresentationFormat>On-screen Show (4:3)</PresentationFormat>
  <Paragraphs>128</Paragraphs>
  <Slides>23</Slides>
  <Notes>15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KHAN IMAMUL ISLAM</cp:lastModifiedBy>
  <cp:revision>403</cp:revision>
  <dcterms:created xsi:type="dcterms:W3CDTF">2006-08-16T00:00:00Z</dcterms:created>
  <dcterms:modified xsi:type="dcterms:W3CDTF">2020-03-13T16:36:04Z</dcterms:modified>
</cp:coreProperties>
</file>