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75" r:id="rId5"/>
    <p:sldId id="281" r:id="rId6"/>
    <p:sldId id="261" r:id="rId7"/>
    <p:sldId id="262" r:id="rId8"/>
    <p:sldId id="276" r:id="rId9"/>
    <p:sldId id="264" r:id="rId10"/>
    <p:sldId id="265" r:id="rId11"/>
    <p:sldId id="277" r:id="rId12"/>
    <p:sldId id="267" r:id="rId13"/>
    <p:sldId id="268" r:id="rId14"/>
    <p:sldId id="280" r:id="rId15"/>
    <p:sldId id="270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8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3B04F-B297-4975-A04F-14F81796392C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639D7-D604-4C22-859E-E912E680F8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243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33400"/>
            <a:ext cx="7696200" cy="594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 rot="19665033">
            <a:off x="563349" y="2243144"/>
            <a:ext cx="70104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সবাইকে </a:t>
            </a:r>
            <a:r>
              <a:rPr lang="bn-BD" sz="8800" b="1" dirty="0" smtClean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শুভেচ্ছা</a:t>
            </a:r>
            <a:endParaRPr lang="en-US" sz="8800" b="1" dirty="0">
              <a:solidFill>
                <a:schemeClr val="bg1"/>
              </a:solidFill>
              <a:latin typeface="SolaimanLipi" pitchFamily="65" charset="0"/>
              <a:cs typeface="SolaimanLipi" pitchFamily="65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57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1904999"/>
          </a:xfr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একক কাজের সমাধান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38400"/>
            <a:ext cx="6400800" cy="3810000"/>
          </a:xfr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indent="-457200" algn="l">
              <a:buFont typeface="Wingdings" pitchFamily="2" charset="2"/>
              <a:buChar char="v"/>
            </a:pPr>
            <a:r>
              <a:rPr lang="bn-BD" sz="40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নগদান বই ৪ প্রকার। যথাঃ 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একঘরা নগদান বই।  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দুইঘরা নগদান বই।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তিনঘরা নগদান বই।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খুচরা নগদান বই ।</a:t>
            </a:r>
          </a:p>
          <a:p>
            <a:pPr marL="457200" indent="-457200" algn="l">
              <a:buFont typeface="Wingdings" pitchFamily="2" charset="2"/>
              <a:buChar char="Ø"/>
            </a:pP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 algn="l">
              <a:buFont typeface="Wingdings" pitchFamily="2" charset="2"/>
              <a:buChar char="Ø"/>
            </a:pP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 algn="l">
              <a:buFont typeface="Wingdings" pitchFamily="2" charset="2"/>
              <a:buChar char="Ø"/>
            </a:pP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97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084803"/>
              </p:ext>
            </p:extLst>
          </p:nvPr>
        </p:nvGraphicFramePr>
        <p:xfrm>
          <a:off x="304800" y="914400"/>
          <a:ext cx="8458200" cy="539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5800"/>
                <a:gridCol w="1752600"/>
                <a:gridCol w="381000"/>
                <a:gridCol w="381000"/>
                <a:gridCol w="1066800"/>
                <a:gridCol w="685800"/>
                <a:gridCol w="1600200"/>
                <a:gridCol w="381000"/>
                <a:gridCol w="457200"/>
                <a:gridCol w="1066800"/>
              </a:tblGrid>
              <a:tr h="1162050">
                <a:tc>
                  <a:txBody>
                    <a:bodyPr/>
                    <a:lstStyle/>
                    <a:p>
                      <a:r>
                        <a:rPr lang="bn-BD" sz="2400" dirty="0" smtClean="0"/>
                        <a:t>তারিখ-২০০১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     </a:t>
                      </a:r>
                    </a:p>
                    <a:p>
                      <a:r>
                        <a:rPr lang="bn-BD" dirty="0" smtClean="0"/>
                        <a:t>       প্রাপ্তি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রঃ</a:t>
                      </a:r>
                    </a:p>
                    <a:p>
                      <a:r>
                        <a:rPr lang="bn-BD" dirty="0" smtClean="0"/>
                        <a:t>নং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খঃপৃঃ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প</a:t>
                      </a:r>
                      <a:r>
                        <a:rPr lang="bn-BD" baseline="0" dirty="0" smtClean="0"/>
                        <a:t>রিমান</a:t>
                      </a:r>
                    </a:p>
                    <a:p>
                      <a:r>
                        <a:rPr lang="bn-BD" baseline="0" dirty="0" smtClean="0"/>
                        <a:t>টাকা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তারিখ-২০০১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    </a:t>
                      </a:r>
                    </a:p>
                    <a:p>
                      <a:r>
                        <a:rPr lang="bn-BD" dirty="0" smtClean="0"/>
                        <a:t>    প্রদান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ভাঃ</a:t>
                      </a:r>
                    </a:p>
                    <a:p>
                      <a:r>
                        <a:rPr lang="bn-BD" dirty="0" smtClean="0"/>
                        <a:t>নং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খঃ</a:t>
                      </a:r>
                    </a:p>
                    <a:p>
                      <a:r>
                        <a:rPr lang="bn-BD" dirty="0" smtClean="0"/>
                        <a:t>পৃঃ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পরিমান </a:t>
                      </a:r>
                    </a:p>
                    <a:p>
                      <a:r>
                        <a:rPr lang="bn-BD" dirty="0" smtClean="0"/>
                        <a:t>টাকা</a:t>
                      </a:r>
                      <a:endParaRPr lang="en-US" dirty="0"/>
                    </a:p>
                  </a:txBody>
                  <a:tcPr/>
                </a:tc>
              </a:tr>
              <a:tr h="1417320">
                <a:tc rowSpan="2">
                  <a:txBody>
                    <a:bodyPr/>
                    <a:lstStyle/>
                    <a:p>
                      <a:r>
                        <a:rPr lang="bn-BD" dirty="0" smtClean="0"/>
                        <a:t>জুন-১</a:t>
                      </a:r>
                    </a:p>
                    <a:p>
                      <a:r>
                        <a:rPr lang="bn-BD" dirty="0" smtClean="0"/>
                        <a:t>জুন-৭</a:t>
                      </a:r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r>
                        <a:rPr lang="bn-BD" dirty="0" smtClean="0"/>
                        <a:t>জুলাই-১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ব্যালেন্স বি/ডি</a:t>
                      </a:r>
                    </a:p>
                    <a:p>
                      <a:endParaRPr lang="bn-BD" dirty="0" smtClean="0"/>
                    </a:p>
                    <a:p>
                      <a:r>
                        <a:rPr lang="bn-BD" dirty="0" smtClean="0"/>
                        <a:t>বিক্র</a:t>
                      </a:r>
                      <a:r>
                        <a:rPr lang="bn-BD" baseline="0" dirty="0" smtClean="0"/>
                        <a:t>য় হিসাব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২</a:t>
                      </a:r>
                      <a:r>
                        <a:rPr lang="en-US" dirty="0" smtClean="0"/>
                        <a:t>,</a:t>
                      </a:r>
                      <a:r>
                        <a:rPr lang="bn-BD" dirty="0" smtClean="0"/>
                        <a:t>৫০০/</a:t>
                      </a:r>
                    </a:p>
                    <a:p>
                      <a:endParaRPr lang="bn-BD" dirty="0" smtClean="0"/>
                    </a:p>
                    <a:p>
                      <a:r>
                        <a:rPr lang="bn-BD" dirty="0" smtClean="0"/>
                        <a:t>৮</a:t>
                      </a:r>
                      <a:r>
                        <a:rPr lang="en-US" dirty="0" smtClean="0"/>
                        <a:t>,</a:t>
                      </a:r>
                      <a:r>
                        <a:rPr lang="bn-BD" dirty="0" smtClean="0"/>
                        <a:t>০০০/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জুন-৪</a:t>
                      </a:r>
                    </a:p>
                    <a:p>
                      <a:r>
                        <a:rPr lang="bn-BD" dirty="0" smtClean="0"/>
                        <a:t>জুন-২০</a:t>
                      </a:r>
                    </a:p>
                    <a:p>
                      <a:r>
                        <a:rPr lang="bn-BD" dirty="0" smtClean="0"/>
                        <a:t>জুন-৩০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ক্রয়</a:t>
                      </a:r>
                      <a:r>
                        <a:rPr lang="bn-BD" baseline="0" dirty="0" smtClean="0"/>
                        <a:t> হিসাব</a:t>
                      </a:r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r>
                        <a:rPr lang="bn-BD" dirty="0" smtClean="0"/>
                        <a:t>বেত</a:t>
                      </a:r>
                      <a:r>
                        <a:rPr lang="bn-BD" baseline="0" dirty="0" smtClean="0"/>
                        <a:t>ন হিসাব</a:t>
                      </a:r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r>
                        <a:rPr lang="bn-BD" dirty="0" smtClean="0"/>
                        <a:t>ব্যালেন্স সি/ডি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৭</a:t>
                      </a:r>
                      <a:r>
                        <a:rPr lang="en-US" dirty="0" smtClean="0"/>
                        <a:t>,</a:t>
                      </a:r>
                      <a:r>
                        <a:rPr lang="bn-BD" dirty="0" smtClean="0"/>
                        <a:t>০০০/</a:t>
                      </a:r>
                    </a:p>
                    <a:p>
                      <a:endParaRPr lang="bn-BD" dirty="0" smtClean="0"/>
                    </a:p>
                    <a:p>
                      <a:r>
                        <a:rPr lang="bn-BD" dirty="0" smtClean="0"/>
                        <a:t>১</a:t>
                      </a:r>
                      <a:r>
                        <a:rPr lang="en-US" dirty="0" smtClean="0"/>
                        <a:t>,</a:t>
                      </a:r>
                      <a:r>
                        <a:rPr lang="bn-BD" dirty="0" smtClean="0"/>
                        <a:t>০০০/</a:t>
                      </a:r>
                    </a:p>
                    <a:p>
                      <a:endParaRPr lang="bn-BD" dirty="0" smtClean="0"/>
                    </a:p>
                    <a:p>
                      <a:r>
                        <a:rPr lang="bn-BD" dirty="0" smtClean="0"/>
                        <a:t>২</a:t>
                      </a:r>
                      <a:r>
                        <a:rPr lang="en-US" dirty="0" smtClean="0"/>
                        <a:t>,</a:t>
                      </a:r>
                      <a:r>
                        <a:rPr lang="bn-BD" dirty="0" smtClean="0"/>
                        <a:t>৫০০/</a:t>
                      </a:r>
                      <a:endParaRPr lang="en-US" dirty="0"/>
                    </a:p>
                  </a:txBody>
                  <a:tcPr/>
                </a:tc>
              </a:tr>
              <a:tr h="14173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r>
                        <a:rPr lang="bn-BD" dirty="0" smtClean="0"/>
                        <a:t>ব্যালেন্স বি/ডি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১০৫০০</a:t>
                      </a:r>
                      <a:r>
                        <a:rPr lang="en-US" dirty="0" smtClean="0"/>
                        <a:t>/</a:t>
                      </a:r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r>
                        <a:rPr lang="bn-BD" dirty="0" smtClean="0"/>
                        <a:t>২</a:t>
                      </a:r>
                      <a:r>
                        <a:rPr lang="en-US" dirty="0" smtClean="0"/>
                        <a:t>,</a:t>
                      </a:r>
                      <a:r>
                        <a:rPr lang="bn-BD" dirty="0" smtClean="0"/>
                        <a:t>৫০০/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১০৫০০</a:t>
                      </a:r>
                      <a:r>
                        <a:rPr lang="en-US" dirty="0" smtClean="0"/>
                        <a:t>/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429000" y="381000"/>
            <a:ext cx="2286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নগদান বই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48600" y="381000"/>
            <a:ext cx="1066800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ক্রেডিট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476250"/>
            <a:ext cx="114300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ডেবিট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Equal 5"/>
          <p:cNvSpPr/>
          <p:nvPr/>
        </p:nvSpPr>
        <p:spPr>
          <a:xfrm>
            <a:off x="3429000" y="4876800"/>
            <a:ext cx="1143000" cy="45719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Equal 6"/>
          <p:cNvSpPr/>
          <p:nvPr/>
        </p:nvSpPr>
        <p:spPr>
          <a:xfrm>
            <a:off x="7543800" y="4876800"/>
            <a:ext cx="1219200" cy="45719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86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60019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60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sz="6000" dirty="0" smtClean="0">
                <a:latin typeface="SolaimanLipi" pitchFamily="65" charset="0"/>
                <a:cs typeface="SolaimanLipi" pitchFamily="65" charset="0"/>
              </a:rPr>
              <a:t>জোড়ায় কাজ </a:t>
            </a:r>
            <a:r>
              <a:rPr lang="bn-BD" sz="3600" dirty="0" smtClean="0">
                <a:latin typeface="SolaimanLipi" pitchFamily="65" charset="0"/>
                <a:cs typeface="SolaimanLipi" pitchFamily="65" charset="0"/>
              </a:rPr>
              <a:t>সময়ঃ</a:t>
            </a:r>
            <a:r>
              <a:rPr lang="en-US" sz="36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sz="3600" dirty="0" smtClean="0">
                <a:latin typeface="SolaimanLipi" pitchFamily="65" charset="0"/>
                <a:cs typeface="SolaimanLipi" pitchFamily="65" charset="0"/>
              </a:rPr>
              <a:t>৫মিনিট</a:t>
            </a:r>
            <a:endParaRPr lang="en-US" sz="3600" dirty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124200"/>
            <a:ext cx="7848600" cy="10668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BD" sz="4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নগদান বই এর গুরত্ব ব্যাখ্যা কর।</a:t>
            </a:r>
            <a:endParaRPr lang="en-US" sz="4400" dirty="0">
              <a:solidFill>
                <a:schemeClr val="tx1"/>
              </a:solidFill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71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1904999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জোড়ায় কাজের সমাধান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514600"/>
            <a:ext cx="8153400" cy="41148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457200" indent="-457200" algn="l">
              <a:buFont typeface="Wingdings" pitchFamily="2" charset="2"/>
              <a:buChar char="Ø"/>
            </a:pPr>
            <a:r>
              <a:rPr lang="bn-BD" sz="3600" dirty="0" smtClean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নগদান বই হতে মোট নগদ প্রাপ্তি ও মোট নগদ প্রদানের পরিমান জানা যাবে।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bn-BD" sz="3600" dirty="0" smtClean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নির্দিষ্ট সময়ে নগদ উদ্বৃত্তের পরিমান জানতে পারব।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bn-BD" sz="3600" dirty="0" smtClean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মোট নগদ ক্রয় ও মোট নগদ বিক্রয়ের পরিমান জানা সম্ভব হয়।</a:t>
            </a:r>
            <a:endParaRPr lang="en-US" sz="3600" dirty="0">
              <a:solidFill>
                <a:srgbClr val="002060"/>
              </a:solidFill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78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279094"/>
              </p:ext>
            </p:extLst>
          </p:nvPr>
        </p:nvGraphicFramePr>
        <p:xfrm>
          <a:off x="304800" y="2057400"/>
          <a:ext cx="8534400" cy="29454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6800"/>
                <a:gridCol w="1066800"/>
                <a:gridCol w="1066800"/>
                <a:gridCol w="1066800"/>
                <a:gridCol w="1066800"/>
                <a:gridCol w="1066800"/>
                <a:gridCol w="1066800"/>
                <a:gridCol w="1066800"/>
              </a:tblGrid>
              <a:tr h="988965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তারিখ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ক্রেডিট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 হিসাব খাত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সূএ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ন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গদান  </a:t>
                      </a:r>
                    </a:p>
                    <a:p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ডেবিট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বাট্রা 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ডেবীট</a:t>
                      </a:r>
                      <a:endParaRPr lang="bn-BD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বিক্রয়</a:t>
                      </a:r>
                    </a:p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ক্রেডিট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দেনাদার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ক্রেডিট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অন্যান্য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হিসাব ক্রেডিট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720455">
                <a:tc>
                  <a:txBody>
                    <a:bodyPr/>
                    <a:lstStyle/>
                    <a:p>
                      <a:endParaRPr lang="en-US" sz="28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362200" y="609600"/>
            <a:ext cx="44958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নগদ প্রাপ্তি জাবেদা (নমুনা ছক)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37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1600199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latin typeface="SolaimanLipi" pitchFamily="65" charset="0"/>
                <a:cs typeface="SolaimanLipi" pitchFamily="65" charset="0"/>
              </a:rPr>
              <a:t>দলীয় কাজ </a:t>
            </a:r>
            <a:r>
              <a:rPr lang="bn-BD" sz="3600" dirty="0" smtClean="0">
                <a:latin typeface="SolaimanLipi" pitchFamily="65" charset="0"/>
                <a:cs typeface="SolaimanLipi" pitchFamily="65" charset="0"/>
              </a:rPr>
              <a:t>সময়ঃমিনিট</a:t>
            </a:r>
            <a:endParaRPr lang="en-US" sz="3600" dirty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38400"/>
            <a:ext cx="8458200" cy="4191000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l"/>
            <a:r>
              <a:rPr lang="bn-BD" sz="3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নগদ প্রাপ্তি জাবেদার নমুনা ছক অনুসরন করে নিচের লেনদেনগুলোর নগদ প্রাপ্তি জাবেদা প্রস্তুত কর। </a:t>
            </a:r>
          </a:p>
          <a:p>
            <a:pPr algn="l"/>
            <a:r>
              <a:rPr lang="bn-BD" sz="3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২০১১ইং মে-১ নগদ বিক্রয় ১০,০০০ টাকা।</a:t>
            </a:r>
          </a:p>
          <a:p>
            <a:pPr algn="l"/>
            <a:r>
              <a:rPr lang="bn-BD" sz="3400" dirty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sz="3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       মে- সাজুর  নিকট ৪,০০০ টাকা পাওনার পূর্ণ নিষ্পত্তিতে ৩,৮০০ টাকা প্রাপ্তি।</a:t>
            </a:r>
          </a:p>
          <a:p>
            <a:pPr algn="l"/>
            <a:r>
              <a:rPr lang="bn-BD" sz="3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       মে-২০ পুরাতন আসবাব</a:t>
            </a:r>
            <a:r>
              <a:rPr lang="en-US" sz="34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পত্র</a:t>
            </a:r>
            <a:r>
              <a:rPr lang="en-US" sz="3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sz="3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বিক্রয় ১০০০ টাকা</a:t>
            </a:r>
            <a:r>
              <a:rPr lang="bn-BD" sz="3400" dirty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।</a:t>
            </a:r>
            <a:r>
              <a:rPr lang="bn-BD" sz="3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</a:p>
          <a:p>
            <a:pPr algn="l"/>
            <a:r>
              <a:rPr lang="bn-BD" sz="3600" dirty="0"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sz="3600" dirty="0" smtClean="0">
                <a:latin typeface="SolaimanLipi" pitchFamily="65" charset="0"/>
                <a:cs typeface="SolaimanLipi" pitchFamily="65" charset="0"/>
              </a:rPr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396884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1"/>
            <a:ext cx="7772400" cy="762000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মূল্যায়ন/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M.C.Q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81100"/>
            <a:ext cx="8610600" cy="5562600"/>
          </a:xfrm>
          <a:solidFill>
            <a:schemeClr val="bg2"/>
          </a:solidFill>
        </p:spPr>
        <p:txBody>
          <a:bodyPr>
            <a:noAutofit/>
          </a:bodyPr>
          <a:lstStyle/>
          <a:p>
            <a:pPr marL="514350" indent="-514350" algn="l">
              <a:buAutoNum type="arabicParenR"/>
            </a:pPr>
            <a:r>
              <a:rPr lang="bn-BD" sz="28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দুইঘরা নগদান বইয়ের ঘর কয়টি?</a:t>
            </a:r>
          </a:p>
          <a:p>
            <a:pPr algn="l"/>
            <a:r>
              <a:rPr lang="bn-BD" sz="28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   </a:t>
            </a:r>
            <a:r>
              <a:rPr lang="en-US" sz="28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i</a:t>
            </a:r>
            <a:r>
              <a:rPr lang="en-US" sz="28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)</a:t>
            </a:r>
            <a:r>
              <a:rPr lang="bn-BD" sz="28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১০টি </a:t>
            </a:r>
            <a:r>
              <a:rPr lang="en-US" sz="28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  ii)</a:t>
            </a:r>
            <a:r>
              <a:rPr lang="bn-BD" sz="28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১২টি </a:t>
            </a:r>
            <a:r>
              <a:rPr lang="en-US" sz="28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   iii)</a:t>
            </a:r>
            <a:r>
              <a:rPr lang="bn-BD" sz="28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১৪টি </a:t>
            </a:r>
            <a:r>
              <a:rPr lang="en-US" sz="28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     iv)</a:t>
            </a:r>
            <a:r>
              <a:rPr lang="bn-BD" sz="28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কোনটিই নয় </a:t>
            </a:r>
          </a:p>
          <a:p>
            <a:pPr algn="l"/>
            <a:r>
              <a:rPr lang="bn-BD" sz="28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২) নগদ প্রদান জাবেদায় লিপিবদ্ধ হয়-</a:t>
            </a:r>
          </a:p>
          <a:p>
            <a:pPr algn="l"/>
            <a:r>
              <a:rPr lang="bn-BD" sz="28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   </a:t>
            </a:r>
            <a:r>
              <a:rPr lang="en-US" sz="28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i</a:t>
            </a:r>
            <a:r>
              <a:rPr lang="en-US" sz="28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)  </a:t>
            </a:r>
            <a:r>
              <a:rPr lang="bn-BD" sz="28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আসবাবপএ বিক্রয়  </a:t>
            </a:r>
            <a:r>
              <a:rPr lang="en-US" sz="28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ii)</a:t>
            </a:r>
            <a:r>
              <a:rPr lang="bn-BD" sz="28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দেনাদার হতে প্রাপ্তি  </a:t>
            </a:r>
          </a:p>
          <a:p>
            <a:pPr algn="l"/>
            <a:r>
              <a:rPr lang="bn-BD" sz="2800" dirty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  </a:t>
            </a:r>
            <a:r>
              <a:rPr lang="en-US" sz="28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iii)</a:t>
            </a:r>
            <a:r>
              <a:rPr lang="bn-BD" sz="28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ঋণ পরিশোধ    </a:t>
            </a:r>
            <a:r>
              <a:rPr lang="en-US" sz="28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iv)</a:t>
            </a:r>
            <a:r>
              <a:rPr lang="bn-BD" sz="28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পণ্য বিক্রয় </a:t>
            </a:r>
          </a:p>
          <a:p>
            <a:pPr algn="l"/>
            <a:r>
              <a:rPr lang="bn-BD" sz="28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৩) নগদ প্রাপ্তি জাবেদায় লিপিবদ্ধ হবে-</a:t>
            </a:r>
          </a:p>
          <a:p>
            <a:pPr algn="l"/>
            <a:r>
              <a:rPr lang="bn-BD" sz="2800" dirty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  </a:t>
            </a:r>
            <a:r>
              <a:rPr lang="en-US" sz="28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1) </a:t>
            </a:r>
            <a:r>
              <a:rPr lang="bn-BD" sz="28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নগদে পণ্য ক্রয় </a:t>
            </a:r>
            <a:r>
              <a:rPr lang="en-US" sz="28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2)</a:t>
            </a:r>
            <a:r>
              <a:rPr lang="bn-BD" sz="28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নগদে পণ্য বিক্রয় </a:t>
            </a:r>
            <a:r>
              <a:rPr lang="en-US" sz="28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3)</a:t>
            </a:r>
            <a:r>
              <a:rPr lang="bn-BD" sz="28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পাওনাদাকে পরিশোধ 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  নিচের কোনটি সঠিক ?</a:t>
            </a:r>
            <a:endParaRPr lang="en-US" sz="2800" dirty="0" smtClean="0">
              <a:solidFill>
                <a:schemeClr val="tx1"/>
              </a:solidFill>
              <a:latin typeface="SolaimanLipi" pitchFamily="65" charset="0"/>
              <a:cs typeface="SolaimanLipi" pitchFamily="65" charset="0"/>
            </a:endParaRPr>
          </a:p>
          <a:p>
            <a:pPr algn="l"/>
            <a:r>
              <a:rPr lang="bn-BD" sz="28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   </a:t>
            </a:r>
            <a:r>
              <a:rPr lang="en-US" sz="28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1) </a:t>
            </a:r>
            <a:r>
              <a:rPr lang="en-US" sz="28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i</a:t>
            </a:r>
            <a:r>
              <a:rPr lang="en-US" sz="28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   </a:t>
            </a:r>
            <a:r>
              <a:rPr lang="bn-BD" sz="28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2)  ii  </a:t>
            </a:r>
            <a:r>
              <a:rPr lang="bn-BD" sz="28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  </a:t>
            </a:r>
            <a:r>
              <a:rPr lang="en-US" sz="28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3) iii  </a:t>
            </a:r>
            <a:r>
              <a:rPr lang="bn-BD" sz="28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  </a:t>
            </a:r>
            <a:r>
              <a:rPr lang="en-US" sz="28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4) ii </a:t>
            </a:r>
            <a:r>
              <a:rPr lang="bn-BD" sz="28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ও</a:t>
            </a:r>
            <a:r>
              <a:rPr lang="en-US" sz="28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 iii</a:t>
            </a:r>
            <a:endParaRPr lang="en-US" sz="2800" dirty="0">
              <a:solidFill>
                <a:schemeClr val="tx1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2209800" y="1828800"/>
            <a:ext cx="381000" cy="381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914400" y="3581400"/>
            <a:ext cx="381000" cy="381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1828800" y="5943600"/>
            <a:ext cx="381000" cy="381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7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6764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60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sz="6000" dirty="0" smtClean="0">
                <a:latin typeface="SolaimanLipi" pitchFamily="65" charset="0"/>
                <a:cs typeface="SolaimanLipi" pitchFamily="65" charset="0"/>
              </a:rPr>
              <a:t>বাড়ির কাজ </a:t>
            </a:r>
            <a:endParaRPr lang="en-US" sz="6000" dirty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514600"/>
            <a:ext cx="8305800" cy="3886200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77500" lnSpcReduction="20000"/>
          </a:bodyPr>
          <a:lstStyle/>
          <a:p>
            <a:pPr marL="571500" indent="-571500" algn="l">
              <a:buFont typeface="Wingdings" pitchFamily="2" charset="2"/>
              <a:buChar char="v"/>
            </a:pPr>
            <a:r>
              <a:rPr lang="bn-BD" sz="48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নিচের লেনদেন গুলোর নগদ প্রদান জাবেদা কর। ২০</a:t>
            </a:r>
            <a:r>
              <a:rPr lang="en-US" sz="48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১৯</a:t>
            </a:r>
            <a:r>
              <a:rPr lang="bn-BD" sz="48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ইং  জুন- ১ নগদে পণ্য ক্রয় </a:t>
            </a:r>
            <a:r>
              <a:rPr lang="en-US" sz="48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৭</a:t>
            </a:r>
            <a:r>
              <a:rPr lang="bn-BD" sz="48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,০০০ টাকা।    </a:t>
            </a:r>
          </a:p>
          <a:p>
            <a:pPr algn="l"/>
            <a:r>
              <a:rPr lang="bn-BD" sz="4800" dirty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sz="48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  জুন-৭ আসবাবপএ ক্রয় ৪,০০০ টাকা।</a:t>
            </a:r>
          </a:p>
          <a:p>
            <a:pPr algn="l"/>
            <a:r>
              <a:rPr lang="bn-BD" sz="4800" dirty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sz="48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  জুন-২০ </a:t>
            </a:r>
            <a:r>
              <a:rPr lang="en-US" sz="48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মুন্নাকে</a:t>
            </a:r>
            <a:r>
              <a:rPr lang="en-US" sz="48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sz="48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পরিশোধ </a:t>
            </a:r>
            <a:r>
              <a:rPr lang="en-US" sz="48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৩</a:t>
            </a:r>
            <a:r>
              <a:rPr lang="bn-BD" sz="48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,৮০০ টাকা।</a:t>
            </a:r>
            <a:r>
              <a:rPr lang="en-US" sz="48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endParaRPr lang="bn-BD" sz="4800" dirty="0" smtClean="0">
              <a:solidFill>
                <a:schemeClr val="tx1"/>
              </a:solidFill>
              <a:latin typeface="SolaimanLipi" pitchFamily="65" charset="0"/>
              <a:cs typeface="SolaimanLipi" pitchFamily="65" charset="0"/>
            </a:endParaRPr>
          </a:p>
          <a:p>
            <a:pPr algn="l"/>
            <a:r>
              <a:rPr lang="bn-BD" sz="4800" dirty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sz="48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  এবং প্রেক্ষিতে বাট্টা প্রাপ্তি ২০০ টাকা।      </a:t>
            </a:r>
            <a:endParaRPr lang="en-US" sz="4800" dirty="0">
              <a:solidFill>
                <a:schemeClr val="tx1"/>
              </a:solidFill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54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1704109" y="76200"/>
            <a:ext cx="6019800" cy="16764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SolaimanLipi" pitchFamily="65" charset="0"/>
                <a:cs typeface="SolaimanLipi" pitchFamily="65" charset="0"/>
              </a:rPr>
              <a:t>সবাইকে ধন্যবাদ</a:t>
            </a:r>
            <a:endParaRPr lang="en-US" sz="6600" dirty="0">
              <a:latin typeface="SolaimanLipi" pitchFamily="65" charset="0"/>
              <a:cs typeface="SolaimanLipi" pitchFamily="65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82" y="1905000"/>
            <a:ext cx="75438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98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8305800" cy="16764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685800" indent="-685800">
              <a:buFont typeface="Wingdings" pitchFamily="2" charset="2"/>
              <a:buChar char="v"/>
            </a:pPr>
            <a:r>
              <a:rPr lang="bn-BD" sz="6600" b="1" dirty="0" smtClean="0">
                <a:latin typeface="SolaimanLipi" pitchFamily="65" charset="0"/>
                <a:cs typeface="SolaimanLipi" pitchFamily="65" charset="0"/>
              </a:rPr>
              <a:t>শিক্ষক</a:t>
            </a:r>
            <a:r>
              <a:rPr lang="en-US" sz="6600" b="1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sz="6600" b="1" dirty="0" smtClean="0">
                <a:latin typeface="SolaimanLipi" pitchFamily="65" charset="0"/>
                <a:cs typeface="SolaimanLipi" pitchFamily="65" charset="0"/>
              </a:rPr>
              <a:t>পরিচিতি</a:t>
            </a:r>
            <a:endParaRPr lang="en-US" sz="6600" b="1" dirty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209800"/>
            <a:ext cx="8305800" cy="4267200"/>
          </a:xfrm>
          <a:blipFill>
            <a:blip r:embed="rId3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l"/>
            <a:r>
              <a:rPr lang="bn-BD" sz="6600" b="1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মোঃমিজানুর রহমান</a:t>
            </a:r>
          </a:p>
          <a:p>
            <a:pPr algn="l"/>
            <a:r>
              <a:rPr lang="bn-BD" sz="4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সহকারি শিক্ষক  </a:t>
            </a:r>
          </a:p>
          <a:p>
            <a:pPr algn="l"/>
            <a:r>
              <a:rPr lang="bn-BD" sz="4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ব্যবসায় শিক্ষা শাখা                          </a:t>
            </a:r>
          </a:p>
          <a:p>
            <a:pPr algn="l"/>
            <a:r>
              <a:rPr lang="bn-BD" sz="4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বলইবুনিয়া মাধ্যমিক বিদ্যালয়</a:t>
            </a:r>
          </a:p>
          <a:p>
            <a:pPr algn="l"/>
            <a:r>
              <a:rPr lang="bn-BD" sz="4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বেতাগী,বরগুনা।</a:t>
            </a:r>
            <a:endParaRPr lang="en-US" sz="4400" dirty="0">
              <a:solidFill>
                <a:schemeClr val="tx1"/>
              </a:solidFill>
              <a:latin typeface="SolaimanLipi" pitchFamily="65" charset="0"/>
              <a:cs typeface="SolaimanLipi" pitchFamily="65" charset="0"/>
            </a:endParaRPr>
          </a:p>
        </p:txBody>
      </p:sp>
      <p:pic>
        <p:nvPicPr>
          <p:cNvPr id="6" name="Picture 5" descr="My Pictur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9274" y="2514600"/>
            <a:ext cx="2163726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609600" y="2286000"/>
            <a:ext cx="8305800" cy="4267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BD" sz="6600" b="1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মোঃ</a:t>
            </a:r>
            <a:r>
              <a:rPr lang="en-US" sz="6600" b="1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sz="6600" b="1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মিজানুর রহমান</a:t>
            </a:r>
          </a:p>
          <a:p>
            <a:pPr algn="l"/>
            <a:r>
              <a:rPr lang="bn-BD" sz="4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সহকারি শিক্ষক  </a:t>
            </a:r>
          </a:p>
          <a:p>
            <a:pPr algn="l"/>
            <a:r>
              <a:rPr lang="bn-BD" sz="4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ব্যবসায় শিক্ষা শাখা                          </a:t>
            </a:r>
          </a:p>
          <a:p>
            <a:pPr algn="l"/>
            <a:r>
              <a:rPr lang="bn-BD" sz="4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বলইবুনিয়া মাধ্যমিক বিদ্যালয়</a:t>
            </a:r>
          </a:p>
          <a:p>
            <a:pPr algn="l"/>
            <a:r>
              <a:rPr lang="bn-BD" sz="4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বেতাগী,বরগুনা।</a:t>
            </a:r>
            <a:endParaRPr lang="en-US" sz="4400" dirty="0">
              <a:solidFill>
                <a:schemeClr val="tx1"/>
              </a:solidFill>
              <a:latin typeface="SolaimanLipi" pitchFamily="65" charset="0"/>
              <a:cs typeface="SolaimanLipi" pitchFamily="65" charset="0"/>
            </a:endParaRPr>
          </a:p>
        </p:txBody>
      </p:sp>
      <p:pic>
        <p:nvPicPr>
          <p:cNvPr id="7" name="Picture 6" descr="My Pictur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5474" y="2590800"/>
            <a:ext cx="2163726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557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1752599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bn-BD" sz="8000" dirty="0" smtClean="0">
                <a:latin typeface="SolaimanLipi" pitchFamily="65" charset="0"/>
                <a:cs typeface="SolaimanLipi" pitchFamily="65" charset="0"/>
              </a:rPr>
              <a:t>পাঠ পরিচিতি</a:t>
            </a:r>
            <a:endParaRPr lang="en-US" sz="8000" dirty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81200"/>
            <a:ext cx="7772400" cy="4343400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85000" lnSpcReduction="20000"/>
          </a:bodyPr>
          <a:lstStyle/>
          <a:p>
            <a:pPr algn="l"/>
            <a:r>
              <a:rPr lang="bn-BD" sz="78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শ্রে</a:t>
            </a:r>
            <a:r>
              <a:rPr lang="en-US" sz="78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ণিঃ</a:t>
            </a:r>
            <a:r>
              <a:rPr lang="en-US" sz="78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sz="78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নবম</a:t>
            </a:r>
          </a:p>
          <a:p>
            <a:pPr algn="l"/>
            <a:r>
              <a:rPr lang="bn-BD" sz="58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বিষয়ঃ হিসাব বিজ্ঞান </a:t>
            </a:r>
          </a:p>
          <a:p>
            <a:pPr algn="l"/>
            <a:r>
              <a:rPr lang="en-US" sz="7800" dirty="0" err="1" smtClean="0">
                <a:solidFill>
                  <a:srgbClr val="C00000"/>
                </a:solidFill>
                <a:latin typeface="SolaimanLipi" pitchFamily="65" charset="0"/>
                <a:cs typeface="SolaimanLipi" pitchFamily="65" charset="0"/>
              </a:rPr>
              <a:t>অধ্যায়ঃ</a:t>
            </a:r>
            <a:r>
              <a:rPr lang="en-US" sz="7800" dirty="0" smtClean="0">
                <a:solidFill>
                  <a:srgbClr val="C0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8600" b="1" dirty="0" err="1" smtClean="0">
                <a:solidFill>
                  <a:srgbClr val="C00000"/>
                </a:solidFill>
                <a:latin typeface="SolaimanLipi" pitchFamily="65" charset="0"/>
                <a:cs typeface="SolaimanLipi" pitchFamily="65" charset="0"/>
              </a:rPr>
              <a:t>অষ্টম</a:t>
            </a:r>
            <a:endParaRPr lang="bn-BD" sz="6500" b="1" dirty="0" smtClean="0">
              <a:solidFill>
                <a:srgbClr val="C00000"/>
              </a:solidFill>
              <a:latin typeface="SolaimanLipi" pitchFamily="65" charset="0"/>
              <a:cs typeface="SolaimanLipi" pitchFamily="65" charset="0"/>
            </a:endParaRPr>
          </a:p>
          <a:p>
            <a:pPr algn="l"/>
            <a:r>
              <a:rPr lang="bn-BD" sz="58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সময়ঃ৫০মিনিট </a:t>
            </a:r>
          </a:p>
          <a:p>
            <a:pPr algn="l"/>
            <a:r>
              <a:rPr lang="bn-BD" sz="58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তারিখঃ</a:t>
            </a:r>
            <a:r>
              <a:rPr lang="en-US" sz="58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১২ </a:t>
            </a:r>
            <a:r>
              <a:rPr lang="en-US" sz="58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মার্চ</a:t>
            </a:r>
            <a:r>
              <a:rPr lang="bn-BD" sz="58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,২০</a:t>
            </a:r>
            <a:r>
              <a:rPr lang="en-US" sz="58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২০</a:t>
            </a:r>
            <a:r>
              <a:rPr lang="bn-BD" sz="58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খ্রিঃ।</a:t>
            </a:r>
            <a:endParaRPr lang="bn-BD" sz="5800" dirty="0" smtClean="0">
              <a:latin typeface="SolaimanLipi" pitchFamily="65" charset="0"/>
              <a:cs typeface="SolaimanLipi" pitchFamily="65" charset="0"/>
            </a:endParaRPr>
          </a:p>
          <a:p>
            <a:pPr algn="l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8259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123332"/>
              </p:ext>
            </p:extLst>
          </p:nvPr>
        </p:nvGraphicFramePr>
        <p:xfrm>
          <a:off x="304800" y="914400"/>
          <a:ext cx="8458200" cy="539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5800"/>
                <a:gridCol w="1752600"/>
                <a:gridCol w="381000"/>
                <a:gridCol w="381000"/>
                <a:gridCol w="1066800"/>
                <a:gridCol w="685800"/>
                <a:gridCol w="1600200"/>
                <a:gridCol w="381000"/>
                <a:gridCol w="457200"/>
                <a:gridCol w="1066800"/>
              </a:tblGrid>
              <a:tr h="1162050">
                <a:tc>
                  <a:txBody>
                    <a:bodyPr/>
                    <a:lstStyle/>
                    <a:p>
                      <a:r>
                        <a:rPr lang="bn-BD" sz="2400" dirty="0" smtClean="0"/>
                        <a:t>তারিখ-২০০১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     </a:t>
                      </a:r>
                    </a:p>
                    <a:p>
                      <a:r>
                        <a:rPr lang="bn-BD" dirty="0" smtClean="0"/>
                        <a:t>       প্রাপ্তি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রঃ</a:t>
                      </a:r>
                    </a:p>
                    <a:p>
                      <a:r>
                        <a:rPr lang="bn-BD" dirty="0" smtClean="0"/>
                        <a:t>নং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খঃপৃঃ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প</a:t>
                      </a:r>
                      <a:r>
                        <a:rPr lang="bn-BD" baseline="0" dirty="0" smtClean="0"/>
                        <a:t>রিমান</a:t>
                      </a:r>
                    </a:p>
                    <a:p>
                      <a:r>
                        <a:rPr lang="bn-BD" baseline="0" dirty="0" smtClean="0"/>
                        <a:t>টাকা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তারিখ-২০০১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    </a:t>
                      </a:r>
                    </a:p>
                    <a:p>
                      <a:r>
                        <a:rPr lang="bn-BD" dirty="0" smtClean="0"/>
                        <a:t>    প্রদান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ভাঃ</a:t>
                      </a:r>
                    </a:p>
                    <a:p>
                      <a:r>
                        <a:rPr lang="bn-BD" dirty="0" smtClean="0"/>
                        <a:t>নং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খঃ</a:t>
                      </a:r>
                    </a:p>
                    <a:p>
                      <a:r>
                        <a:rPr lang="bn-BD" dirty="0" smtClean="0"/>
                        <a:t>পৃঃ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পরিমান </a:t>
                      </a:r>
                    </a:p>
                    <a:p>
                      <a:r>
                        <a:rPr lang="bn-BD" dirty="0" smtClean="0"/>
                        <a:t>টাকা</a:t>
                      </a:r>
                      <a:endParaRPr lang="en-US" dirty="0"/>
                    </a:p>
                  </a:txBody>
                  <a:tcPr/>
                </a:tc>
              </a:tr>
              <a:tr h="1417320">
                <a:tc rowSpan="2">
                  <a:txBody>
                    <a:bodyPr/>
                    <a:lstStyle/>
                    <a:p>
                      <a:r>
                        <a:rPr lang="bn-BD" dirty="0" smtClean="0"/>
                        <a:t>জুন-১</a:t>
                      </a:r>
                    </a:p>
                    <a:p>
                      <a:r>
                        <a:rPr lang="bn-BD" dirty="0" smtClean="0"/>
                        <a:t>জুন-৭</a:t>
                      </a:r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r>
                        <a:rPr lang="bn-BD" dirty="0" smtClean="0"/>
                        <a:t>জুলাই-১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ব্যালেন্স বি/ডি</a:t>
                      </a:r>
                    </a:p>
                    <a:p>
                      <a:endParaRPr lang="bn-BD" dirty="0" smtClean="0"/>
                    </a:p>
                    <a:p>
                      <a:r>
                        <a:rPr lang="bn-BD" dirty="0" smtClean="0"/>
                        <a:t>বিক্র</a:t>
                      </a:r>
                      <a:r>
                        <a:rPr lang="bn-BD" baseline="0" dirty="0" smtClean="0"/>
                        <a:t>য় হিসাব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২</a:t>
                      </a:r>
                      <a:r>
                        <a:rPr lang="en-US" dirty="0" smtClean="0"/>
                        <a:t>,</a:t>
                      </a:r>
                      <a:r>
                        <a:rPr lang="bn-BD" dirty="0" smtClean="0"/>
                        <a:t>৫০০/</a:t>
                      </a:r>
                    </a:p>
                    <a:p>
                      <a:endParaRPr lang="bn-BD" dirty="0" smtClean="0"/>
                    </a:p>
                    <a:p>
                      <a:r>
                        <a:rPr lang="bn-BD" dirty="0" smtClean="0"/>
                        <a:t>৮</a:t>
                      </a:r>
                      <a:r>
                        <a:rPr lang="en-US" dirty="0" smtClean="0"/>
                        <a:t>,</a:t>
                      </a:r>
                      <a:r>
                        <a:rPr lang="bn-BD" dirty="0" smtClean="0"/>
                        <a:t>০০০/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জুন-৪</a:t>
                      </a:r>
                    </a:p>
                    <a:p>
                      <a:r>
                        <a:rPr lang="bn-BD" dirty="0" smtClean="0"/>
                        <a:t>জুন-২০</a:t>
                      </a:r>
                    </a:p>
                    <a:p>
                      <a:r>
                        <a:rPr lang="bn-BD" dirty="0" smtClean="0"/>
                        <a:t>জুন-৩০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ক্রয়</a:t>
                      </a:r>
                      <a:r>
                        <a:rPr lang="bn-BD" baseline="0" dirty="0" smtClean="0"/>
                        <a:t> হিসাব</a:t>
                      </a:r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r>
                        <a:rPr lang="bn-BD" dirty="0" smtClean="0"/>
                        <a:t>বেত</a:t>
                      </a:r>
                      <a:r>
                        <a:rPr lang="bn-BD" baseline="0" dirty="0" smtClean="0"/>
                        <a:t>ন হিসাব</a:t>
                      </a:r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r>
                        <a:rPr lang="bn-BD" dirty="0" smtClean="0"/>
                        <a:t>ব্যালেন্স সি/ডি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৭</a:t>
                      </a:r>
                      <a:r>
                        <a:rPr lang="en-US" dirty="0" smtClean="0"/>
                        <a:t>,</a:t>
                      </a:r>
                      <a:r>
                        <a:rPr lang="bn-BD" dirty="0" smtClean="0"/>
                        <a:t>০০০/</a:t>
                      </a:r>
                    </a:p>
                    <a:p>
                      <a:endParaRPr lang="bn-BD" dirty="0" smtClean="0"/>
                    </a:p>
                    <a:p>
                      <a:r>
                        <a:rPr lang="bn-BD" dirty="0" smtClean="0"/>
                        <a:t>১</a:t>
                      </a:r>
                      <a:r>
                        <a:rPr lang="en-US" dirty="0" smtClean="0"/>
                        <a:t>,</a:t>
                      </a:r>
                      <a:r>
                        <a:rPr lang="bn-BD" dirty="0" smtClean="0"/>
                        <a:t>০০০/</a:t>
                      </a:r>
                    </a:p>
                    <a:p>
                      <a:endParaRPr lang="bn-BD" dirty="0" smtClean="0"/>
                    </a:p>
                    <a:p>
                      <a:r>
                        <a:rPr lang="bn-BD" dirty="0" smtClean="0"/>
                        <a:t>২</a:t>
                      </a:r>
                      <a:r>
                        <a:rPr lang="en-US" dirty="0" smtClean="0"/>
                        <a:t>,</a:t>
                      </a:r>
                      <a:r>
                        <a:rPr lang="bn-BD" dirty="0" smtClean="0"/>
                        <a:t>৫০০/</a:t>
                      </a:r>
                      <a:endParaRPr lang="en-US" dirty="0"/>
                    </a:p>
                  </a:txBody>
                  <a:tcPr/>
                </a:tc>
              </a:tr>
              <a:tr h="14173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r>
                        <a:rPr lang="bn-BD" dirty="0" smtClean="0"/>
                        <a:t>ব্যালেন্স বি/ডি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১০৫০০</a:t>
                      </a:r>
                      <a:r>
                        <a:rPr lang="en-US" dirty="0" smtClean="0"/>
                        <a:t>/</a:t>
                      </a:r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r>
                        <a:rPr lang="bn-BD" dirty="0" smtClean="0"/>
                        <a:t>২</a:t>
                      </a:r>
                      <a:r>
                        <a:rPr lang="en-US" dirty="0" smtClean="0"/>
                        <a:t>,</a:t>
                      </a:r>
                      <a:r>
                        <a:rPr lang="bn-BD" dirty="0" smtClean="0"/>
                        <a:t>৫০০/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১০৫০০</a:t>
                      </a:r>
                      <a:r>
                        <a:rPr lang="en-US" dirty="0" smtClean="0"/>
                        <a:t>/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429000" y="381000"/>
            <a:ext cx="2286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নগদান বই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48600" y="381000"/>
            <a:ext cx="1066800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ক্রেডিট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476250"/>
            <a:ext cx="114300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ডেবিট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Equal 5"/>
          <p:cNvSpPr/>
          <p:nvPr/>
        </p:nvSpPr>
        <p:spPr>
          <a:xfrm>
            <a:off x="3505200" y="4896196"/>
            <a:ext cx="1066800" cy="45719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Equal 6"/>
          <p:cNvSpPr/>
          <p:nvPr/>
        </p:nvSpPr>
        <p:spPr>
          <a:xfrm>
            <a:off x="7543800" y="4896196"/>
            <a:ext cx="1143000" cy="45719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46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76400"/>
            <a:ext cx="7620000" cy="4495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 rot="10800000" flipV="1">
            <a:off x="1066800" y="733456"/>
            <a:ext cx="71628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SolaimanLipi" pitchFamily="65" charset="0"/>
                <a:cs typeface="SolaimanLipi" pitchFamily="65" charset="0"/>
              </a:rPr>
              <a:t>এখানে</a:t>
            </a:r>
            <a:r>
              <a:rPr lang="en-US" sz="40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000" dirty="0" err="1" smtClean="0">
                <a:latin typeface="SolaimanLipi" pitchFamily="65" charset="0"/>
                <a:cs typeface="SolaimanLipi" pitchFamily="65" charset="0"/>
              </a:rPr>
              <a:t>কী</a:t>
            </a:r>
            <a:r>
              <a:rPr lang="en-US" sz="40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000" dirty="0" err="1" smtClean="0">
                <a:latin typeface="SolaimanLipi" pitchFamily="65" charset="0"/>
                <a:cs typeface="SolaimanLipi" pitchFamily="65" charset="0"/>
              </a:rPr>
              <a:t>ধরনের</a:t>
            </a:r>
            <a:r>
              <a:rPr lang="en-US" sz="40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000" dirty="0" err="1" smtClean="0">
                <a:latin typeface="SolaimanLipi" pitchFamily="65" charset="0"/>
                <a:cs typeface="SolaimanLipi" pitchFamily="65" charset="0"/>
              </a:rPr>
              <a:t>লেনদেন</a:t>
            </a:r>
            <a:r>
              <a:rPr lang="en-US" sz="40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000" dirty="0" err="1" smtClean="0">
                <a:latin typeface="SolaimanLipi" pitchFamily="65" charset="0"/>
                <a:cs typeface="SolaimanLipi" pitchFamily="65" charset="0"/>
              </a:rPr>
              <a:t>হচ্ছে</a:t>
            </a:r>
            <a:r>
              <a:rPr lang="en-US" sz="4000" dirty="0" smtClean="0">
                <a:latin typeface="SolaimanLipi" pitchFamily="65" charset="0"/>
                <a:cs typeface="SolaimanLipi" pitchFamily="65" charset="0"/>
              </a:rPr>
              <a:t> ? </a:t>
            </a:r>
            <a:endParaRPr lang="en-US" sz="4000" dirty="0"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16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828800"/>
            <a:ext cx="7543800" cy="17526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bn-BD" sz="13800" b="1" dirty="0" smtClean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নগদান বই </a:t>
            </a:r>
            <a:endParaRPr lang="en-US" sz="13800" b="1" dirty="0">
              <a:solidFill>
                <a:srgbClr val="002060"/>
              </a:solidFill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9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81000"/>
            <a:ext cx="7772400" cy="5791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indent="-457200" algn="l">
              <a:buFont typeface="Wingdings" pitchFamily="2" charset="2"/>
              <a:buChar char="§"/>
            </a:pPr>
            <a:r>
              <a:rPr lang="bn-BD" sz="48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এই পাঠ শেষে শিক্ষার্থীরা –</a:t>
            </a:r>
            <a:endParaRPr lang="en-US" sz="4800" dirty="0" smtClean="0">
              <a:solidFill>
                <a:schemeClr val="tx1"/>
              </a:solidFill>
              <a:latin typeface="SolaimanLipi" pitchFamily="65" charset="0"/>
              <a:cs typeface="SolaimanLipi" pitchFamily="65" charset="0"/>
            </a:endParaRPr>
          </a:p>
          <a:p>
            <a:pPr algn="l"/>
            <a:endParaRPr lang="bn-BD" sz="4800" dirty="0" smtClean="0">
              <a:solidFill>
                <a:schemeClr val="tx1"/>
              </a:solidFill>
              <a:latin typeface="SolaimanLipi" pitchFamily="65" charset="0"/>
              <a:cs typeface="SolaimanLipi" pitchFamily="65" charset="0"/>
            </a:endParaRPr>
          </a:p>
          <a:p>
            <a:pPr marL="457200" indent="-457200" algn="l">
              <a:buFont typeface="Wingdings" pitchFamily="2" charset="2"/>
              <a:buChar char="q"/>
            </a:pPr>
            <a:r>
              <a:rPr lang="bn-BD" sz="36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নগদান বই এর ধারনা ও গুরত্ব ব্যাখ্যা করতে পারবে। 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bn-BD" sz="36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বিভিন্ন প্রকার নগদান বই এবং নগদান বইয়ের জের সর্ম্পকে </a:t>
            </a:r>
            <a:r>
              <a:rPr lang="en-US" sz="36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ব্যাখ্যা</a:t>
            </a:r>
            <a:r>
              <a:rPr lang="en-US" sz="36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পারব। 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bn-BD" sz="36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নগদ প্রাপ্তি ও নগদ প্রদান জাবেদা প্রস্তুত করতে পারব।</a:t>
            </a:r>
          </a:p>
        </p:txBody>
      </p:sp>
    </p:spTree>
    <p:extLst>
      <p:ext uri="{BB962C8B-B14F-4D97-AF65-F5344CB8AC3E}">
        <p14:creationId xmlns:p14="http://schemas.microsoft.com/office/powerpoint/2010/main" val="248065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344008"/>
              </p:ext>
            </p:extLst>
          </p:nvPr>
        </p:nvGraphicFramePr>
        <p:xfrm>
          <a:off x="228600" y="685800"/>
          <a:ext cx="8534400" cy="1798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6800"/>
                <a:gridCol w="1066800"/>
                <a:gridCol w="1066800"/>
                <a:gridCol w="1066800"/>
                <a:gridCol w="1066800"/>
                <a:gridCol w="1066800"/>
                <a:gridCol w="1066800"/>
                <a:gridCol w="1066800"/>
              </a:tblGrid>
              <a:tr h="988965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SolaimanLipi" pitchFamily="65" charset="0"/>
                          <a:cs typeface="SolaimanLipi" pitchFamily="65" charset="0"/>
                        </a:rPr>
                        <a:t>তারিখ</a:t>
                      </a:r>
                      <a:endParaRPr lang="en-US" sz="2800" dirty="0">
                        <a:latin typeface="SolaimanLipi" pitchFamily="65" charset="0"/>
                        <a:cs typeface="SolaimanLipi" pitchFamily="65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SolaimanLipi" pitchFamily="65" charset="0"/>
                          <a:cs typeface="SolaimanLipi" pitchFamily="65" charset="0"/>
                        </a:rPr>
                        <a:t>ক্রেডিট</a:t>
                      </a:r>
                      <a:r>
                        <a:rPr lang="bn-BD" sz="2800" baseline="0" dirty="0" smtClean="0">
                          <a:latin typeface="SolaimanLipi" pitchFamily="65" charset="0"/>
                          <a:cs typeface="SolaimanLipi" pitchFamily="65" charset="0"/>
                        </a:rPr>
                        <a:t>  হিসাব খাত</a:t>
                      </a:r>
                      <a:endParaRPr lang="en-US" sz="2800" dirty="0">
                        <a:latin typeface="SolaimanLipi" pitchFamily="65" charset="0"/>
                        <a:cs typeface="SolaimanLipi" pitchFamily="65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SolaimanLipi" pitchFamily="65" charset="0"/>
                          <a:cs typeface="SolaimanLipi" pitchFamily="65" charset="0"/>
                        </a:rPr>
                        <a:t>সূ</a:t>
                      </a:r>
                      <a:r>
                        <a:rPr lang="en-US" sz="2800" dirty="0" err="1" smtClean="0">
                          <a:latin typeface="SolaimanLipi" pitchFamily="65" charset="0"/>
                          <a:cs typeface="SolaimanLipi" pitchFamily="65" charset="0"/>
                        </a:rPr>
                        <a:t>ত্র</a:t>
                      </a:r>
                      <a:endParaRPr lang="en-US" sz="2800" dirty="0">
                        <a:latin typeface="SolaimanLipi" pitchFamily="65" charset="0"/>
                        <a:cs typeface="SolaimanLipi" pitchFamily="65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SolaimanLipi" pitchFamily="65" charset="0"/>
                          <a:cs typeface="SolaimanLipi" pitchFamily="65" charset="0"/>
                        </a:rPr>
                        <a:t>ন</a:t>
                      </a:r>
                      <a:r>
                        <a:rPr lang="bn-BD" sz="2800" baseline="0" dirty="0" smtClean="0">
                          <a:latin typeface="SolaimanLipi" pitchFamily="65" charset="0"/>
                          <a:cs typeface="SolaimanLipi" pitchFamily="65" charset="0"/>
                        </a:rPr>
                        <a:t>গদান  </a:t>
                      </a:r>
                    </a:p>
                    <a:p>
                      <a:r>
                        <a:rPr lang="bn-BD" sz="2800" baseline="0" dirty="0" smtClean="0">
                          <a:latin typeface="SolaimanLipi" pitchFamily="65" charset="0"/>
                          <a:cs typeface="SolaimanLipi" pitchFamily="65" charset="0"/>
                        </a:rPr>
                        <a:t>ডেবিট</a:t>
                      </a:r>
                      <a:endParaRPr lang="en-US" sz="2800" dirty="0">
                        <a:latin typeface="SolaimanLipi" pitchFamily="65" charset="0"/>
                        <a:cs typeface="SolaimanLipi" pitchFamily="65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SolaimanLipi" pitchFamily="65" charset="0"/>
                          <a:cs typeface="SolaimanLipi" pitchFamily="65" charset="0"/>
                        </a:rPr>
                        <a:t>বাট্রা </a:t>
                      </a:r>
                      <a:r>
                        <a:rPr lang="bn-BD" sz="2800" baseline="0" dirty="0" smtClean="0">
                          <a:latin typeface="SolaimanLipi" pitchFamily="65" charset="0"/>
                          <a:cs typeface="SolaimanLipi" pitchFamily="65" charset="0"/>
                        </a:rPr>
                        <a:t> </a:t>
                      </a:r>
                    </a:p>
                    <a:p>
                      <a:r>
                        <a:rPr lang="bn-BD" sz="2800" baseline="0" dirty="0" smtClean="0">
                          <a:latin typeface="SolaimanLipi" pitchFamily="65" charset="0"/>
                          <a:cs typeface="SolaimanLipi" pitchFamily="65" charset="0"/>
                        </a:rPr>
                        <a:t>ডেবীট</a:t>
                      </a:r>
                      <a:endParaRPr lang="bn-BD" sz="2800" dirty="0" smtClean="0">
                        <a:latin typeface="SolaimanLipi" pitchFamily="65" charset="0"/>
                        <a:cs typeface="SolaimanLipi" pitchFamily="65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SolaimanLipi" pitchFamily="65" charset="0"/>
                          <a:cs typeface="SolaimanLipi" pitchFamily="65" charset="0"/>
                        </a:rPr>
                        <a:t>বিক্রয়</a:t>
                      </a:r>
                    </a:p>
                    <a:p>
                      <a:r>
                        <a:rPr lang="bn-BD" sz="2800" dirty="0" smtClean="0">
                          <a:latin typeface="SolaimanLipi" pitchFamily="65" charset="0"/>
                          <a:cs typeface="SolaimanLipi" pitchFamily="65" charset="0"/>
                        </a:rPr>
                        <a:t>ক্রেডিট</a:t>
                      </a:r>
                      <a:endParaRPr lang="en-US" sz="2800" dirty="0">
                        <a:latin typeface="SolaimanLipi" pitchFamily="65" charset="0"/>
                        <a:cs typeface="SolaimanLipi" pitchFamily="65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SolaimanLipi" pitchFamily="65" charset="0"/>
                          <a:cs typeface="SolaimanLipi" pitchFamily="65" charset="0"/>
                        </a:rPr>
                        <a:t>দেনাদার</a:t>
                      </a:r>
                      <a:r>
                        <a:rPr lang="bn-BD" sz="2800" baseline="0" dirty="0" smtClean="0">
                          <a:latin typeface="SolaimanLipi" pitchFamily="65" charset="0"/>
                          <a:cs typeface="SolaimanLipi" pitchFamily="65" charset="0"/>
                        </a:rPr>
                        <a:t> </a:t>
                      </a:r>
                      <a:r>
                        <a:rPr lang="bn-BD" sz="2800" dirty="0" smtClean="0">
                          <a:latin typeface="SolaimanLipi" pitchFamily="65" charset="0"/>
                          <a:cs typeface="SolaimanLipi" pitchFamily="65" charset="0"/>
                        </a:rPr>
                        <a:t>ক্রেডিট</a:t>
                      </a:r>
                      <a:endParaRPr lang="en-US" sz="2800" dirty="0">
                        <a:latin typeface="SolaimanLipi" pitchFamily="65" charset="0"/>
                        <a:cs typeface="SolaimanLipi" pitchFamily="65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SolaimanLipi" pitchFamily="65" charset="0"/>
                          <a:cs typeface="SolaimanLipi" pitchFamily="65" charset="0"/>
                        </a:rPr>
                        <a:t>অন্যান্য</a:t>
                      </a:r>
                      <a:r>
                        <a:rPr lang="bn-BD" sz="2800" baseline="0" dirty="0" smtClean="0">
                          <a:latin typeface="SolaimanLipi" pitchFamily="65" charset="0"/>
                          <a:cs typeface="SolaimanLipi" pitchFamily="65" charset="0"/>
                        </a:rPr>
                        <a:t> হিসাব ক্রেডিট</a:t>
                      </a:r>
                      <a:endParaRPr lang="en-US" sz="2800" dirty="0">
                        <a:latin typeface="SolaimanLipi" pitchFamily="65" charset="0"/>
                        <a:cs typeface="SolaimanLipi" pitchFamily="65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667000" y="202622"/>
            <a:ext cx="4495800" cy="4052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নগদ প্রাপ্তি জাবেদা (নমুনা ছক)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14600"/>
            <a:ext cx="6553199" cy="381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25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752599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857250" indent="-857250">
              <a:buFont typeface="Wingdings" pitchFamily="2" charset="2"/>
              <a:buChar char="v"/>
            </a:pPr>
            <a:r>
              <a:rPr lang="bn-BD" sz="6000" dirty="0" smtClean="0">
                <a:latin typeface="SolaimanLipi" pitchFamily="65" charset="0"/>
                <a:cs typeface="SolaimanLipi" pitchFamily="65" charset="0"/>
              </a:rPr>
              <a:t>একক কাজ </a:t>
            </a:r>
            <a:r>
              <a:rPr lang="bn-BD" sz="3600" dirty="0" smtClean="0">
                <a:latin typeface="SolaimanLipi" pitchFamily="65" charset="0"/>
                <a:cs typeface="SolaimanLipi" pitchFamily="65" charset="0"/>
              </a:rPr>
              <a:t>সময়ঃ২মিনিট</a:t>
            </a:r>
            <a:endParaRPr lang="en-US" sz="3600" dirty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276600"/>
            <a:ext cx="7696200" cy="1219200"/>
          </a:xfrm>
          <a:solidFill>
            <a:srgbClr val="FFCC66"/>
          </a:solidFill>
        </p:spPr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BD" sz="44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নগদান বই কত প্রকার ও কি কি?</a:t>
            </a:r>
            <a:endParaRPr lang="en-US" sz="4400" dirty="0">
              <a:solidFill>
                <a:schemeClr val="tx1"/>
              </a:solidFill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32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</TotalTime>
  <Words>554</Words>
  <Application>Microsoft Office PowerPoint</Application>
  <PresentationFormat>On-screen Show (4:3)</PresentationFormat>
  <Paragraphs>204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শিক্ষক পরিচিতি</vt:lpstr>
      <vt:lpstr>পাঠ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 সময়ঃ২মিনিট</vt:lpstr>
      <vt:lpstr>একক কাজের সমাধান</vt:lpstr>
      <vt:lpstr>PowerPoint Presentation</vt:lpstr>
      <vt:lpstr> জোড়ায় কাজ সময়ঃ ৫মিনিট</vt:lpstr>
      <vt:lpstr>জোড়ায় কাজের সমাধান</vt:lpstr>
      <vt:lpstr>PowerPoint Presentation</vt:lpstr>
      <vt:lpstr> দলীয় কাজ সময়ঃমিনিট</vt:lpstr>
      <vt:lpstr>মূল্যায়ন/M.C.Q</vt:lpstr>
      <vt:lpstr> বাড়ির কাজ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apple</cp:lastModifiedBy>
  <cp:revision>144</cp:revision>
  <dcterms:created xsi:type="dcterms:W3CDTF">2006-08-16T00:00:00Z</dcterms:created>
  <dcterms:modified xsi:type="dcterms:W3CDTF">2020-03-13T05:29:36Z</dcterms:modified>
</cp:coreProperties>
</file>