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7" r:id="rId11"/>
    <p:sldId id="265" r:id="rId12"/>
    <p:sldId id="268" r:id="rId13"/>
    <p:sldId id="270" r:id="rId14"/>
    <p:sldId id="271" r:id="rId15"/>
    <p:sldId id="266" r:id="rId16"/>
    <p:sldId id="269" r:id="rId17"/>
    <p:sldId id="272" r:id="rId18"/>
    <p:sldId id="274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232"/>
    <a:srgbClr val="660033"/>
    <a:srgbClr val="41729E"/>
    <a:srgbClr val="7E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8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8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5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0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7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1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7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6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8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6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5000">
              <a:srgbClr val="FFFF00"/>
            </a:gs>
            <a:gs pos="56000">
              <a:srgbClr val="FF0000"/>
            </a:gs>
            <a:gs pos="8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5B578-5543-4341-99DA-004A8079453F}" type="datetimeFigureOut">
              <a:rPr lang="en-US" smtClean="0"/>
              <a:t>13-Mar-20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FDBFA-7985-4A46-A73E-E0916E26C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1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accent1">
                <a:lumMod val="5000"/>
                <a:lumOff val="95000"/>
              </a:schemeClr>
            </a:gs>
            <a:gs pos="25000">
              <a:srgbClr val="FFFF00"/>
            </a:gs>
            <a:gs pos="56000">
              <a:srgbClr val="FF0000"/>
            </a:gs>
            <a:gs pos="8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15140" y="515388"/>
            <a:ext cx="10873047" cy="5769033"/>
            <a:chOff x="847897" y="748145"/>
            <a:chExt cx="10873047" cy="5769033"/>
          </a:xfrm>
          <a:solidFill>
            <a:schemeClr val="accent1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897" y="748145"/>
              <a:ext cx="10873047" cy="5769033"/>
            </a:xfrm>
            <a:prstGeom prst="rect">
              <a:avLst/>
            </a:prstGeom>
            <a:solidFill>
              <a:schemeClr val="accent1"/>
            </a:solidFill>
          </p:spPr>
        </p:pic>
        <p:sp>
          <p:nvSpPr>
            <p:cNvPr id="6" name="Cloud Callout 5"/>
            <p:cNvSpPr/>
            <p:nvPr/>
          </p:nvSpPr>
          <p:spPr>
            <a:xfrm>
              <a:off x="997529" y="1097280"/>
              <a:ext cx="5818908" cy="1363288"/>
            </a:xfrm>
            <a:prstGeom prst="cloudCallout">
              <a:avLst>
                <a:gd name="adj1" fmla="val 35099"/>
                <a:gd name="adj2" fmla="val 13107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/>
                <a:t> </a:t>
              </a:r>
              <a:r>
                <a:rPr lang="bn-BD" sz="8000" dirty="0">
                  <a:solidFill>
                    <a:srgbClr val="660033"/>
                  </a:solidFill>
                </a:rPr>
                <a:t>স্বাগতম</a:t>
              </a:r>
              <a:endParaRPr lang="en-US" sz="8000" dirty="0">
                <a:solidFill>
                  <a:srgbClr val="66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601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726574" y="116378"/>
            <a:ext cx="6334300" cy="1379913"/>
          </a:xfrm>
          <a:prstGeom prst="doubleWave">
            <a:avLst>
              <a:gd name="adj1" fmla="val 6250"/>
              <a:gd name="adj2" fmla="val -2100"/>
            </a:avLst>
          </a:prstGeom>
          <a:solidFill>
            <a:srgbClr val="E6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শিখনফল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1C20CB-0FF0-44B0-AED8-01562AE0104C}"/>
              </a:ext>
            </a:extLst>
          </p:cNvPr>
          <p:cNvSpPr/>
          <p:nvPr/>
        </p:nvSpPr>
        <p:spPr>
          <a:xfrm>
            <a:off x="1397996" y="1875030"/>
            <a:ext cx="9783351" cy="346699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পড়া-দক্ষতা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bn-IN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000" dirty="0"/>
              <a:t>১.৩.২।পাঠে ব্যবহৃত যুক্তবর্ণ সংবলিত শব্দযোগে গঠিত বাক্য সাবলীলভাবে পড়তে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000" dirty="0"/>
              <a:t>১.৪.১।পাঠ্যপুস্তকের পাঠ শ্রবণযোগ্য স্পষ্ঠস্বরে ও প্রমিত উচ্চারণে সাবলীলভাবে পড়তে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bn-IN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3600" b="1" dirty="0"/>
              <a:t>লেখা-দক্ষতা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bn-IN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১.৫.১।পাঠে ব্যবহৃত শব্দ দিয়ে নতুন নতুন বাক্য লিখতে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৩.২.১।অভিমতসহ পরিচিত পরিবেশ ও অভিজ্ঞতার বিবরণ লিখতে পারবে।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980901" y="548641"/>
            <a:ext cx="10307783" cy="781396"/>
          </a:xfrm>
          <a:prstGeom prst="flowChartTerminator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তোমাদের বইয়ের ৩৪ নং পৃষ্ঠা খোল</a:t>
            </a:r>
            <a:r>
              <a:rPr lang="b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2" y="1512916"/>
            <a:ext cx="6234543" cy="5070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Flowchart: Terminator 3"/>
          <p:cNvSpPr/>
          <p:nvPr/>
        </p:nvSpPr>
        <p:spPr>
          <a:xfrm>
            <a:off x="6849687" y="2064327"/>
            <a:ext cx="4976553" cy="4502727"/>
          </a:xfrm>
          <a:prstGeom prst="flowChartTerminator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চলোএকই ভাবে  পরের পৃষ্ঠাগুলো পড়ি</a:t>
            </a:r>
            <a:r>
              <a:rPr lang="bn-IN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6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xplosion: 14 Points 13">
            <a:extLst>
              <a:ext uri="{FF2B5EF4-FFF2-40B4-BE49-F238E27FC236}">
                <a16:creationId xmlns:a16="http://schemas.microsoft.com/office/drawing/2014/main" id="{8FD65BF0-1448-4465-A108-50FBEEA43DF5}"/>
              </a:ext>
            </a:extLst>
          </p:cNvPr>
          <p:cNvSpPr/>
          <p:nvPr/>
        </p:nvSpPr>
        <p:spPr>
          <a:xfrm>
            <a:off x="2859579" y="0"/>
            <a:ext cx="4572000" cy="1562792"/>
          </a:xfrm>
          <a:prstGeom prst="irregularSeal2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/>
              <a:t>শব্দার্থ</a:t>
            </a:r>
            <a:endParaRPr lang="en-US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201CD7-EFF5-4249-BF84-046373FD82D5}"/>
              </a:ext>
            </a:extLst>
          </p:cNvPr>
          <p:cNvSpPr/>
          <p:nvPr/>
        </p:nvSpPr>
        <p:spPr>
          <a:xfrm>
            <a:off x="615142" y="1596045"/>
            <a:ext cx="11122429" cy="4838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>
                <a:solidFill>
                  <a:schemeClr val="tx1"/>
                </a:solidFill>
              </a:rPr>
              <a:t> </a:t>
            </a:r>
            <a:r>
              <a:rPr lang="bn-I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শখ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AtraiOMJ" panose="00000400000000000000" pitchFamily="2" charset="0"/>
                <a:cs typeface="AtraiOMJ" panose="00000400000000000000" pitchFamily="2" charset="0"/>
              </a:rPr>
              <a:t> =মনের ইচ্ছা।</a:t>
            </a:r>
          </a:p>
          <a:p>
            <a:pPr algn="just"/>
            <a:endParaRPr lang="bn-IN" sz="3600" dirty="0">
              <a:solidFill>
                <a:srgbClr val="0070C0"/>
              </a:solidFill>
            </a:endParaRPr>
          </a:p>
          <a:p>
            <a:pPr algn="just"/>
            <a:r>
              <a:rPr lang="bn-IN" sz="3600" b="1" dirty="0">
                <a:solidFill>
                  <a:srgbClr val="FFFF00"/>
                </a:solidFill>
              </a:rPr>
              <a:t>টেরাকোটা</a:t>
            </a:r>
            <a:r>
              <a:rPr lang="bn-IN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=টেরা অর্থ মাটি,কোটা অর্থ পোড়ানো।পোড়ামাটির তৈরি মানুষের হাতের সব জিনিষ টেরাকোটা নামে পরিচিত।</a:t>
            </a:r>
          </a:p>
          <a:p>
            <a:pPr algn="just"/>
            <a:endParaRPr lang="bn-IN" sz="3600" dirty="0">
              <a:solidFill>
                <a:srgbClr val="FFFF00"/>
              </a:solidFill>
            </a:endParaRPr>
          </a:p>
          <a:p>
            <a:pPr algn="just"/>
            <a:endParaRPr lang="bn-IN" sz="3600" dirty="0">
              <a:solidFill>
                <a:srgbClr val="FFFF00"/>
              </a:solidFill>
            </a:endParaRPr>
          </a:p>
          <a:p>
            <a:pPr algn="just"/>
            <a:r>
              <a:rPr lang="bn-IN" sz="3600" b="1" dirty="0">
                <a:solidFill>
                  <a:srgbClr val="FFFF00"/>
                </a:solidFill>
              </a:rPr>
              <a:t>নকশা</a:t>
            </a:r>
            <a:r>
              <a:rPr lang="bn-IN" sz="3600" dirty="0">
                <a:solidFill>
                  <a:srgbClr val="FFFF00"/>
                </a:solidFill>
              </a:rPr>
              <a:t>=রেখা দিয়ে আঁকা ছবি।</a:t>
            </a:r>
          </a:p>
          <a:p>
            <a:pPr algn="just"/>
            <a:r>
              <a:rPr lang="bn-IN" sz="3600" dirty="0">
                <a:solidFill>
                  <a:schemeClr val="tx1"/>
                </a:solidFill>
              </a:rPr>
              <a:t>। 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523149-EB1C-4FE9-8FD9-5061B4A986E3}"/>
              </a:ext>
            </a:extLst>
          </p:cNvPr>
          <p:cNvSpPr/>
          <p:nvPr/>
        </p:nvSpPr>
        <p:spPr>
          <a:xfrm>
            <a:off x="1016071" y="891651"/>
            <a:ext cx="101914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n-IN" sz="3600" dirty="0"/>
          </a:p>
          <a:p>
            <a:pPr algn="just"/>
            <a:r>
              <a:rPr lang="bn-IN" sz="4000" b="1" dirty="0">
                <a:solidFill>
                  <a:srgbClr val="002060"/>
                </a:solidFill>
              </a:rPr>
              <a:t>শালবন বিহার</a:t>
            </a:r>
            <a:r>
              <a:rPr lang="bn-IN" sz="3600" dirty="0"/>
              <a:t>= কুমিল্লার ময়নামতিতে মাটি খুঁড়ে আবিষ্কৃত হয়েছে প্রাচীন বৌদ্ধবিহার সভ্যতার একটি নিদর্শন।</a:t>
            </a:r>
          </a:p>
          <a:p>
            <a:pPr algn="just"/>
            <a:endParaRPr lang="bn-IN" sz="3600" dirty="0"/>
          </a:p>
          <a:p>
            <a:pPr algn="just"/>
            <a:r>
              <a:rPr lang="bn-IN" sz="3600" b="1" dirty="0">
                <a:solidFill>
                  <a:srgbClr val="FFFF00"/>
                </a:solidFill>
              </a:rPr>
              <a:t>মৃৎশিল্প</a:t>
            </a:r>
            <a:r>
              <a:rPr lang="bn-IN" sz="3600" dirty="0">
                <a:solidFill>
                  <a:srgbClr val="FFFF00"/>
                </a:solidFill>
              </a:rPr>
              <a:t> =মাটির তৈরি শিল্পকর্ম।</a:t>
            </a:r>
          </a:p>
          <a:p>
            <a:pPr algn="just"/>
            <a:endParaRPr lang="bn-IN" sz="3600" dirty="0"/>
          </a:p>
          <a:p>
            <a:pPr algn="just"/>
            <a:endParaRPr lang="bn-IN" sz="3600" dirty="0"/>
          </a:p>
          <a:p>
            <a:pPr algn="just"/>
            <a:r>
              <a:rPr lang="bn-IN" sz="3600" b="1" dirty="0">
                <a:solidFill>
                  <a:srgbClr val="FFFF00"/>
                </a:solidFill>
              </a:rPr>
              <a:t>শখের হাঁড়ি</a:t>
            </a:r>
            <a:r>
              <a:rPr lang="bn-IN" sz="3600" dirty="0"/>
              <a:t>= শখ করে পছন্দের জিনিস যে হাঁড়িতে রাখা হয়।  </a:t>
            </a:r>
            <a:endParaRPr lang="en-US" sz="3600" dirty="0"/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5DA59633-C724-4697-8581-2E29E75675E9}"/>
              </a:ext>
            </a:extLst>
          </p:cNvPr>
          <p:cNvSpPr/>
          <p:nvPr/>
        </p:nvSpPr>
        <p:spPr>
          <a:xfrm>
            <a:off x="3142212" y="0"/>
            <a:ext cx="4572000" cy="1562792"/>
          </a:xfrm>
          <a:prstGeom prst="irregularSeal2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b="1" u="sng" dirty="0"/>
              <a:t>শব্দার্থ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22698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B930CA4-9360-4E5B-83CC-BBA755437CDA}"/>
              </a:ext>
            </a:extLst>
          </p:cNvPr>
          <p:cNvSpPr/>
          <p:nvPr/>
        </p:nvSpPr>
        <p:spPr>
          <a:xfrm>
            <a:off x="728641" y="240749"/>
            <a:ext cx="1002514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bn-IN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শব্দগুলো খালি জায়গায় বসিয়ে বাক্য তৈরি করি </a:t>
            </a:r>
            <a:endParaRPr lang="en-US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0E2D7D2-685F-45D7-8863-7C6EA7ED6BC7}"/>
              </a:ext>
            </a:extLst>
          </p:cNvPr>
          <p:cNvSpPr/>
          <p:nvPr/>
        </p:nvSpPr>
        <p:spPr>
          <a:xfrm>
            <a:off x="865414" y="2628901"/>
            <a:ext cx="10172700" cy="4037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ক)এই যে-------- দেখছ,</a:t>
            </a:r>
            <a:r>
              <a:rPr lang="bn-BD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এসবই </a:t>
            </a:r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গ্রামের শিল্পীদের তৈরি।</a:t>
            </a:r>
          </a:p>
          <a:p>
            <a:pPr algn="ctr"/>
            <a:endParaRPr lang="b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খ)মাটির পুতুল জমানো আমার একটি -----------।</a:t>
            </a:r>
          </a:p>
          <a:p>
            <a:pPr algn="ctr"/>
            <a:endParaRPr lang="b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গ)মাটির তৈরি শিল্পকর্মকে-----------------বলে।</a:t>
            </a:r>
          </a:p>
          <a:p>
            <a:pPr algn="ctr"/>
            <a:endParaRPr lang="bn-IN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</a:endParaRPr>
          </a:p>
          <a:p>
            <a:pPr algn="ctr"/>
            <a:r>
              <a:rPr lang="bn-IN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ঘ)আমরা মেলা  থেকে অনেক ---------------কিনলাম।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385C05-0A77-4898-A6D5-3D9BC7952A7F}"/>
              </a:ext>
            </a:extLst>
          </p:cNvPr>
          <p:cNvSpPr/>
          <p:nvPr/>
        </p:nvSpPr>
        <p:spPr>
          <a:xfrm>
            <a:off x="415637" y="1346662"/>
            <a:ext cx="1230284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নকশা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8E1E84-B686-4F74-8C67-9C4172AF1E8C}"/>
              </a:ext>
            </a:extLst>
          </p:cNvPr>
          <p:cNvSpPr/>
          <p:nvPr/>
        </p:nvSpPr>
        <p:spPr>
          <a:xfrm>
            <a:off x="3743498" y="1382684"/>
            <a:ext cx="1377141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টেপাপুতুল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1C0CD8-85E1-4A16-9898-55CA2D58C1D9}"/>
              </a:ext>
            </a:extLst>
          </p:cNvPr>
          <p:cNvSpPr/>
          <p:nvPr/>
        </p:nvSpPr>
        <p:spPr>
          <a:xfrm>
            <a:off x="5591696" y="1402082"/>
            <a:ext cx="1230284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শালবন বিহার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185E8C-5561-4869-B6EF-034123036552}"/>
              </a:ext>
            </a:extLst>
          </p:cNvPr>
          <p:cNvSpPr/>
          <p:nvPr/>
        </p:nvSpPr>
        <p:spPr>
          <a:xfrm>
            <a:off x="7140631" y="1421476"/>
            <a:ext cx="1305099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টেরাকোটা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A090BA-D916-4DD4-AD93-158895A421E2}"/>
              </a:ext>
            </a:extLst>
          </p:cNvPr>
          <p:cNvSpPr/>
          <p:nvPr/>
        </p:nvSpPr>
        <p:spPr>
          <a:xfrm>
            <a:off x="2080952" y="1382684"/>
            <a:ext cx="1230284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শখ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74C189D-8524-4CAA-B456-E26B0054EDEF}"/>
              </a:ext>
            </a:extLst>
          </p:cNvPr>
          <p:cNvSpPr/>
          <p:nvPr/>
        </p:nvSpPr>
        <p:spPr>
          <a:xfrm>
            <a:off x="8706196" y="1390998"/>
            <a:ext cx="1335578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শখের হাঁড়ি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FB2158B-18CC-458D-BA38-F53B3ED5436C}"/>
              </a:ext>
            </a:extLst>
          </p:cNvPr>
          <p:cNvSpPr/>
          <p:nvPr/>
        </p:nvSpPr>
        <p:spPr>
          <a:xfrm>
            <a:off x="10221884" y="1393768"/>
            <a:ext cx="1230284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মৃৎশিল্প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750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1644434" y="1859082"/>
            <a:ext cx="8096596" cy="964277"/>
          </a:xfrm>
          <a:prstGeom prst="flowChartTermina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</a:t>
            </a:r>
            <a:r>
              <a:rPr lang="bn-IN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মৃৎশিল্প বলতে কী বুঝায়?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1529840" y="3120836"/>
            <a:ext cx="8611986" cy="781396"/>
          </a:xfrm>
          <a:prstGeom prst="flowChartTerminator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খ) মৃৎ</a:t>
            </a:r>
            <a:r>
              <a:rPr lang="en-US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শিল্পের মূল উপাদান কী?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AAE87525-209E-497E-9C2A-A19C57CA28F7}"/>
              </a:ext>
            </a:extLst>
          </p:cNvPr>
          <p:cNvSpPr/>
          <p:nvPr/>
        </p:nvSpPr>
        <p:spPr>
          <a:xfrm>
            <a:off x="853932" y="4234840"/>
            <a:ext cx="10307783" cy="781396"/>
          </a:xfrm>
          <a:prstGeom prst="flowChartTerminator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</a:t>
            </a:r>
            <a:r>
              <a:rPr lang="bn-BD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বৈশাখী মেলায় কী কী পাওয়া যায়</a:t>
            </a:r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Lightning Bolt 9">
            <a:extLst>
              <a:ext uri="{FF2B5EF4-FFF2-40B4-BE49-F238E27FC236}">
                <a16:creationId xmlns:a16="http://schemas.microsoft.com/office/drawing/2014/main" id="{04EC5C5D-826E-4802-BFA7-D7E6D61BA348}"/>
              </a:ext>
            </a:extLst>
          </p:cNvPr>
          <p:cNvSpPr/>
          <p:nvPr/>
        </p:nvSpPr>
        <p:spPr>
          <a:xfrm rot="4680345">
            <a:off x="-2259208" y="2518674"/>
            <a:ext cx="5861585" cy="1598660"/>
          </a:xfrm>
          <a:prstGeom prst="lightningBol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95A69BD3-6666-429E-A0B3-F2B787560CCE}"/>
              </a:ext>
            </a:extLst>
          </p:cNvPr>
          <p:cNvSpPr/>
          <p:nvPr/>
        </p:nvSpPr>
        <p:spPr>
          <a:xfrm>
            <a:off x="10662261" y="0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Double Bracket 11">
            <a:extLst>
              <a:ext uri="{FF2B5EF4-FFF2-40B4-BE49-F238E27FC236}">
                <a16:creationId xmlns:a16="http://schemas.microsoft.com/office/drawing/2014/main" id="{88E7BE7D-8513-415B-B904-83A4C3499D6D}"/>
              </a:ext>
            </a:extLst>
          </p:cNvPr>
          <p:cNvSpPr/>
          <p:nvPr/>
        </p:nvSpPr>
        <p:spPr>
          <a:xfrm>
            <a:off x="4390308" y="195943"/>
            <a:ext cx="2942709" cy="914400"/>
          </a:xfrm>
          <a:prstGeom prst="bracketPair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4800" u="sng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traiOMJ" panose="00000400000000000000" pitchFamily="2" charset="0"/>
                <a:cs typeface="AtraiOMJ" panose="00000400000000000000" pitchFamily="2" charset="0"/>
              </a:rPr>
              <a:t>একক কাজ</a:t>
            </a:r>
            <a:endParaRPr lang="en-US" sz="4800" u="sng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traiOMJ" panose="00000400000000000000" pitchFamily="2" charset="0"/>
              <a:cs typeface="AtraiOMJ" panose="00000400000000000000" pitchFamily="2" charset="0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4A25F3BA-B25D-4B10-87DA-A2BE7F102920}"/>
              </a:ext>
            </a:extLst>
          </p:cNvPr>
          <p:cNvSpPr/>
          <p:nvPr/>
        </p:nvSpPr>
        <p:spPr>
          <a:xfrm>
            <a:off x="1149236" y="5380213"/>
            <a:ext cx="9459882" cy="695499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ঘ)</a:t>
            </a:r>
            <a:r>
              <a:rPr lang="bn-IN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শখের হাঁড়ি দেখতে কী রকম?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un 13">
            <a:extLst>
              <a:ext uri="{FF2B5EF4-FFF2-40B4-BE49-F238E27FC236}">
                <a16:creationId xmlns:a16="http://schemas.microsoft.com/office/drawing/2014/main" id="{9A68EA3E-7A41-42B9-89AE-DA7D350B39D3}"/>
              </a:ext>
            </a:extLst>
          </p:cNvPr>
          <p:cNvSpPr/>
          <p:nvPr/>
        </p:nvSpPr>
        <p:spPr>
          <a:xfrm>
            <a:off x="707274" y="163286"/>
            <a:ext cx="914400" cy="914400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EA03196C-BCAA-4E0D-9134-1D058B89A19A}"/>
              </a:ext>
            </a:extLst>
          </p:cNvPr>
          <p:cNvSpPr/>
          <p:nvPr/>
        </p:nvSpPr>
        <p:spPr>
          <a:xfrm rot="5924949" flipV="1">
            <a:off x="8652433" y="2633290"/>
            <a:ext cx="6000256" cy="1562815"/>
          </a:xfrm>
          <a:prstGeom prst="lightningBol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9DB42D50-56A4-48AA-AAEA-8F26385A6762}"/>
              </a:ext>
            </a:extLst>
          </p:cNvPr>
          <p:cNvSpPr/>
          <p:nvPr/>
        </p:nvSpPr>
        <p:spPr>
          <a:xfrm>
            <a:off x="182880" y="1014153"/>
            <a:ext cx="10041775" cy="10640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BD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ক) </a:t>
            </a:r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মাটির তৈরি শিল্পকর্ম যেমন হাঁড়ি,পাতিল,পুতুল,থালাবাসন ইত্যাদিকে বুঝায়</a:t>
            </a:r>
            <a:r>
              <a:rPr lang="bn-IN" dirty="0">
                <a:solidFill>
                  <a:srgbClr val="002060"/>
                </a:solidFill>
              </a:rPr>
              <a:t>।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E081E72-ECAB-45EE-802A-91F5EF15D985}"/>
              </a:ext>
            </a:extLst>
          </p:cNvPr>
          <p:cNvSpPr/>
          <p:nvPr/>
        </p:nvSpPr>
        <p:spPr>
          <a:xfrm>
            <a:off x="2564180" y="2266207"/>
            <a:ext cx="4172987" cy="695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খ) মাটি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E9191008-54ED-4DF2-AFF6-C38FC5667872}"/>
              </a:ext>
            </a:extLst>
          </p:cNvPr>
          <p:cNvSpPr/>
          <p:nvPr/>
        </p:nvSpPr>
        <p:spPr>
          <a:xfrm>
            <a:off x="820584" y="3229986"/>
            <a:ext cx="9642764" cy="6954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গ) মাটির পুতুল,হাতি, ঘোড়া,খই,মুড়ি,মুড়কি,বাতাসা ও আরো অনেক কিছু।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427E86-43B3-4393-AAA5-F9CB306A4D30}"/>
              </a:ext>
            </a:extLst>
          </p:cNvPr>
          <p:cNvSpPr/>
          <p:nvPr/>
        </p:nvSpPr>
        <p:spPr>
          <a:xfrm>
            <a:off x="731521" y="4425144"/>
            <a:ext cx="7564582" cy="695498"/>
          </a:xfrm>
          <a:prstGeom prst="roundRect">
            <a:avLst>
              <a:gd name="adj" fmla="val 165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ঘ)শখের হাঁড়ি দেখতে খুবই সুন্দর </a:t>
            </a:r>
            <a:endParaRPr lang="en-US" sz="3200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uble Bracket 6">
            <a:extLst>
              <a:ext uri="{FF2B5EF4-FFF2-40B4-BE49-F238E27FC236}">
                <a16:creationId xmlns:a16="http://schemas.microsoft.com/office/drawing/2014/main" id="{17F79E8B-0B19-4C3A-B27E-3239DB8DA319}"/>
              </a:ext>
            </a:extLst>
          </p:cNvPr>
          <p:cNvSpPr/>
          <p:nvPr/>
        </p:nvSpPr>
        <p:spPr>
          <a:xfrm>
            <a:off x="4754880" y="0"/>
            <a:ext cx="1645919" cy="947651"/>
          </a:xfrm>
          <a:prstGeom prst="bracketPair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উত্তর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70C26BD7-F3B1-4F4E-9070-0DD34E09B442}"/>
              </a:ext>
            </a:extLst>
          </p:cNvPr>
          <p:cNvSpPr/>
          <p:nvPr/>
        </p:nvSpPr>
        <p:spPr>
          <a:xfrm>
            <a:off x="0" y="3037115"/>
            <a:ext cx="914400" cy="914400"/>
          </a:xfrm>
          <a:prstGeom prst="star5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878E6602-EC14-4DEC-9384-6EAF5B78E9FA}"/>
              </a:ext>
            </a:extLst>
          </p:cNvPr>
          <p:cNvSpPr/>
          <p:nvPr/>
        </p:nvSpPr>
        <p:spPr>
          <a:xfrm>
            <a:off x="2618014" y="2062844"/>
            <a:ext cx="914400" cy="914400"/>
          </a:xfrm>
          <a:prstGeom prst="star5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44ED406-7D85-435A-977A-987C3EB0E33A}"/>
              </a:ext>
            </a:extLst>
          </p:cNvPr>
          <p:cNvSpPr/>
          <p:nvPr/>
        </p:nvSpPr>
        <p:spPr>
          <a:xfrm>
            <a:off x="0" y="810987"/>
            <a:ext cx="914400" cy="914400"/>
          </a:xfrm>
          <a:prstGeom prst="star5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53FA1EBC-F2D4-489E-8158-FB37DD394932}"/>
              </a:ext>
            </a:extLst>
          </p:cNvPr>
          <p:cNvSpPr/>
          <p:nvPr/>
        </p:nvSpPr>
        <p:spPr>
          <a:xfrm>
            <a:off x="342899" y="4180115"/>
            <a:ext cx="914400" cy="914400"/>
          </a:xfrm>
          <a:prstGeom prst="star5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11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rgbClr val="FFFF00"/>
            </a:gs>
            <a:gs pos="91071">
              <a:schemeClr val="accent5"/>
            </a:gs>
            <a:gs pos="56000">
              <a:srgbClr val="7030A0"/>
            </a:gs>
            <a:gs pos="8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ross 1">
            <a:extLst>
              <a:ext uri="{FF2B5EF4-FFF2-40B4-BE49-F238E27FC236}">
                <a16:creationId xmlns:a16="http://schemas.microsoft.com/office/drawing/2014/main" id="{428CBB06-7448-4AB2-AD82-E2A270181543}"/>
              </a:ext>
            </a:extLst>
          </p:cNvPr>
          <p:cNvSpPr/>
          <p:nvPr/>
        </p:nvSpPr>
        <p:spPr>
          <a:xfrm>
            <a:off x="3393831" y="211017"/>
            <a:ext cx="5046783" cy="1125414"/>
          </a:xfrm>
          <a:prstGeom prst="plus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ECF813-B7C8-49A4-98D6-FD3CED9EC5B4}"/>
              </a:ext>
            </a:extLst>
          </p:cNvPr>
          <p:cNvSpPr/>
          <p:nvPr/>
        </p:nvSpPr>
        <p:spPr>
          <a:xfrm>
            <a:off x="1899138" y="1863968"/>
            <a:ext cx="8317524" cy="397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দলে আলোচনা কর</a:t>
            </a:r>
          </a:p>
          <a:p>
            <a:pPr algn="ctr"/>
            <a:endParaRPr lang="bn-I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ctr"/>
            <a:endParaRPr lang="bn-IN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মামার বাড়ি রসের হাঁড়ি- কথাটি দ্বারা কী বুঝানো হয়েছে 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5B44CF1B-4250-4482-B8E7-D6FF814CFB33}"/>
              </a:ext>
            </a:extLst>
          </p:cNvPr>
          <p:cNvSpPr/>
          <p:nvPr/>
        </p:nvSpPr>
        <p:spPr>
          <a:xfrm>
            <a:off x="615462" y="3323492"/>
            <a:ext cx="914400" cy="9144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02ADAE6-6E6A-48FE-9202-49CBE48423AE}"/>
              </a:ext>
            </a:extLst>
          </p:cNvPr>
          <p:cNvSpPr/>
          <p:nvPr/>
        </p:nvSpPr>
        <p:spPr>
          <a:xfrm>
            <a:off x="10580076" y="3335216"/>
            <a:ext cx="914400" cy="91440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25000">
              <a:srgbClr val="FFFF00"/>
            </a:gs>
            <a:gs pos="91071">
              <a:schemeClr val="accent5"/>
            </a:gs>
            <a:gs pos="56000">
              <a:srgbClr val="7030A0"/>
            </a:gs>
            <a:gs pos="8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ross 2">
            <a:extLst>
              <a:ext uri="{FF2B5EF4-FFF2-40B4-BE49-F238E27FC236}">
                <a16:creationId xmlns:a16="http://schemas.microsoft.com/office/drawing/2014/main" id="{C40432C0-FADC-4311-BA4E-FF7BDAD5EF9E}"/>
              </a:ext>
            </a:extLst>
          </p:cNvPr>
          <p:cNvSpPr/>
          <p:nvPr/>
        </p:nvSpPr>
        <p:spPr>
          <a:xfrm>
            <a:off x="2532185" y="228600"/>
            <a:ext cx="6981092" cy="914400"/>
          </a:xfrm>
          <a:prstGeom prst="plus">
            <a:avLst/>
          </a:prstGeom>
          <a:solidFill>
            <a:schemeClr val="bg2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endParaRPr lang="en-US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92013C8-707D-4C47-A41F-08B1565E8A7C}"/>
              </a:ext>
            </a:extLst>
          </p:cNvPr>
          <p:cNvSpPr/>
          <p:nvPr/>
        </p:nvSpPr>
        <p:spPr>
          <a:xfrm>
            <a:off x="798979" y="1278241"/>
            <a:ext cx="1002514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bn-IN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শব্দগুলো খালি জায়গায় বসিয়ে বাক্য তৈরি করি </a:t>
            </a:r>
            <a:endParaRPr lang="en-US" sz="3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E37EE63-11F3-40B7-BA03-1927A3D0D316}"/>
              </a:ext>
            </a:extLst>
          </p:cNvPr>
          <p:cNvSpPr/>
          <p:nvPr/>
        </p:nvSpPr>
        <p:spPr>
          <a:xfrm>
            <a:off x="865414" y="3499337"/>
            <a:ext cx="10172700" cy="31674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ক)এই যে-------- দেখছ,</a:t>
            </a:r>
            <a:r>
              <a:rPr lang="bn-BD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এসবই </a:t>
            </a:r>
            <a:r>
              <a:rPr lang="bn-IN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গ্রামের শিল্পীদের তৈরি।</a:t>
            </a:r>
          </a:p>
          <a:p>
            <a:pPr algn="ctr"/>
            <a:endParaRPr lang="bn-IN" sz="2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খ)মাটির পুতুল জমানো আমার একটি -----------।</a:t>
            </a:r>
          </a:p>
          <a:p>
            <a:pPr algn="ctr"/>
            <a:endParaRPr lang="bn-IN" sz="2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গ)মাটির তৈরি শিল্পকর্মকে-----------------বলে।</a:t>
            </a:r>
          </a:p>
          <a:p>
            <a:pPr algn="ctr"/>
            <a:endParaRPr lang="bn-IN" sz="2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</a:endParaRPr>
          </a:p>
          <a:p>
            <a:pPr algn="ctr"/>
            <a:r>
              <a:rPr lang="bn-IN" sz="28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hialkhanMJ" panose="00000400000000000000" pitchFamily="2" charset="0"/>
              </a:rPr>
              <a:t>ঘ)আমরা মেলা অনেক ---------------কিনলাম।</a:t>
            </a:r>
            <a:endParaRPr lang="en-US" sz="28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hialkhanMJ" panose="00000400000000000000" pitchFamily="2" charset="0"/>
              <a:cs typeface="ArhialkhanMJ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97F0AF-7415-414F-8233-1BEBDFFC96D8}"/>
              </a:ext>
            </a:extLst>
          </p:cNvPr>
          <p:cNvSpPr/>
          <p:nvPr/>
        </p:nvSpPr>
        <p:spPr>
          <a:xfrm>
            <a:off x="433222" y="2331401"/>
            <a:ext cx="1230284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/>
              <a:t> </a:t>
            </a:r>
            <a:r>
              <a:rPr lang="bn-IN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নকশা</a:t>
            </a:r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49A39FE-C8D2-411A-BE50-97805DE83540}"/>
              </a:ext>
            </a:extLst>
          </p:cNvPr>
          <p:cNvSpPr/>
          <p:nvPr/>
        </p:nvSpPr>
        <p:spPr>
          <a:xfrm>
            <a:off x="3708329" y="2332253"/>
            <a:ext cx="1377141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টেপাপুতুল</a:t>
            </a:r>
            <a:endParaRPr 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7E034F-10BF-4944-9D4A-F085B770398D}"/>
              </a:ext>
            </a:extLst>
          </p:cNvPr>
          <p:cNvSpPr/>
          <p:nvPr/>
        </p:nvSpPr>
        <p:spPr>
          <a:xfrm>
            <a:off x="5486188" y="2351651"/>
            <a:ext cx="1230284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শালবন বিহার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B23DAF-57EC-4286-999C-15BBE32A7624}"/>
              </a:ext>
            </a:extLst>
          </p:cNvPr>
          <p:cNvSpPr/>
          <p:nvPr/>
        </p:nvSpPr>
        <p:spPr>
          <a:xfrm>
            <a:off x="7070292" y="2318291"/>
            <a:ext cx="1305099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টেরাকোটা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B1199C-1763-4960-B78B-28A10836E9E2}"/>
              </a:ext>
            </a:extLst>
          </p:cNvPr>
          <p:cNvSpPr/>
          <p:nvPr/>
        </p:nvSpPr>
        <p:spPr>
          <a:xfrm>
            <a:off x="2080952" y="2332252"/>
            <a:ext cx="1230284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rgbClr val="002060"/>
                </a:solidFill>
              </a:rPr>
              <a:t>শখ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F46CCA-1195-4894-A1E8-4369908B3763}"/>
              </a:ext>
            </a:extLst>
          </p:cNvPr>
          <p:cNvSpPr/>
          <p:nvPr/>
        </p:nvSpPr>
        <p:spPr>
          <a:xfrm>
            <a:off x="8741365" y="2305398"/>
            <a:ext cx="1335578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শখের হাঁড়ি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2670D2-07A9-45F9-B7F6-7B62423CC6F3}"/>
              </a:ext>
            </a:extLst>
          </p:cNvPr>
          <p:cNvSpPr/>
          <p:nvPr/>
        </p:nvSpPr>
        <p:spPr>
          <a:xfrm>
            <a:off x="10221884" y="2272999"/>
            <a:ext cx="1230284" cy="648393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মৃৎশিল্প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41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400">
              <a:schemeClr val="accent3">
                <a:lumMod val="75000"/>
              </a:schemeClr>
            </a:gs>
            <a:gs pos="0">
              <a:schemeClr val="accent1">
                <a:lumMod val="6000"/>
                <a:lumOff val="94000"/>
              </a:schemeClr>
            </a:gs>
            <a:gs pos="25000">
              <a:srgbClr val="FFFF00"/>
            </a:gs>
            <a:gs pos="92857">
              <a:srgbClr val="0070C0"/>
            </a:gs>
            <a:gs pos="56000">
              <a:srgbClr val="00B050"/>
            </a:gs>
            <a:gs pos="8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>
            <a:extLst>
              <a:ext uri="{FF2B5EF4-FFF2-40B4-BE49-F238E27FC236}">
                <a16:creationId xmlns:a16="http://schemas.microsoft.com/office/drawing/2014/main" id="{ED78FE3B-F9CA-49BA-A428-FFC15AB99086}"/>
              </a:ext>
            </a:extLst>
          </p:cNvPr>
          <p:cNvSpPr/>
          <p:nvPr/>
        </p:nvSpPr>
        <p:spPr>
          <a:xfrm>
            <a:off x="3956539" y="193431"/>
            <a:ext cx="3604847" cy="1512277"/>
          </a:xfrm>
          <a:prstGeom prst="teardrop">
            <a:avLst>
              <a:gd name="adj" fmla="val 118469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 কাজ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D4C438-4095-4289-9174-B6365B67E57F}"/>
              </a:ext>
            </a:extLst>
          </p:cNvPr>
          <p:cNvSpPr/>
          <p:nvPr/>
        </p:nvSpPr>
        <p:spPr>
          <a:xfrm>
            <a:off x="1072662" y="1688124"/>
            <a:ext cx="6576646" cy="42730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/>
              <a:t>বাংলাদেশের প্রাচীন সভ্যতার নিদর্শণ শালবন বিহারের বর্ণনা দাও?</a:t>
            </a:r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02951-226C-4D34-B263-30F895B89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170" y="2764342"/>
            <a:ext cx="3637409" cy="3056165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87965A0E-3475-422D-8F38-D1A278CCBF5F}"/>
              </a:ext>
            </a:extLst>
          </p:cNvPr>
          <p:cNvSpPr/>
          <p:nvPr/>
        </p:nvSpPr>
        <p:spPr>
          <a:xfrm>
            <a:off x="246185" y="2708030"/>
            <a:ext cx="914400" cy="914400"/>
          </a:xfrm>
          <a:prstGeom prst="star5">
            <a:avLst/>
          </a:prstGeom>
          <a:solidFill>
            <a:srgbClr val="E6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81237532-5F75-4477-9901-B70D60E8B653}"/>
              </a:ext>
            </a:extLst>
          </p:cNvPr>
          <p:cNvSpPr/>
          <p:nvPr/>
        </p:nvSpPr>
        <p:spPr>
          <a:xfrm>
            <a:off x="6799385" y="4232030"/>
            <a:ext cx="914400" cy="914400"/>
          </a:xfrm>
          <a:prstGeom prst="star5">
            <a:avLst/>
          </a:prstGeom>
          <a:solidFill>
            <a:srgbClr val="E6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6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77687" y="1230284"/>
            <a:ext cx="7680960" cy="4572002"/>
            <a:chOff x="2078181" y="881149"/>
            <a:chExt cx="7680960" cy="4572002"/>
          </a:xfrm>
        </p:grpSpPr>
        <p:grpSp>
          <p:nvGrpSpPr>
            <p:cNvPr id="6" name="Group 5"/>
            <p:cNvGrpSpPr/>
            <p:nvPr/>
          </p:nvGrpSpPr>
          <p:grpSpPr>
            <a:xfrm>
              <a:off x="2078181" y="881149"/>
              <a:ext cx="7680960" cy="4572002"/>
              <a:chOff x="2443941" y="399010"/>
              <a:chExt cx="7680960" cy="4572002"/>
            </a:xfrm>
          </p:grpSpPr>
          <p:sp>
            <p:nvSpPr>
              <p:cNvPr id="5" name="Flowchart: Extract 4"/>
              <p:cNvSpPr/>
              <p:nvPr/>
            </p:nvSpPr>
            <p:spPr>
              <a:xfrm>
                <a:off x="5237018" y="3241964"/>
                <a:ext cx="2165466" cy="1729048"/>
              </a:xfrm>
              <a:prstGeom prst="flowChartExtra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Process 3"/>
              <p:cNvSpPr/>
              <p:nvPr/>
            </p:nvSpPr>
            <p:spPr>
              <a:xfrm>
                <a:off x="2443941" y="399010"/>
                <a:ext cx="7680960" cy="3325092"/>
              </a:xfrm>
              <a:prstGeom prst="flowChartProcess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809702" y="1346662"/>
              <a:ext cx="6284421" cy="2360814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800" dirty="0">
                  <a:solidFill>
                    <a:srgbClr val="002060"/>
                  </a:solidFill>
                </a:rPr>
                <a:t>শুভসকাল</a:t>
              </a:r>
              <a:endParaRPr lang="en-US" sz="88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235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5000">
              <a:srgbClr val="FFFF00"/>
            </a:gs>
            <a:gs pos="56000">
              <a:srgbClr val="002060"/>
            </a:gs>
            <a:gs pos="8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5C02C3F-8AC7-4940-BA46-CFBF3E2EEA5A}"/>
              </a:ext>
            </a:extLst>
          </p:cNvPr>
          <p:cNvSpPr/>
          <p:nvPr/>
        </p:nvSpPr>
        <p:spPr>
          <a:xfrm rot="20167493">
            <a:off x="575703" y="2305860"/>
            <a:ext cx="10341204" cy="2386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ধন্যবাদ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926078" y="199504"/>
            <a:ext cx="4472247" cy="1828801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শিক্ষক পরিচিতি </a:t>
            </a:r>
            <a:endParaRPr lang="en-US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6254" y="2510442"/>
            <a:ext cx="6051664" cy="4031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সিমতা রানী সূত্রধর</a:t>
            </a:r>
          </a:p>
          <a:p>
            <a:pPr algn="ctr"/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 শিক্ষক</a:t>
            </a:r>
          </a:p>
          <a:p>
            <a:pPr algn="ctr"/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কালাম্বরপুর সঃ প্রাঃ বিঃ</a:t>
            </a:r>
          </a:p>
          <a:p>
            <a:pPr algn="ctr"/>
            <a:r>
              <a:rPr lang="bn-IN" sz="4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জগন্নাথপুর,সুনামগঞ্জ।</a:t>
            </a:r>
            <a:endParaRPr lang="en-US" sz="4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67550" y="4039986"/>
            <a:ext cx="978408" cy="7813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0C10F-DEF8-484C-8E76-C57EFA6E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E7E6E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267864"/>
            <a:ext cx="4343400" cy="53530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796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108962" y="232754"/>
            <a:ext cx="5237016" cy="1795551"/>
          </a:xfrm>
          <a:prstGeom prst="cloud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 </a:t>
            </a:r>
            <a:endParaRPr lang="en-US" sz="44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498765" y="2111433"/>
            <a:ext cx="6234544" cy="4455622"/>
          </a:xfrm>
          <a:prstGeom prst="flowChartInternalStorag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পঞ্চম শ্রেণি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বিষয়ঃ বাংলা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পাঠঃ শখের মৃৎশিল্প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তারিখঃ১৩-০৩-২০২০ইং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97" y="1624454"/>
            <a:ext cx="3801005" cy="4839375"/>
          </a:xfrm>
          <a:prstGeom prst="roundRect">
            <a:avLst>
              <a:gd name="adj" fmla="val 1010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926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62050" y="698271"/>
            <a:ext cx="8462356" cy="2177934"/>
            <a:chOff x="1995054" y="1163782"/>
            <a:chExt cx="8462356" cy="3507971"/>
          </a:xfrm>
        </p:grpSpPr>
        <p:sp>
          <p:nvSpPr>
            <p:cNvPr id="4" name="Flowchart: Process 3"/>
            <p:cNvSpPr/>
            <p:nvPr/>
          </p:nvSpPr>
          <p:spPr>
            <a:xfrm>
              <a:off x="1995054" y="1163782"/>
              <a:ext cx="8462356" cy="3507971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610195" y="1496290"/>
              <a:ext cx="7165571" cy="28263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800" b="1" i="1" dirty="0">
                  <a:solidFill>
                    <a:schemeClr val="tx1"/>
                  </a:solidFill>
                </a:rPr>
                <a:t>আবেগসৃষ্টি</a:t>
              </a:r>
              <a:endParaRPr lang="en-US" sz="8800" b="1" i="1" dirty="0">
                <a:solidFill>
                  <a:schemeClr val="tx1"/>
                </a:solidFill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 rot="5400000">
              <a:off x="1812175" y="2793077"/>
              <a:ext cx="914400" cy="116379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825644" y="2660073"/>
              <a:ext cx="548640" cy="5985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31322" y="4358642"/>
            <a:ext cx="8462356" cy="2177934"/>
            <a:chOff x="1995054" y="1163782"/>
            <a:chExt cx="8462356" cy="3507971"/>
          </a:xfrm>
        </p:grpSpPr>
        <p:sp>
          <p:nvSpPr>
            <p:cNvPr id="10" name="Flowchart: Process 9"/>
            <p:cNvSpPr/>
            <p:nvPr/>
          </p:nvSpPr>
          <p:spPr>
            <a:xfrm>
              <a:off x="1995054" y="1163782"/>
              <a:ext cx="8462356" cy="3507971"/>
            </a:xfrm>
            <a:prstGeom prst="flowChartProces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610195" y="1496290"/>
              <a:ext cx="7165571" cy="282632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8800" b="1" i="1" dirty="0">
                  <a:solidFill>
                    <a:schemeClr val="tx1"/>
                  </a:solidFill>
                </a:rPr>
                <a:t>পূর্বজ্ঞান যাচাই</a:t>
              </a:r>
              <a:endParaRPr lang="en-US" sz="8800" b="1" i="1" dirty="0">
                <a:solidFill>
                  <a:schemeClr val="tx1"/>
                </a:solidFill>
              </a:endParaRPr>
            </a:p>
          </p:txBody>
        </p:sp>
        <p:sp>
          <p:nvSpPr>
            <p:cNvPr id="12" name="Flowchart: Process 11"/>
            <p:cNvSpPr/>
            <p:nvPr/>
          </p:nvSpPr>
          <p:spPr>
            <a:xfrm rot="5400000">
              <a:off x="1812175" y="2793077"/>
              <a:ext cx="914400" cy="116379"/>
            </a:xfrm>
            <a:prstGeom prst="flowChart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9825644" y="2660073"/>
              <a:ext cx="548640" cy="5985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Arrow: Down 1">
            <a:extLst>
              <a:ext uri="{FF2B5EF4-FFF2-40B4-BE49-F238E27FC236}">
                <a16:creationId xmlns:a16="http://schemas.microsoft.com/office/drawing/2014/main" id="{57FCE1A6-3A90-4D37-BDE0-45654EFC5593}"/>
              </a:ext>
            </a:extLst>
          </p:cNvPr>
          <p:cNvSpPr/>
          <p:nvPr/>
        </p:nvSpPr>
        <p:spPr>
          <a:xfrm>
            <a:off x="5370021" y="3009207"/>
            <a:ext cx="1180408" cy="116378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77048" y="149629"/>
            <a:ext cx="5746591" cy="1922443"/>
            <a:chOff x="-277048" y="199506"/>
            <a:chExt cx="5746591" cy="1922443"/>
          </a:xfrm>
        </p:grpSpPr>
        <p:sp>
          <p:nvSpPr>
            <p:cNvPr id="4" name="Oval 3"/>
            <p:cNvSpPr/>
            <p:nvPr/>
          </p:nvSpPr>
          <p:spPr>
            <a:xfrm rot="20057872">
              <a:off x="-277048" y="822849"/>
              <a:ext cx="5746591" cy="12991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চলো কয়েকটি ছবি দেখি</a:t>
              </a:r>
              <a:endParaRPr 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Sun 4"/>
            <p:cNvSpPr/>
            <p:nvPr/>
          </p:nvSpPr>
          <p:spPr>
            <a:xfrm>
              <a:off x="1529542" y="199506"/>
              <a:ext cx="914400" cy="914400"/>
            </a:xfrm>
            <a:prstGeom prst="sun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735" y="0"/>
            <a:ext cx="3070341" cy="285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564" y="3446583"/>
            <a:ext cx="4891318" cy="2543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70" y="334586"/>
            <a:ext cx="4183034" cy="23424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94" y="3367455"/>
            <a:ext cx="5163936" cy="27335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6ECF50-15BB-47E6-BF63-0DE8A573A57B}"/>
              </a:ext>
            </a:extLst>
          </p:cNvPr>
          <p:cNvSpPr/>
          <p:nvPr/>
        </p:nvSpPr>
        <p:spPr>
          <a:xfrm>
            <a:off x="9020907" y="2995033"/>
            <a:ext cx="1853737" cy="5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dirty="0"/>
              <a:t> </a:t>
            </a:r>
            <a:r>
              <a:rPr lang="bn-IN" sz="2400" dirty="0"/>
              <a:t>জিলাপি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5843BE-78AC-41F8-91AF-F42AB2715CE3}"/>
              </a:ext>
            </a:extLst>
          </p:cNvPr>
          <p:cNvSpPr/>
          <p:nvPr/>
        </p:nvSpPr>
        <p:spPr>
          <a:xfrm>
            <a:off x="5181600" y="2848494"/>
            <a:ext cx="1853737" cy="5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dirty="0"/>
              <a:t> </a:t>
            </a:r>
            <a:r>
              <a:rPr lang="bn-IN" sz="2400" dirty="0"/>
              <a:t>বাতাসা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C6EB12-D3F1-4065-B789-4C27333E9728}"/>
              </a:ext>
            </a:extLst>
          </p:cNvPr>
          <p:cNvSpPr/>
          <p:nvPr/>
        </p:nvSpPr>
        <p:spPr>
          <a:xfrm>
            <a:off x="1323322" y="6312131"/>
            <a:ext cx="2693323" cy="5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dirty="0"/>
              <a:t> </a:t>
            </a:r>
            <a:r>
              <a:rPr lang="bn-IN" sz="2400" dirty="0"/>
              <a:t>শখের হাঁড়ি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B575C-3C54-4B95-A16D-1A4F9D00AAA3}"/>
              </a:ext>
            </a:extLst>
          </p:cNvPr>
          <p:cNvSpPr/>
          <p:nvPr/>
        </p:nvSpPr>
        <p:spPr>
          <a:xfrm>
            <a:off x="7337260" y="6312131"/>
            <a:ext cx="2844232" cy="5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dirty="0"/>
              <a:t> </a:t>
            </a:r>
            <a:r>
              <a:rPr lang="bn-IN" sz="2400" dirty="0"/>
              <a:t>নাগরদোলা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60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90" y="3084466"/>
            <a:ext cx="2517866" cy="255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19" y="0"/>
            <a:ext cx="4192136" cy="2460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693" y="3429173"/>
            <a:ext cx="3746546" cy="2356485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662" y="0"/>
            <a:ext cx="3067351" cy="253678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21" y="3669548"/>
            <a:ext cx="3492252" cy="239520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8901283">
            <a:off x="-432340" y="597729"/>
            <a:ext cx="4337923" cy="2094807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এগুলো আমরা কোথায় দেখতে পাই?</a:t>
            </a:r>
            <a:endParaRPr lang="en-US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E260B6-A07E-40FD-87AA-5EF845B57651}"/>
              </a:ext>
            </a:extLst>
          </p:cNvPr>
          <p:cNvSpPr/>
          <p:nvPr/>
        </p:nvSpPr>
        <p:spPr>
          <a:xfrm>
            <a:off x="4189614" y="2696094"/>
            <a:ext cx="2693323" cy="5458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dirty="0"/>
              <a:t> </a:t>
            </a:r>
            <a:r>
              <a:rPr lang="bn-IN" sz="2400" dirty="0"/>
              <a:t>হাঁড়ি-পাতিল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028D0B-4492-42DB-8CCD-B2D669D0B571}"/>
              </a:ext>
            </a:extLst>
          </p:cNvPr>
          <p:cNvSpPr/>
          <p:nvPr/>
        </p:nvSpPr>
        <p:spPr>
          <a:xfrm>
            <a:off x="9376756" y="2762596"/>
            <a:ext cx="1399308" cy="479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400" dirty="0"/>
              <a:t>টেপাপুতুল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6C3DD-AA97-47EE-9782-16A66636ABEB}"/>
              </a:ext>
            </a:extLst>
          </p:cNvPr>
          <p:cNvSpPr/>
          <p:nvPr/>
        </p:nvSpPr>
        <p:spPr>
          <a:xfrm>
            <a:off x="1313410" y="5777346"/>
            <a:ext cx="1662546" cy="739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sz="2800" dirty="0"/>
              <a:t>হারিকেন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28DC5-F4C0-4966-8F31-E1A6CA2379B3}"/>
              </a:ext>
            </a:extLst>
          </p:cNvPr>
          <p:cNvSpPr/>
          <p:nvPr/>
        </p:nvSpPr>
        <p:spPr>
          <a:xfrm>
            <a:off x="9296399" y="6145875"/>
            <a:ext cx="1895301" cy="7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dirty="0"/>
              <a:t> 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EEE07D-DF76-459D-B0C1-BE2D1CA89BFE}"/>
              </a:ext>
            </a:extLst>
          </p:cNvPr>
          <p:cNvSpPr/>
          <p:nvPr/>
        </p:nvSpPr>
        <p:spPr>
          <a:xfrm>
            <a:off x="4339244" y="5974079"/>
            <a:ext cx="2599111" cy="7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IN" dirty="0"/>
              <a:t> </a:t>
            </a:r>
            <a:r>
              <a:rPr lang="bn-IN" sz="3200" dirty="0"/>
              <a:t>মাটির ঘোড়া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8A11D-033F-4B69-AE13-CF0D5E3CD176}"/>
              </a:ext>
            </a:extLst>
          </p:cNvPr>
          <p:cNvSpPr/>
          <p:nvPr/>
        </p:nvSpPr>
        <p:spPr>
          <a:xfrm>
            <a:off x="5043054" y="5974079"/>
            <a:ext cx="1895301" cy="71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B304B8-CD6F-4EF0-9949-9537862B9B74}"/>
              </a:ext>
            </a:extLst>
          </p:cNvPr>
          <p:cNvSpPr/>
          <p:nvPr/>
        </p:nvSpPr>
        <p:spPr>
          <a:xfrm>
            <a:off x="9018142" y="6170415"/>
            <a:ext cx="1655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IN" sz="2800" dirty="0"/>
              <a:t>টেপাপুতুল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61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6" y="819063"/>
            <a:ext cx="3908433" cy="2273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894" y="897775"/>
            <a:ext cx="3495848" cy="214468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991897" y="1014154"/>
            <a:ext cx="648394" cy="2227811"/>
            <a:chOff x="9908770" y="964277"/>
            <a:chExt cx="648394" cy="2227811"/>
          </a:xfrm>
        </p:grpSpPr>
        <p:sp>
          <p:nvSpPr>
            <p:cNvPr id="8" name="Flowchart: Alternate Process 7"/>
            <p:cNvSpPr/>
            <p:nvPr/>
          </p:nvSpPr>
          <p:spPr>
            <a:xfrm>
              <a:off x="10191404" y="2380212"/>
              <a:ext cx="83127" cy="81187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9908770" y="964277"/>
              <a:ext cx="648394" cy="1496290"/>
            </a:xfrm>
            <a:prstGeom prst="flowChartAlternateProcess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731521" y="4991601"/>
            <a:ext cx="10440785" cy="1679170"/>
          </a:xfrm>
          <a:prstGeom prst="ellipse">
            <a:avLst/>
          </a:prstGeom>
          <a:ln>
            <a:solidFill>
              <a:srgbClr val="4172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/>
              <a:t>বলোতো আজকের পাঠ কী হবে? </a:t>
            </a:r>
            <a:endParaRPr lang="en-US" sz="4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6280E8-79B0-494A-BD66-F733547301FC}"/>
              </a:ext>
            </a:extLst>
          </p:cNvPr>
          <p:cNvSpPr/>
          <p:nvPr/>
        </p:nvSpPr>
        <p:spPr>
          <a:xfrm>
            <a:off x="9193876" y="3241963"/>
            <a:ext cx="1895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3200" dirty="0"/>
              <a:t>আইসক্রীম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7871AC-43F3-4EFC-9B98-83D2677FB2A0}"/>
              </a:ext>
            </a:extLst>
          </p:cNvPr>
          <p:cNvSpPr/>
          <p:nvPr/>
        </p:nvSpPr>
        <p:spPr>
          <a:xfrm>
            <a:off x="6004559" y="3178233"/>
            <a:ext cx="1895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/>
              <a:t>  মুড়কি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F320CB-BBE0-4D8F-BDDF-2477A70546B6}"/>
              </a:ext>
            </a:extLst>
          </p:cNvPr>
          <p:cNvSpPr/>
          <p:nvPr/>
        </p:nvSpPr>
        <p:spPr>
          <a:xfrm>
            <a:off x="1629294" y="3192087"/>
            <a:ext cx="18953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 </a:t>
            </a:r>
            <a:r>
              <a:rPr lang="bn-IN" sz="2800" dirty="0"/>
              <a:t>ঝাল মুড়ি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7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660073" y="0"/>
            <a:ext cx="6450676" cy="1745673"/>
          </a:xfrm>
          <a:prstGeom prst="irregularSeal2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</a:t>
            </a:r>
            <a:endParaRPr lang="en-US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2094808" y="2493818"/>
            <a:ext cx="7365076" cy="4139738"/>
          </a:xfrm>
          <a:prstGeom prst="frame">
            <a:avLst>
              <a:gd name="adj1" fmla="val 26155"/>
            </a:avLst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শখের মৃৎশিল্প</a:t>
            </a:r>
            <a:endParaRPr lang="en-US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43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437</Words>
  <Application>Microsoft Office PowerPoint</Application>
  <PresentationFormat>Widescreen</PresentationFormat>
  <Paragraphs>109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ArhialkhanMJ</vt:lpstr>
      <vt:lpstr>Arial</vt:lpstr>
      <vt:lpstr>AtraiOMJ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56</cp:revision>
  <dcterms:created xsi:type="dcterms:W3CDTF">2020-03-07T11:53:35Z</dcterms:created>
  <dcterms:modified xsi:type="dcterms:W3CDTF">2020-03-13T13:33:31Z</dcterms:modified>
</cp:coreProperties>
</file>