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3gpp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25"/>
  </p:notesMasterIdLst>
  <p:sldIdLst>
    <p:sldId id="303" r:id="rId2"/>
    <p:sldId id="301" r:id="rId3"/>
    <p:sldId id="298" r:id="rId4"/>
    <p:sldId id="296" r:id="rId5"/>
    <p:sldId id="305" r:id="rId6"/>
    <p:sldId id="262" r:id="rId7"/>
    <p:sldId id="269" r:id="rId8"/>
    <p:sldId id="270" r:id="rId9"/>
    <p:sldId id="263" r:id="rId10"/>
    <p:sldId id="264" r:id="rId11"/>
    <p:sldId id="265" r:id="rId12"/>
    <p:sldId id="271" r:id="rId13"/>
    <p:sldId id="281" r:id="rId14"/>
    <p:sldId id="290" r:id="rId15"/>
    <p:sldId id="295" r:id="rId16"/>
    <p:sldId id="272" r:id="rId17"/>
    <p:sldId id="279" r:id="rId18"/>
    <p:sldId id="278" r:id="rId19"/>
    <p:sldId id="291" r:id="rId20"/>
    <p:sldId id="294" r:id="rId21"/>
    <p:sldId id="288" r:id="rId22"/>
    <p:sldId id="289" r:id="rId23"/>
    <p:sldId id="29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7D70C-6AC9-4762-9E80-F862F5901DE4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B4A8C-9247-4D4C-826D-DB0D88C7E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8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73580-DBA6-406B-BF13-ACDD9470B7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7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B4A8C-9247-4D4C-826D-DB0D88C7EC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92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B4A8C-9247-4D4C-826D-DB0D88C7EC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48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779B-91D4-4A55-B7D5-9DC260EC70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3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6362-1894-4116-A1E9-EA01CC3057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91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B4A8C-9247-4D4C-826D-DB0D88C7EC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4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A234-0E99-419B-B28C-C5F246267B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40D7921-CBF6-4DCF-B456-70BED25FE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07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A234-0E99-419B-B28C-C5F246267B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0D7921-CBF6-4DCF-B456-70BED25FE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A234-0E99-419B-B28C-C5F246267B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0D7921-CBF6-4DCF-B456-70BED25FED3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891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A234-0E99-419B-B28C-C5F246267B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0D7921-CBF6-4DCF-B456-70BED25FE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79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A234-0E99-419B-B28C-C5F246267B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0D7921-CBF6-4DCF-B456-70BED25FED3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0626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A234-0E99-419B-B28C-C5F246267B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0D7921-CBF6-4DCF-B456-70BED25FE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31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A234-0E99-419B-B28C-C5F246267B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7921-CBF6-4DCF-B456-70BED25FE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51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A234-0E99-419B-B28C-C5F246267B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7921-CBF6-4DCF-B456-70BED25FE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0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A234-0E99-419B-B28C-C5F246267B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7921-CBF6-4DCF-B456-70BED25FE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4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A234-0E99-419B-B28C-C5F246267B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0D7921-CBF6-4DCF-B456-70BED25FE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0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A234-0E99-419B-B28C-C5F246267B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0D7921-CBF6-4DCF-B456-70BED25FE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6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A234-0E99-419B-B28C-C5F246267B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0D7921-CBF6-4DCF-B456-70BED25FE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5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A234-0E99-419B-B28C-C5F246267B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7921-CBF6-4DCF-B456-70BED25FE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5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A234-0E99-419B-B28C-C5F246267B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7921-CBF6-4DCF-B456-70BED25FE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39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A234-0E99-419B-B28C-C5F246267B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7921-CBF6-4DCF-B456-70BED25FE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29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A234-0E99-419B-B28C-C5F246267B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0D7921-CBF6-4DCF-B456-70BED25FE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4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2A234-0E99-419B-B28C-C5F246267B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0D7921-CBF6-4DCF-B456-70BED25FE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8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</a:t>
            </a:fld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618838" y="918800"/>
            <a:ext cx="10963561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সম্মানিত শিক্ষকমণ্ডলীর জন্য, বিধায় স্লাইডটি হাইড করে রাখা হয়েছে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।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839" y="2772354"/>
            <a:ext cx="10963561" cy="34778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slide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মণ্ডলী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শিক্ষকমণ্ডলী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প্রয়োজনবোধে তার নিজস্ব কৌশল প্রয়োগ করতে পারবেন । </a:t>
            </a:r>
            <a:endParaRPr lang="en-US" sz="4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344400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3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7092" y="507570"/>
            <a:ext cx="1800924" cy="1101020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4974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5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2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2" y="-18366"/>
            <a:ext cx="2683895" cy="263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2"/>
          <a:stretch/>
        </p:blipFill>
        <p:spPr>
          <a:xfrm rot="10800000">
            <a:off x="-2" y="4282040"/>
            <a:ext cx="2683894" cy="2618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2"/>
          <a:stretch/>
        </p:blipFill>
        <p:spPr>
          <a:xfrm>
            <a:off x="9366439" y="9950"/>
            <a:ext cx="2801315" cy="2826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390685" y="3874515"/>
            <a:ext cx="2752824" cy="2911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637249" y="2147056"/>
            <a:ext cx="1020153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endParaRPr lang="bn-IN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400" b="1" spc="38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আযান</a:t>
            </a:r>
            <a:r>
              <a:rPr lang="en-US" sz="4400" b="1" spc="38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 শাব্দিক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 বলতে পারবে</a:t>
            </a:r>
            <a:r>
              <a:rPr lang="bn-IN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আযানের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IN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bn-IN" sz="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400" b="1" spc="38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আযানার </a:t>
            </a:r>
            <a:r>
              <a:rPr lang="bn-IN" sz="4400" b="1" spc="38" dirty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বাক্য ও দোয়া </a:t>
            </a:r>
            <a:r>
              <a:rPr lang="bn-IN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IN" sz="4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3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2551" y="309735"/>
            <a:ext cx="6117446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SA" sz="4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أذان</a:t>
            </a:r>
            <a:r>
              <a:rPr lang="bn-IN" sz="4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শব্দের </a:t>
            </a:r>
            <a:r>
              <a:rPr lang="bn-IN" sz="40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আভিধানিক অর্থ? </a:t>
            </a:r>
            <a:endParaRPr lang="en-US" sz="3200" b="1" dirty="0">
              <a:ln/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3968" y="1066773"/>
            <a:ext cx="3488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ln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أذ</a:t>
            </a:r>
            <a:r>
              <a:rPr lang="ar-SA" sz="4000" b="1" dirty="0" smtClean="0">
                <a:ln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</a:t>
            </a:r>
            <a:r>
              <a:rPr lang="en-US" sz="4000" b="1" dirty="0" smtClean="0">
                <a:ln/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4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 ।  </a:t>
            </a:r>
            <a:r>
              <a:rPr lang="en-US" sz="4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071524" y="1676355"/>
            <a:ext cx="3068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আভিধানিক 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9" y="2340051"/>
            <a:ext cx="2719844" cy="3214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1284922" y="5651513"/>
            <a:ext cx="1181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ডাকা</a:t>
            </a:r>
            <a:endParaRPr lang="en-US" sz="40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79" y="2523282"/>
            <a:ext cx="3117650" cy="30914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77451" y="5651513"/>
            <a:ext cx="2641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ঘোষনা দেওয়া </a:t>
            </a:r>
            <a:endParaRPr lang="en-US" sz="40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02" y="1676355"/>
            <a:ext cx="3603400" cy="387785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150375" y="5744691"/>
            <a:ext cx="2281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আহবান করা </a:t>
            </a:r>
            <a:endParaRPr lang="en-US" sz="40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52663"/>
            <a:ext cx="1561997" cy="16303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48" y="143411"/>
            <a:ext cx="1760092" cy="14518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481" y="5300045"/>
            <a:ext cx="1605337" cy="151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8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3" grpId="0"/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4984" y="23002"/>
            <a:ext cx="626225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SA" sz="4000" b="1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أذان</a:t>
            </a:r>
            <a:r>
              <a:rPr lang="en-US" sz="4000" b="1" u="sng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শব্দের </a:t>
            </a:r>
            <a:r>
              <a:rPr lang="en-US" sz="4400" b="1" spc="50" dirty="0" err="1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5400" b="1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----</a:t>
            </a:r>
            <a:r>
              <a:rPr lang="bn-IN" sz="4400" b="1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46" y="1075688"/>
            <a:ext cx="2697302" cy="2478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01" y="858415"/>
            <a:ext cx="3477492" cy="2891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945" y="1289154"/>
            <a:ext cx="2165169" cy="2476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687633" y="3517073"/>
            <a:ext cx="169629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0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bn-IN" sz="32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/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4937" y="3765275"/>
            <a:ext cx="218200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4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/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75888" y="3752407"/>
            <a:ext cx="1487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bn-IN" sz="2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0949" y="3462325"/>
            <a:ext cx="941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00B0F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সময়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35" y="1075688"/>
            <a:ext cx="2435580" cy="23457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ight Arrow 1"/>
          <p:cNvSpPr/>
          <p:nvPr/>
        </p:nvSpPr>
        <p:spPr>
          <a:xfrm>
            <a:off x="2472177" y="1891760"/>
            <a:ext cx="615946" cy="824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586089" y="1902792"/>
            <a:ext cx="615946" cy="824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9475264" y="2041940"/>
            <a:ext cx="615946" cy="824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77617" y="4652791"/>
            <a:ext cx="10048835" cy="193899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0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শরিয়তের</a:t>
            </a:r>
            <a:r>
              <a:rPr lang="en-US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উচ্চস্বরে</a:t>
            </a:r>
            <a:r>
              <a:rPr lang="en-US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4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আজান</a:t>
            </a:r>
            <a:r>
              <a:rPr lang="en-US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40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52663"/>
            <a:ext cx="1561997" cy="16303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48" y="143411"/>
            <a:ext cx="1760092" cy="14518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481" y="5300045"/>
            <a:ext cx="1605337" cy="151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3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2" grpId="0"/>
      <p:bldP spid="2" grpId="0" animBg="1"/>
      <p:bldP spid="19" grpId="0" animBg="1"/>
      <p:bldP spid="2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0048" y="5328340"/>
            <a:ext cx="9866680" cy="76944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400" b="1" dirty="0" smtClean="0">
                <a:ln/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যিনি আযান দেন তাকে </a:t>
            </a:r>
            <a:r>
              <a:rPr lang="ar-SA" sz="4000" b="1" dirty="0" smtClean="0">
                <a:ln/>
                <a:solidFill>
                  <a:srgbClr val="92D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المؤذن</a:t>
            </a:r>
            <a:r>
              <a:rPr lang="en-US" sz="4000" b="1" dirty="0" smtClean="0">
                <a:ln/>
                <a:solidFill>
                  <a:srgbClr val="92D050"/>
                </a:solidFill>
              </a:rPr>
              <a:t> </a:t>
            </a:r>
            <a:r>
              <a:rPr lang="en-US" sz="4000" b="1" dirty="0" err="1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ln/>
                <a:solidFill>
                  <a:srgbClr val="92D050"/>
                </a:solidFill>
              </a:rPr>
              <a:t> </a:t>
            </a:r>
            <a:r>
              <a:rPr lang="bn-IN" sz="4400" b="1" dirty="0" smtClean="0">
                <a:ln/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4400" b="1" dirty="0">
              <a:ln/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88" y="254832"/>
            <a:ext cx="8371999" cy="3890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771" y="5227610"/>
            <a:ext cx="1561997" cy="1630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48" y="143411"/>
            <a:ext cx="1760092" cy="1451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481" y="5300045"/>
            <a:ext cx="1605337" cy="15105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53655" y="4263714"/>
            <a:ext cx="2111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b="1" dirty="0">
                <a:ln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المؤذن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2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1442" y="4898719"/>
            <a:ext cx="4648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আযান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বলতে কি বুঝায়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74" y="1481302"/>
            <a:ext cx="4627418" cy="3168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52663"/>
            <a:ext cx="1561997" cy="1630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48" y="143411"/>
            <a:ext cx="1760092" cy="1451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481" y="5300045"/>
            <a:ext cx="1605337" cy="151057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789514" y="595743"/>
            <a:ext cx="3913909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0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24-Point Star 11"/>
          <p:cNvSpPr/>
          <p:nvPr/>
        </p:nvSpPr>
        <p:spPr>
          <a:xfrm>
            <a:off x="8575318" y="2790845"/>
            <a:ext cx="2422118" cy="2424992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8601960" y="1091195"/>
            <a:ext cx="2137192" cy="13116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12" y="5994189"/>
            <a:ext cx="8242618" cy="94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2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5468" y="55030"/>
            <a:ext cx="4604250" cy="8423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আযানের </a:t>
            </a:r>
            <a:r>
              <a:rPr lang="bn-IN" sz="3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নিয়ম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: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52663"/>
            <a:ext cx="1561997" cy="1630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48" y="143411"/>
            <a:ext cx="1760092" cy="1451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481" y="5300045"/>
            <a:ext cx="1605337" cy="1510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1" y="1402063"/>
            <a:ext cx="4627165" cy="4227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029911" y="1087650"/>
            <a:ext cx="66953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ওযু করে মুয়াযযিন উঁচু স্থানে কিবলার দিকে মুখ করে দাঁড়াবে ।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911" y="2318756"/>
            <a:ext cx="66953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দু-হাতের শাহাদাত আঙুলি দু-কানের মধ্যে রেখে সুন্দর ভাবে আজানের বাক্যগুলো উচ্চারণ করবে ।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9911" y="4375499"/>
            <a:ext cx="66953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r-SA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حَيَّ عَلَى الصَّلاَةِ</a:t>
            </a:r>
            <a:r>
              <a:rPr lang="ar-SA" sz="40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n-IN" sz="4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lang="bn-IN" sz="40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বলার সময় ডান দিকে এবং </a:t>
            </a:r>
            <a:r>
              <a:rPr lang="ar-SA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حَيَّ عَلَى </a:t>
            </a:r>
            <a:r>
              <a:rPr lang="ar-SA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الْفَلاَحِ</a:t>
            </a:r>
            <a:r>
              <a:rPr lang="bn-IN" sz="4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bn-IN" sz="40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বলার সময় </a:t>
            </a:r>
            <a:r>
              <a:rPr lang="bn-IN" sz="40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দিকে মুখ ফিরাবে ।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20260" y="5629812"/>
            <a:ext cx="2111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b="1" dirty="0">
                <a:ln/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المؤذن</a:t>
            </a:r>
            <a:endParaRPr lang="en-US" sz="4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2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7400" y="1032733"/>
            <a:ext cx="6096000" cy="53630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250"/>
              </a:lnSpc>
              <a:spcBef>
                <a:spcPts val="375"/>
              </a:spcBef>
              <a:spcAft>
                <a:spcPts val="1125"/>
              </a:spcAft>
            </a:pPr>
            <a:r>
              <a:rPr lang="bn-IN" sz="28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আযানের কালেমা সমূহ</a:t>
            </a:r>
            <a:r>
              <a:rPr lang="en-US" sz="2800" b="1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 (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ar-SA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كلمات الأذان</a:t>
            </a:r>
            <a:r>
              <a:rPr lang="en-US" sz="2800" b="1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: </a:t>
            </a:r>
            <a:r>
              <a:rPr lang="bn-IN" sz="28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১৫ টি: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lnSpc>
                <a:spcPts val="2250"/>
              </a:lnSpc>
              <a:spcBef>
                <a:spcPts val="375"/>
              </a:spcBef>
              <a:spcAft>
                <a:spcPts val="1125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ar-SA" sz="36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اللهُ </a:t>
            </a:r>
            <a:r>
              <a:rPr lang="ar-SA" sz="3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أَكْبَرُ</a:t>
            </a:r>
            <a:r>
              <a:rPr lang="bn-IN" sz="3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....</a:t>
            </a:r>
            <a:r>
              <a:rPr lang="en-US" sz="3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                  </a:t>
            </a:r>
            <a:r>
              <a:rPr lang="bn-IN" sz="3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৪ </a:t>
            </a:r>
            <a:r>
              <a:rPr lang="bn-IN" sz="3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lnSpc>
                <a:spcPts val="2250"/>
              </a:lnSpc>
              <a:spcBef>
                <a:spcPts val="375"/>
              </a:spcBef>
              <a:spcAft>
                <a:spcPts val="1125"/>
              </a:spcAft>
              <a:buFont typeface="Wingdings" panose="05000000000000000000" pitchFamily="2" charset="2"/>
              <a:buChar char="Ø"/>
            </a:pPr>
            <a:r>
              <a:rPr lang="en-US" sz="3200" i="1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ar-SA" sz="32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أَشْهَدُ </a:t>
            </a:r>
            <a:r>
              <a:rPr lang="ar-SA" sz="32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أَن لاَّ إلَهَ إِلاَّ اللهُ</a:t>
            </a:r>
            <a:r>
              <a:rPr lang="en-US" sz="32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....        </a:t>
            </a:r>
            <a:r>
              <a:rPr lang="bn-IN" sz="32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২ </a:t>
            </a:r>
            <a:r>
              <a:rPr lang="bn-IN" sz="3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lnSpc>
                <a:spcPts val="2250"/>
              </a:lnSpc>
              <a:spcBef>
                <a:spcPts val="375"/>
              </a:spcBef>
              <a:spcAft>
                <a:spcPts val="1125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  </a:t>
            </a:r>
            <a:r>
              <a:rPr lang="ar-SA" sz="32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أَشْهَدُ أَنَّ مُحَمَّدًا رَّسُوْلُ ا</a:t>
            </a:r>
            <a:r>
              <a:rPr lang="ar-SA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للهِ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...   </a:t>
            </a:r>
            <a:r>
              <a:rPr lang="bn-IN" sz="32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২ </a:t>
            </a:r>
            <a:r>
              <a:rPr lang="bn-IN" sz="3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lnSpc>
                <a:spcPts val="2250"/>
              </a:lnSpc>
              <a:spcBef>
                <a:spcPts val="375"/>
              </a:spcBef>
              <a:spcAft>
                <a:spcPts val="1125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ar-SA" sz="36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حَيَّ </a:t>
            </a:r>
            <a:r>
              <a:rPr lang="ar-SA" sz="3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عَلَى الصَّلاَةِ</a:t>
            </a:r>
            <a:r>
              <a:rPr lang="bn-IN" sz="3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...</a:t>
            </a:r>
            <a:r>
              <a:rPr lang="en-US" sz="3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        </a:t>
            </a:r>
            <a:r>
              <a:rPr lang="bn-IN" sz="3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২ </a:t>
            </a:r>
            <a:r>
              <a:rPr lang="bn-IN" sz="3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lnSpc>
                <a:spcPts val="2250"/>
              </a:lnSpc>
              <a:spcBef>
                <a:spcPts val="375"/>
              </a:spcBef>
              <a:spcAft>
                <a:spcPts val="1125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3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3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حَيَّ عَلَى الْفَلاَحِ</a:t>
            </a:r>
            <a:r>
              <a:rPr lang="bn-IN" sz="3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...</a:t>
            </a:r>
            <a:r>
              <a:rPr lang="en-US" sz="3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         </a:t>
            </a:r>
            <a:r>
              <a:rPr lang="bn-IN" sz="3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২বার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lnSpc>
                <a:spcPts val="2250"/>
              </a:lnSpc>
              <a:spcBef>
                <a:spcPts val="375"/>
              </a:spcBef>
              <a:spcAft>
                <a:spcPts val="1125"/>
              </a:spcAft>
              <a:buFont typeface="Wingdings" panose="05000000000000000000" pitchFamily="2" charset="2"/>
              <a:buChar char="Ø"/>
            </a:pPr>
            <a:r>
              <a:rPr lang="ar-SA" sz="4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اللهُ </a:t>
            </a:r>
            <a:r>
              <a:rPr lang="ar-SA" sz="4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أَكْبَرُ</a:t>
            </a:r>
            <a:r>
              <a:rPr lang="bn-IN" sz="4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...</a:t>
            </a:r>
            <a:r>
              <a:rPr lang="en-US" sz="4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                </a:t>
            </a:r>
            <a:r>
              <a:rPr lang="bn-IN" sz="4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২ </a:t>
            </a:r>
            <a:r>
              <a:rPr lang="bn-IN" sz="4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lnSpc>
                <a:spcPts val="2250"/>
              </a:lnSpc>
              <a:spcBef>
                <a:spcPts val="375"/>
              </a:spcBef>
              <a:spcAft>
                <a:spcPts val="1125"/>
              </a:spcAft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4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4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لآ إلَهَ إِلاَّ اللهُ</a:t>
            </a:r>
            <a:r>
              <a:rPr lang="en-US" sz="4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  <a:r>
              <a:rPr lang="bn-IN" sz="4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১ বার </a:t>
            </a:r>
            <a:endParaRPr lang="en-US" sz="40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lnSpc>
                <a:spcPts val="2250"/>
              </a:lnSpc>
              <a:spcBef>
                <a:spcPts val="375"/>
              </a:spcBef>
              <a:spcAft>
                <a:spcPts val="1125"/>
              </a:spcAft>
            </a:pPr>
            <a:r>
              <a:rPr lang="bn-IN" sz="32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        </a:t>
            </a:r>
            <a:r>
              <a:rPr lang="en-US" sz="32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              </a:t>
            </a:r>
            <a:r>
              <a:rPr lang="bn-IN" sz="32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মোট= </a:t>
            </a:r>
            <a:r>
              <a:rPr lang="en-US" sz="32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            </a:t>
            </a:r>
            <a:r>
              <a:rPr lang="bn-IN" sz="32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১৫ বার।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</a:p>
          <a:p>
            <a:pPr marL="742950" indent="-742950">
              <a:lnSpc>
                <a:spcPts val="2250"/>
              </a:lnSpc>
              <a:spcBef>
                <a:spcPts val="375"/>
              </a:spcBef>
              <a:spcAft>
                <a:spcPts val="1125"/>
              </a:spcAft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ফজরের </a:t>
            </a:r>
            <a:r>
              <a:rPr lang="bn-IN" sz="3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আযানের সময়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en-US" sz="36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-</a:t>
            </a:r>
            <a:r>
              <a:rPr lang="ar-SA" sz="3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SA" sz="3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حَيَّ</a:t>
            </a:r>
            <a:r>
              <a:rPr lang="ar-SA" sz="3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3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عَلَى </a:t>
            </a:r>
            <a:r>
              <a:rPr lang="ar-SA" sz="36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الْفَلاَحِ </a:t>
            </a:r>
            <a:r>
              <a:rPr lang="bn-IN" sz="3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এর </a:t>
            </a:r>
            <a:r>
              <a:rPr lang="bn-IN" sz="3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পরে </a:t>
            </a:r>
            <a:r>
              <a:rPr lang="ar-SA" sz="3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اَلصَّلاَةُ خَيْرٌ مِّنَ </a:t>
            </a:r>
            <a:r>
              <a:rPr lang="ar-SA" sz="36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النَّوْمِ</a:t>
            </a:r>
            <a:r>
              <a:rPr lang="en-US" sz="3600" i="1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3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২ বার বলবে</a:t>
            </a:r>
            <a:r>
              <a:rPr lang="bn-IN" sz="3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6" y="1032733"/>
            <a:ext cx="5712510" cy="55343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ectangle 4"/>
          <p:cNvSpPr/>
          <p:nvPr/>
        </p:nvSpPr>
        <p:spPr>
          <a:xfrm>
            <a:off x="2239806" y="-10722"/>
            <a:ext cx="7764572" cy="853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prstTxWarp prst="textPlain">
              <a:avLst>
                <a:gd name="adj" fmla="val 47963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আযানের কালেমা সমূহ</a:t>
            </a:r>
            <a:r>
              <a:rPr lang="en-US" sz="3600" b="1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 (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ar-SA" sz="36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كلمات</a:t>
            </a:r>
            <a:r>
              <a:rPr lang="ar-SA" sz="3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36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الأذان</a:t>
            </a:r>
            <a:r>
              <a:rPr lang="en-US" sz="40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4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0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800" b="1" dirty="0">
              <a:ln/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52663"/>
            <a:ext cx="1561997" cy="1630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48" y="143411"/>
            <a:ext cx="1760092" cy="1451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89889" y="5418009"/>
            <a:ext cx="1605337" cy="1510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4043286"/>
            <a:ext cx="3764518" cy="2654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431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29150" cy="38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0"/>
            <a:ext cx="462915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37" y="1164432"/>
            <a:ext cx="7372350" cy="557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845194" y="197496"/>
            <a:ext cx="6664035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আযানের দো‘আ</a:t>
            </a:r>
            <a:r>
              <a:rPr lang="en-US" sz="4400" b="1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 (</a:t>
            </a:r>
            <a:r>
              <a:rPr lang="ar-SA" sz="4000" b="1" dirty="0">
                <a:solidFill>
                  <a:srgbClr val="222222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Adobe Arabic" panose="02040503050201020203" pitchFamily="18" charset="-78"/>
              </a:rPr>
              <a:t>دعاء الأذان</a:t>
            </a:r>
            <a:r>
              <a:rPr lang="en-US" sz="4000" b="1" dirty="0">
                <a:solidFill>
                  <a:srgbClr val="222222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Adobe Arabic" panose="02040503050201020203" pitchFamily="18" charset="-78"/>
              </a:rPr>
              <a:t>)</a:t>
            </a:r>
            <a:r>
              <a:rPr lang="en-US" sz="4000" dirty="0">
                <a:solidFill>
                  <a:srgbClr val="222222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Adobe Arabic" panose="02040503050201020203" pitchFamily="18" charset="-78"/>
              </a:rPr>
              <a:t> </a:t>
            </a:r>
            <a:r>
              <a:rPr lang="en-US" sz="4000" b="1" dirty="0" smtClean="0">
                <a:solidFill>
                  <a:srgbClr val="222222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Adobe Arabic" panose="02040503050201020203" pitchFamily="18" charset="-78"/>
              </a:rPr>
              <a:t>:</a:t>
            </a:r>
            <a:endParaRPr lang="en-US" sz="3600" dirty="0">
              <a:latin typeface="Adobe Arabic" panose="02040503050201020203" pitchFamily="18" charset="-78"/>
              <a:ea typeface="Times New Roman" panose="02020603050405020304" pitchFamily="18" charset="0"/>
              <a:cs typeface="Adobe Arabic" panose="02040503050201020203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52663"/>
            <a:ext cx="1561997" cy="1630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48" y="143411"/>
            <a:ext cx="1760092" cy="1451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481" y="5300045"/>
            <a:ext cx="1605337" cy="151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4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74" y="384720"/>
            <a:ext cx="4686680" cy="685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Rectangle 2"/>
          <p:cNvSpPr/>
          <p:nvPr/>
        </p:nvSpPr>
        <p:spPr>
          <a:xfrm>
            <a:off x="4976812" y="0"/>
            <a:ext cx="6664035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আযানের </a:t>
            </a:r>
            <a:r>
              <a:rPr lang="en-US" sz="4000" b="1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জবাব</a:t>
            </a:r>
            <a:r>
              <a:rPr lang="bn-IN" sz="4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en-US" sz="4400" b="1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(</a:t>
            </a:r>
            <a:r>
              <a:rPr lang="en-US" sz="44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ar-SA" sz="4400" b="1" dirty="0">
                <a:solidFill>
                  <a:srgbClr val="222222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Adobe Arabic" panose="02040503050201020203" pitchFamily="18" charset="-78"/>
              </a:rPr>
              <a:t>إجابة المؤذن</a:t>
            </a:r>
            <a:r>
              <a:rPr lang="en-US" sz="4400" b="1" dirty="0">
                <a:solidFill>
                  <a:srgbClr val="222222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Adobe Arabic" panose="02040503050201020203" pitchFamily="18" charset="-78"/>
              </a:rPr>
              <a:t>)</a:t>
            </a:r>
            <a:r>
              <a:rPr lang="en-US" sz="4400" dirty="0">
                <a:solidFill>
                  <a:srgbClr val="222222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Adobe Arabic" panose="02040503050201020203" pitchFamily="18" charset="-78"/>
              </a:rPr>
              <a:t>  </a:t>
            </a:r>
            <a:r>
              <a:rPr lang="en-US" sz="4400" b="1" dirty="0">
                <a:solidFill>
                  <a:srgbClr val="222222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Adobe Arabic" panose="02040503050201020203" pitchFamily="18" charset="-78"/>
              </a:rPr>
              <a:t>:</a:t>
            </a:r>
            <a:endParaRPr lang="en-US" sz="3200" b="1" dirty="0">
              <a:ln/>
              <a:solidFill>
                <a:srgbClr val="00B0F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93678" y="1049480"/>
            <a:ext cx="5503430" cy="98107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IN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আযানের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জবাব</a:t>
            </a:r>
            <a:r>
              <a:rPr lang="bn-IN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দেওয়া ওয়াজিব ।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7006" y="2456795"/>
            <a:ext cx="71767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মুয়াযযিন সাথে সাথে আযানের বাক্যসমুহ বলতে হবে </a:t>
            </a:r>
            <a:r>
              <a:rPr lang="bn-IN" sz="4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4000" b="1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en-US" sz="4000" b="1" i="1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‘</a:t>
            </a:r>
            <a:r>
              <a:rPr lang="en-US" sz="4000" b="1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ar-SA" sz="4000" b="1" dirty="0" smtClean="0">
                <a:solidFill>
                  <a:srgbClr val="222222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Adobe Arabic" panose="02040503050201020203" pitchFamily="18" charset="-78"/>
              </a:rPr>
              <a:t>حَيَّ </a:t>
            </a:r>
            <a:r>
              <a:rPr lang="ar-SA" sz="4000" b="1" dirty="0">
                <a:solidFill>
                  <a:srgbClr val="222222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Adobe Arabic" panose="02040503050201020203" pitchFamily="18" charset="-78"/>
              </a:rPr>
              <a:t>عَلَى </a:t>
            </a:r>
            <a:r>
              <a:rPr lang="ar-SA" sz="4000" b="1" dirty="0" smtClean="0">
                <a:solidFill>
                  <a:srgbClr val="222222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Adobe Arabic" panose="02040503050201020203" pitchFamily="18" charset="-78"/>
              </a:rPr>
              <a:t>الصَّلاَةِ</a:t>
            </a:r>
            <a:r>
              <a:rPr lang="bn-IN" sz="4000" b="1" dirty="0" smtClean="0">
                <a:solidFill>
                  <a:srgbClr val="222222"/>
                </a:solidFill>
                <a:latin typeface="Adobe Arabic" panose="02040503050201020203" pitchFamily="18" charset="-78"/>
                <a:ea typeface="Times New Roman" panose="02020603050405020304" pitchFamily="18" charset="0"/>
              </a:rPr>
              <a:t> </a:t>
            </a:r>
            <a:r>
              <a:rPr lang="bn-IN" sz="4000" b="1" dirty="0" smtClean="0">
                <a:solidFill>
                  <a:srgbClr val="222222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rgbClr val="222222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Adobe Arabic" panose="02040503050201020203" pitchFamily="18" charset="-78"/>
              </a:rPr>
              <a:t> </a:t>
            </a:r>
            <a:r>
              <a:rPr lang="en-US" sz="4000" b="1" i="1" dirty="0" smtClean="0">
                <a:solidFill>
                  <a:srgbClr val="222222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Adobe Arabic" panose="02040503050201020203" pitchFamily="18" charset="-78"/>
              </a:rPr>
              <a:t>‘</a:t>
            </a:r>
            <a:r>
              <a:rPr lang="ar-SA" sz="4000" b="1" dirty="0">
                <a:solidFill>
                  <a:srgbClr val="222222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Adobe Arabic" panose="02040503050201020203" pitchFamily="18" charset="-78"/>
              </a:rPr>
              <a:t>حَيَّ عَلَى </a:t>
            </a:r>
            <a:r>
              <a:rPr lang="ar-SA" sz="4000" b="1" dirty="0" smtClean="0">
                <a:solidFill>
                  <a:srgbClr val="222222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Adobe Arabic" panose="02040503050201020203" pitchFamily="18" charset="-78"/>
              </a:rPr>
              <a:t>الْفَلاَحِ</a:t>
            </a:r>
            <a:r>
              <a:rPr lang="bn-IN" sz="4000" b="1" dirty="0" smtClean="0">
                <a:solidFill>
                  <a:srgbClr val="222222"/>
                </a:solidFill>
                <a:latin typeface="Adobe Arabic" panose="02040503050201020203" pitchFamily="18" charset="-78"/>
                <a:ea typeface="Times New Roman" panose="02020603050405020304" pitchFamily="18" charset="0"/>
              </a:rPr>
              <a:t>’</a:t>
            </a:r>
            <a:endParaRPr lang="en-US" sz="4000" b="1" i="1" dirty="0">
              <a:solidFill>
                <a:srgbClr val="222222"/>
              </a:solidFill>
              <a:latin typeface="Adobe Arabic" panose="02040503050201020203" pitchFamily="18" charset="-78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b="1" i="1" dirty="0" smtClean="0">
              <a:solidFill>
                <a:srgbClr val="222222"/>
              </a:solidFill>
              <a:latin typeface="Adobe Arabic" panose="02040503050201020203" pitchFamily="18" charset="-78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i="1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শুনে</a:t>
            </a:r>
            <a:r>
              <a:rPr lang="en-US" sz="4000" b="1" i="1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বলতে</a:t>
            </a:r>
            <a:r>
              <a:rPr lang="en-US" sz="4000" b="1" i="1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4000" b="1" i="1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4000" b="1" i="1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4000" b="1" i="1" dirty="0" smtClean="0">
                <a:solidFill>
                  <a:srgbClr val="222222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NikoshBAN" panose="02000000000000000000" pitchFamily="2" charset="0"/>
              </a:rPr>
              <a:t>‘</a:t>
            </a:r>
            <a:r>
              <a:rPr lang="ar-SA" sz="4000" b="1" i="1" dirty="0" smtClean="0">
                <a:solidFill>
                  <a:srgbClr val="222222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Adobe Arabic" panose="02040503050201020203" pitchFamily="18" charset="-78"/>
              </a:rPr>
              <a:t>لاحول و لا قؤة الا با لله</a:t>
            </a:r>
            <a:endParaRPr lang="bn-IN" sz="4000" b="1" i="1" dirty="0">
              <a:solidFill>
                <a:srgbClr val="222222"/>
              </a:solidFill>
              <a:latin typeface="Adobe Arabic" panose="02040503050201020203" pitchFamily="18" charset="-78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3964" y="5572013"/>
            <a:ext cx="1561997" cy="16303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5156" y="43527"/>
            <a:ext cx="1760092" cy="1451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481" y="5300045"/>
            <a:ext cx="1605337" cy="151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7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53721" y="452945"/>
            <a:ext cx="2895600" cy="76944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6599" y="4837163"/>
            <a:ext cx="624215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আযানের</a:t>
            </a:r>
            <a:r>
              <a:rPr lang="en-US" sz="4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দোয়া</a:t>
            </a:r>
            <a:r>
              <a:rPr lang="en-US" sz="4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মুখস্ত</a:t>
            </a:r>
            <a:r>
              <a:rPr lang="en-US" sz="4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8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30" y="1854703"/>
            <a:ext cx="5583381" cy="2904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52663"/>
            <a:ext cx="1561997" cy="1630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48" y="143411"/>
            <a:ext cx="1760092" cy="1451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481" y="5300045"/>
            <a:ext cx="1605337" cy="1510571"/>
          </a:xfrm>
          <a:prstGeom prst="rect">
            <a:avLst/>
          </a:prstGeom>
        </p:spPr>
      </p:pic>
      <p:sp>
        <p:nvSpPr>
          <p:cNvPr id="10" name="24-Point Star 9"/>
          <p:cNvSpPr/>
          <p:nvPr/>
        </p:nvSpPr>
        <p:spPr>
          <a:xfrm>
            <a:off x="8575318" y="2790845"/>
            <a:ext cx="2422118" cy="2424992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8601960" y="1091195"/>
            <a:ext cx="2137192" cy="13116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12" y="5994189"/>
            <a:ext cx="8242618" cy="94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4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5" y="-81395"/>
            <a:ext cx="1341120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92" y="58882"/>
            <a:ext cx="2529753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5" y="-81395"/>
            <a:ext cx="2529753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92" y="4707082"/>
            <a:ext cx="2529753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026" y="4804064"/>
            <a:ext cx="2529753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315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st Beautiful Azan ever heard.(240p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831272"/>
            <a:ext cx="12191999" cy="6026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29178" y="123386"/>
            <a:ext cx="540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সূমধুর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কন্ঠে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আযান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শোনি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4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6856" y="1136072"/>
            <a:ext cx="2548364" cy="872470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823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9939" y="2173127"/>
            <a:ext cx="9923053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আযানের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আভিধানিক </a:t>
            </a:r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 পারিভাষিক অর্থ </a:t>
            </a:r>
            <a:r>
              <a:rPr lang="bn-IN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 ?</a:t>
            </a:r>
            <a:endParaRPr lang="bn-BD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আযানের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bn-BD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যিনি </a:t>
            </a:r>
            <a:r>
              <a:rPr lang="bn-I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আযান দেন তাকে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3600" b="1" dirty="0">
                <a:solidFill>
                  <a:srgbClr val="0070C0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Adobe Arabic" panose="02040503050201020203" pitchFamily="18" charset="-78"/>
              </a:rPr>
              <a:t>حَيَّ عَلَى الصَّلاَةِ</a:t>
            </a:r>
            <a:r>
              <a:rPr lang="bn-IN" sz="3600" b="1" dirty="0">
                <a:solidFill>
                  <a:srgbClr val="0070C0"/>
                </a:solidFill>
                <a:latin typeface="Adobe Arabic" panose="02040503050201020203" pitchFamily="18" charset="-78"/>
                <a:ea typeface="Times New Roman" panose="02020603050405020304" pitchFamily="18" charset="0"/>
              </a:rPr>
              <a:t> </a:t>
            </a:r>
            <a:r>
              <a:rPr lang="bn-IN" sz="3600" b="1" dirty="0">
                <a:solidFill>
                  <a:srgbClr val="0070C0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rgbClr val="0070C0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Adobe Arabic" panose="02040503050201020203" pitchFamily="18" charset="-78"/>
              </a:rPr>
              <a:t> </a:t>
            </a:r>
            <a:r>
              <a:rPr lang="en-US" sz="3600" b="1" i="1" dirty="0">
                <a:solidFill>
                  <a:srgbClr val="0070C0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Adobe Arabic" panose="02040503050201020203" pitchFamily="18" charset="-78"/>
              </a:rPr>
              <a:t>‘</a:t>
            </a:r>
            <a:r>
              <a:rPr lang="ar-SA" sz="3600" b="1" dirty="0">
                <a:solidFill>
                  <a:srgbClr val="0070C0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Adobe Arabic" panose="02040503050201020203" pitchFamily="18" charset="-78"/>
              </a:rPr>
              <a:t>حَيَّ عَلَى الْفَلاَحِ</a:t>
            </a:r>
            <a:r>
              <a:rPr lang="bn-IN" sz="3600" b="1" dirty="0">
                <a:solidFill>
                  <a:srgbClr val="0070C0"/>
                </a:solidFill>
                <a:latin typeface="Adobe Arabic" panose="02040503050201020203" pitchFamily="18" charset="-78"/>
                <a:ea typeface="Times New Roman" panose="02020603050405020304" pitchFamily="18" charset="0"/>
              </a:rPr>
              <a:t>’</a:t>
            </a:r>
            <a:r>
              <a:rPr lang="bn-IN" sz="3600" b="1" i="1" dirty="0">
                <a:solidFill>
                  <a:srgbClr val="0070C0"/>
                </a:solidFill>
                <a:latin typeface="Adobe Arabic" panose="02040503050201020203" pitchFamily="18" charset="-78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“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শুনে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কি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বলতে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bn-IN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?</a:t>
            </a:r>
            <a:endParaRPr lang="en-US" sz="3600" b="1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bn-BD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1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50687" y="0"/>
            <a:ext cx="9927538" cy="1136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50686" y="5635613"/>
            <a:ext cx="10151897" cy="1078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10335" y="3046570"/>
            <a:ext cx="5839243" cy="96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719056" y="3017913"/>
            <a:ext cx="5603514" cy="88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1896" y="61102"/>
            <a:ext cx="2738431" cy="100693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IN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0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3867" y="5216015"/>
            <a:ext cx="7627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আযানের বাক্য গুলো মুখস্ত লিখ 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63" y="1147503"/>
            <a:ext cx="7426037" cy="4088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2" y="-18366"/>
            <a:ext cx="2683895" cy="263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2"/>
          <a:stretch/>
        </p:blipFill>
        <p:spPr>
          <a:xfrm rot="10800000">
            <a:off x="-2" y="4239490"/>
            <a:ext cx="2683894" cy="2618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2"/>
          <a:stretch/>
        </p:blipFill>
        <p:spPr>
          <a:xfrm>
            <a:off x="9601200" y="-113886"/>
            <a:ext cx="2801315" cy="2826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390685" y="3874515"/>
            <a:ext cx="2752824" cy="2911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195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-blooming-animated-gif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400"/>
            <a:ext cx="12192000" cy="777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201" y="2438401"/>
            <a:ext cx="4842893" cy="2565975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12500"/>
                <a:gd name="adj2" fmla="val -3719"/>
              </a:avLst>
            </a:prstTxWarp>
            <a:spAutoFit/>
          </a:bodyPr>
          <a:lstStyle/>
          <a:p>
            <a:r>
              <a:rPr lang="bn-IN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  </a:t>
            </a:r>
            <a:endParaRPr lang="en-US" sz="48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1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5" y="263236"/>
            <a:ext cx="12192000" cy="6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9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62514" y="-191238"/>
            <a:ext cx="716626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6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WordArt 209"/>
          <p:cNvSpPr>
            <a:spLocks noChangeArrowheads="1" noChangeShapeType="1" noTextEdit="1"/>
          </p:cNvSpPr>
          <p:nvPr/>
        </p:nvSpPr>
        <p:spPr bwMode="auto">
          <a:xfrm rot="404951">
            <a:off x="2648524" y="3288516"/>
            <a:ext cx="5162006" cy="249652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bn-BD" sz="2025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025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6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87160" y="1890230"/>
            <a:ext cx="70423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শাহ্‌ জাহান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কুতুবী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আধুনগর ইসলামিয়া ফাজিল মাদ্‌রাসা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মোবঃ</a:t>
            </a:r>
            <a:r>
              <a:rPr lang="en-US" sz="3200" b="1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০১৮১৬৮৩০২৪৯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mdshahjahankutuby@gmail.com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143390"/>
            <a:ext cx="3632851" cy="4109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Ribbon 4"/>
          <p:cNvSpPr/>
          <p:nvPr/>
        </p:nvSpPr>
        <p:spPr>
          <a:xfrm>
            <a:off x="4387160" y="204537"/>
            <a:ext cx="3398593" cy="1303908"/>
          </a:xfrm>
          <a:prstGeom prst="ribbon">
            <a:avLst>
              <a:gd name="adj1" fmla="val 15517"/>
              <a:gd name="adj2" fmla="val 693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5887" y="0"/>
            <a:ext cx="1376112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5888" y="4533900"/>
            <a:ext cx="1376112" cy="232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1050"/>
            <a:ext cx="1466850" cy="232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6850" cy="2324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66850" y="5092653"/>
            <a:ext cx="9590171" cy="167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93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3908" y="1944628"/>
            <a:ext cx="8214609" cy="2190308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60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6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bn-IN" sz="6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6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60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741"/>
            <a:ext cx="6172200" cy="4559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6172200" cy="3602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0345" y="2298740"/>
            <a:ext cx="5271655" cy="45592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490855" y="0"/>
            <a:ext cx="5701145" cy="36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3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09" y="269823"/>
            <a:ext cx="3862205" cy="6588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42" y="1238646"/>
            <a:ext cx="3823101" cy="46505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810" y="1543607"/>
            <a:ext cx="3380509" cy="4540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52663"/>
            <a:ext cx="1561997" cy="1630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48" y="143411"/>
            <a:ext cx="1760092" cy="14518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481" y="5300045"/>
            <a:ext cx="1605337" cy="151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10" y="337051"/>
            <a:ext cx="4488873" cy="5874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6" y="-269823"/>
            <a:ext cx="5359977" cy="3920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07" y="3274214"/>
            <a:ext cx="5057775" cy="4060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52663"/>
            <a:ext cx="1561997" cy="1630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48" y="143411"/>
            <a:ext cx="1760092" cy="1451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481" y="5300045"/>
            <a:ext cx="1605337" cy="151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4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20759" y="910572"/>
            <a:ext cx="2643470" cy="198616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20000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b="1" dirty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ln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41031" y="1105786"/>
            <a:ext cx="6019800" cy="58169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</a:t>
            </a:r>
            <a:r>
              <a:rPr lang="en-US" sz="4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bn-IN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ওয়াল</a:t>
            </a:r>
            <a:r>
              <a:rPr lang="en-US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4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54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7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bn-IN" sz="54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7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ln/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4000" b="1" dirty="0" smtClean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2045" y="4101911"/>
            <a:ext cx="5543424" cy="1525394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4048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57175" indent="-257175">
              <a:spcBef>
                <a:spcPct val="20000"/>
              </a:spcBef>
              <a:defRPr/>
            </a:pPr>
            <a:r>
              <a:rPr lang="bn-IN" sz="111075" b="1" spc="38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আযান </a:t>
            </a:r>
            <a:r>
              <a:rPr lang="bn-IN" sz="111075" b="1" spc="38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IN" sz="111075" b="1" spc="38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আযানের</a:t>
            </a:r>
            <a:r>
              <a:rPr lang="en-US" sz="111075" b="1" spc="38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75" b="1" spc="38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111075" b="1" spc="38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1075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endParaRPr lang="en-US" sz="72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66860" y="2629812"/>
            <a:ext cx="6386946" cy="15287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24" y="5521779"/>
            <a:ext cx="10238510" cy="14886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48752" y="2329777"/>
            <a:ext cx="6672785" cy="17733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48397" y="-137948"/>
            <a:ext cx="9642763" cy="14190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61" y="2838877"/>
            <a:ext cx="2988481" cy="2975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031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522</TotalTime>
  <Words>332</Words>
  <Application>Microsoft Office PowerPoint</Application>
  <PresentationFormat>Widescreen</PresentationFormat>
  <Paragraphs>92</Paragraphs>
  <Slides>23</Slides>
  <Notes>6</Notes>
  <HiddenSlides>1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Adobe Arabic</vt:lpstr>
      <vt:lpstr>Arial</vt:lpstr>
      <vt:lpstr>Calibri</vt:lpstr>
      <vt:lpstr>Century Gothic</vt:lpstr>
      <vt:lpstr>NikoshBAN</vt:lpstr>
      <vt:lpstr>Shonar Bangla</vt:lpstr>
      <vt:lpstr>Tahoma</vt:lpstr>
      <vt:lpstr>Times New Roman</vt:lpstr>
      <vt:lpstr>Vrinda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80</cp:revision>
  <dcterms:created xsi:type="dcterms:W3CDTF">2016-11-25T16:55:36Z</dcterms:created>
  <dcterms:modified xsi:type="dcterms:W3CDTF">2017-10-15T12:45:42Z</dcterms:modified>
</cp:coreProperties>
</file>