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55E87B1-A453-4B7A-8C06-31D9081B78BD}">
          <p14:sldIdLst>
            <p14:sldId id="256"/>
            <p14:sldId id="257"/>
            <p14:sldId id="269"/>
            <p14:sldId id="261"/>
            <p14:sldId id="260"/>
          </p14:sldIdLst>
        </p14:section>
        <p14:section name="Untitled Section" id="{604297CF-CAAD-4DB3-8F7C-413461ABFEFC}">
          <p14:sldIdLst>
            <p14:sldId id="259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1F18B2"/>
    <a:srgbClr val="00FF00"/>
    <a:srgbClr val="0DB31D"/>
    <a:srgbClr val="CC3300"/>
    <a:srgbClr val="FFFF00"/>
    <a:srgbClr val="FF0000"/>
    <a:srgbClr val="B515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86800" cy="62484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tx1"/>
            </a:solidFill>
            <a:prstDash val="lgDashDot"/>
          </a:ln>
          <a:scene3d>
            <a:camera prst="obliqueTopRight"/>
            <a:lightRig rig="threePt" dir="t"/>
          </a:scene3d>
        </p:spPr>
        <p:txBody>
          <a:bodyPr>
            <a:noAutofit/>
          </a:bodyPr>
          <a:lstStyle/>
          <a:p>
            <a:r>
              <a:rPr lang="bn-IN" sz="11500" b="1" i="1" dirty="0" smtClean="0">
                <a:solidFill>
                  <a:srgbClr val="0DB31D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b="1" i="1" dirty="0">
              <a:solidFill>
                <a:srgbClr val="0DB31D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89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Point Star 2"/>
          <p:cNvSpPr/>
          <p:nvPr/>
        </p:nvSpPr>
        <p:spPr>
          <a:xfrm>
            <a:off x="228600" y="0"/>
            <a:ext cx="7010400" cy="2133600"/>
          </a:xfrm>
          <a:prstGeom prst="star5">
            <a:avLst/>
          </a:prstGeom>
          <a:solidFill>
            <a:srgbClr val="FFFF00"/>
          </a:solidFill>
          <a:ln>
            <a:solidFill>
              <a:srgbClr val="00FF00"/>
            </a:solidFill>
          </a:ln>
          <a:scene3d>
            <a:camera prst="isometricOffAxis1Righ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993366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endParaRPr lang="en-US" sz="2800" b="1" dirty="0">
              <a:solidFill>
                <a:srgbClr val="993366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28600" y="838200"/>
            <a:ext cx="8686800" cy="6019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/>
                <a:cs typeface="Nikosh" panose="02000000000000000000" pitchFamily="2" charset="0"/>
              </a:rPr>
              <a:t>1</a:t>
            </a:r>
            <a:r>
              <a:rPr lang="bn-IN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bn-IN" sz="2500" b="1" dirty="0" smtClean="0">
                <a:solidFill>
                  <a:srgbClr val="FFFF00"/>
                </a:solidFill>
                <a:latin typeface="NikoshBAN"/>
                <a:cs typeface="Nikosh" panose="02000000000000000000" pitchFamily="2" charset="0"/>
              </a:rPr>
              <a:t>সালাতের</a:t>
            </a:r>
            <a:r>
              <a:rPr lang="bn-IN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অথ ?</a:t>
            </a:r>
          </a:p>
          <a:p>
            <a:r>
              <a:rPr lang="en-US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/>
                <a:cs typeface="Nikosh" panose="02000000000000000000" pitchFamily="2" charset="0"/>
              </a:rPr>
              <a:t>2</a:t>
            </a:r>
            <a:r>
              <a:rPr lang="bn-IN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 সালাতকে </a:t>
            </a:r>
            <a:r>
              <a:rPr lang="bn-IN" sz="2500" b="1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জান্নাতের</a:t>
            </a:r>
            <a:r>
              <a:rPr lang="bn-IN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চাবি বলা হয় কেন ?</a:t>
            </a:r>
          </a:p>
          <a:p>
            <a:r>
              <a:rPr lang="en-US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/>
                <a:cs typeface="Nikosh" panose="02000000000000000000" pitchFamily="2" charset="0"/>
              </a:rPr>
              <a:t>3</a:t>
            </a:r>
            <a:r>
              <a:rPr lang="bn-IN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 সালাতের মধ্যে কোন কোন বিষয় বাদ পড়লে সালাত পুনরায় পড়তে হয় ?</a:t>
            </a:r>
            <a:endParaRPr lang="en-US" sz="2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37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0"/>
            <a:ext cx="8077200" cy="1295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876300" y="0"/>
            <a:ext cx="7391400" cy="1295400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বাড়ির কাজ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71600"/>
            <a:ext cx="9144000" cy="2971800"/>
          </a:xfrm>
          <a:prstGeom prst="rect">
            <a:avLst/>
          </a:prstGeom>
          <a:solidFill>
            <a:schemeClr val="tx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accent6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প্রশ্নঃ সালাত মানুষকে যাবতীয় খারাব কাজ থেকে বিরত রাখে কুরআন ও হাদীসের আলোকে বিশ্লেষন কর </a:t>
            </a:r>
            <a:r>
              <a:rPr lang="bn-IN" sz="5400" dirty="0" smtClean="0">
                <a:solidFill>
                  <a:schemeClr val="accent6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191000"/>
            <a:ext cx="7696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65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entagon 2"/>
          <p:cNvSpPr/>
          <p:nvPr/>
        </p:nvSpPr>
        <p:spPr>
          <a:xfrm>
            <a:off x="533400" y="304800"/>
            <a:ext cx="8229600" cy="6172200"/>
          </a:xfrm>
          <a:prstGeom prst="homePlat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ধন্যবাদ</a:t>
            </a:r>
            <a:endParaRPr lang="en-US" sz="9600" b="1" dirty="0" smtClean="0">
              <a:solidFill>
                <a:srgbClr val="FFFF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6600" b="1" dirty="0" smtClean="0">
                <a:solidFill>
                  <a:srgbClr val="00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en-US" sz="4800" b="1" dirty="0" smtClean="0">
                <a:solidFill>
                  <a:srgbClr val="00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01740-611641</a:t>
            </a:r>
            <a:endParaRPr lang="en-US" sz="4800" b="1" dirty="0">
              <a:solidFill>
                <a:srgbClr val="00FF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2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01769" y="152400"/>
            <a:ext cx="8915400" cy="6568632"/>
            <a:chOff x="201769" y="152400"/>
            <a:chExt cx="8915400" cy="6568632"/>
          </a:xfrm>
        </p:grpSpPr>
        <p:sp>
          <p:nvSpPr>
            <p:cNvPr id="9" name="Flowchart: Terminator 8"/>
            <p:cNvSpPr/>
            <p:nvPr/>
          </p:nvSpPr>
          <p:spPr>
            <a:xfrm>
              <a:off x="1066800" y="152400"/>
              <a:ext cx="6858000" cy="1524000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1" spcCol="914400" rtlCol="0" anchor="ctr"/>
            <a:lstStyle/>
            <a:p>
              <a:pPr algn="ctr"/>
              <a:r>
                <a:rPr lang="bn-IN" sz="4800" b="1" dirty="0" smtClean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পরিচিতি</a:t>
              </a:r>
              <a:endPara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dirty="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201769" y="1752600"/>
              <a:ext cx="8915400" cy="49684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BD" sz="5400" b="1" dirty="0" smtClean="0">
                  <a:solidFill>
                    <a:srgbClr val="993366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নাম</a:t>
              </a:r>
              <a:r>
                <a:rPr lang="en-US" sz="5400" b="1" dirty="0" smtClean="0">
                  <a:solidFill>
                    <a:srgbClr val="993366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bn-BD" sz="5400" b="1" dirty="0" smtClean="0">
                  <a:solidFill>
                    <a:srgbClr val="993366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মোঃ</a:t>
              </a:r>
              <a:r>
                <a:rPr lang="en-US" sz="5400" b="1" dirty="0" err="1" smtClean="0">
                  <a:solidFill>
                    <a:srgbClr val="993366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হাসান</a:t>
              </a:r>
              <a:r>
                <a:rPr lang="en-US" sz="5400" b="1" dirty="0" smtClean="0">
                  <a:solidFill>
                    <a:srgbClr val="993366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5400" b="1" dirty="0" err="1" smtClean="0">
                  <a:solidFill>
                    <a:srgbClr val="993366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মাহমুদ</a:t>
              </a:r>
              <a:endParaRPr lang="bn-BD" sz="5400" b="1" dirty="0">
                <a:solidFill>
                  <a:srgbClr val="993366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  <a:p>
              <a:r>
                <a:rPr lang="bn-IN" sz="4800" dirty="0" smtClean="0">
                  <a:solidFill>
                    <a:srgbClr val="0DB31D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পদবিঃ সহকারি মৌলভী</a:t>
              </a:r>
              <a:endParaRPr lang="en-US" sz="4800" dirty="0" smtClean="0">
                <a:solidFill>
                  <a:srgbClr val="0DB31D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  <a:p>
              <a:r>
                <a:rPr lang="bn-IN" sz="4800" dirty="0" smtClean="0">
                  <a:solidFill>
                    <a:srgbClr val="0DB31D"/>
                  </a:solidFill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endParaRPr lang="bn-BD" sz="4800" dirty="0">
                <a:solidFill>
                  <a:srgbClr val="0DB31D"/>
                </a:solidFill>
                <a:latin typeface="Nikosh" panose="02000000000000000000" pitchFamily="2" charset="0"/>
                <a:cs typeface="Nikosh" panose="02000000000000000000" pitchFamily="2" charset="0"/>
              </a:endParaRPr>
            </a:p>
            <a:p>
              <a:r>
                <a:rPr lang="en-US" sz="3600" b="1" dirty="0" err="1">
                  <a:solidFill>
                    <a:srgbClr val="1F18B2"/>
                  </a:solidFill>
                  <a:latin typeface="NikoshBAN"/>
                  <a:cs typeface="Nikosh" panose="02000000000000000000" pitchFamily="2" charset="0"/>
                </a:rPr>
                <a:t>দক্ষিণ</a:t>
              </a:r>
              <a:r>
                <a:rPr lang="en-US" sz="3600" b="1" dirty="0">
                  <a:solidFill>
                    <a:srgbClr val="1F18B2"/>
                  </a:solidFill>
                  <a:latin typeface="NikoshBAN"/>
                  <a:cs typeface="Nikosh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rgbClr val="1F18B2"/>
                  </a:solidFill>
                  <a:latin typeface="NikoshBAN"/>
                  <a:cs typeface="Nikosh" panose="02000000000000000000" pitchFamily="2" charset="0"/>
                </a:rPr>
                <a:t>নারা</a:t>
              </a:r>
              <a:r>
                <a:rPr lang="bn-IN" sz="3600" b="1" dirty="0" smtClean="0">
                  <a:solidFill>
                    <a:srgbClr val="1F18B2"/>
                  </a:solidFill>
                  <a:latin typeface="NikoshBAN"/>
                  <a:cs typeface="Nikosh" panose="02000000000000000000" pitchFamily="2" charset="0"/>
                </a:rPr>
                <a:t>ঙ্গল</a:t>
              </a:r>
              <a:r>
                <a:rPr lang="bn-BD" sz="3600" b="1" dirty="0" smtClean="0">
                  <a:solidFill>
                    <a:srgbClr val="1F18B2"/>
                  </a:solidFill>
                  <a:latin typeface="NikoshBAN"/>
                  <a:cs typeface="Nikosh" panose="02000000000000000000" pitchFamily="2" charset="0"/>
                </a:rPr>
                <a:t> </a:t>
              </a:r>
              <a:r>
                <a:rPr lang="bn-BD" sz="3600" b="1" dirty="0">
                  <a:solidFill>
                    <a:srgbClr val="1F18B2"/>
                  </a:solidFill>
                  <a:latin typeface="NikoshBAN"/>
                  <a:cs typeface="Nikosh" panose="02000000000000000000" pitchFamily="2" charset="0"/>
                </a:rPr>
                <a:t>নেছার</a:t>
              </a:r>
              <a:r>
                <a:rPr lang="bn-IN" sz="3600" b="1" dirty="0">
                  <a:solidFill>
                    <a:srgbClr val="1F18B2"/>
                  </a:solidFill>
                  <a:latin typeface="NikoshBAN"/>
                  <a:cs typeface="Nikosh" panose="02000000000000000000" pitchFamily="2" charset="0"/>
                </a:rPr>
                <a:t>মহল </a:t>
              </a:r>
              <a:r>
                <a:rPr lang="bn-IN" sz="3600" b="1" dirty="0" smtClean="0">
                  <a:solidFill>
                    <a:srgbClr val="1F18B2"/>
                  </a:solidFill>
                  <a:latin typeface="NikoshBAN"/>
                  <a:cs typeface="Nikosh" panose="02000000000000000000" pitchFamily="2" charset="0"/>
                </a:rPr>
                <a:t>দারুচ্ছুন্নাত</a:t>
              </a:r>
              <a:r>
                <a:rPr lang="bn-BD" sz="3600" b="1" dirty="0" smtClean="0">
                  <a:solidFill>
                    <a:srgbClr val="1F18B2"/>
                  </a:solidFill>
                  <a:latin typeface="NikoshBAN"/>
                  <a:cs typeface="Nikosh" panose="02000000000000000000" pitchFamily="2" charset="0"/>
                </a:rPr>
                <a:t> দাখিল মাদ্রাসা</a:t>
              </a:r>
              <a:endParaRPr lang="en-US" sz="3600" b="1" dirty="0" smtClean="0">
                <a:solidFill>
                  <a:srgbClr val="1F18B2"/>
                </a:solidFill>
                <a:latin typeface="NikoshBAN"/>
                <a:cs typeface="Nikosh" panose="02000000000000000000" pitchFamily="2" charset="0"/>
              </a:endParaRPr>
            </a:p>
            <a:p>
              <a:r>
                <a:rPr lang="en-US" sz="3600" b="1" dirty="0" err="1" smtClean="0">
                  <a:solidFill>
                    <a:srgbClr val="1F18B2"/>
                  </a:solidFill>
                  <a:latin typeface="NikoshBAN"/>
                  <a:cs typeface="Nikosh" panose="02000000000000000000" pitchFamily="2" charset="0"/>
                </a:rPr>
                <a:t>বাকেরগন্জ,বরিশাল</a:t>
              </a:r>
              <a:r>
                <a:rPr lang="en-US" sz="3600" b="1" smtClean="0">
                  <a:solidFill>
                    <a:srgbClr val="1F18B2"/>
                  </a:solidFill>
                  <a:latin typeface="NikoshBAN"/>
                  <a:cs typeface="Nikosh" panose="02000000000000000000" pitchFamily="2" charset="0"/>
                </a:rPr>
                <a:t>।</a:t>
              </a:r>
              <a:r>
                <a:rPr lang="bn-IN" sz="3600" b="1" smtClean="0">
                  <a:solidFill>
                    <a:srgbClr val="1F18B2"/>
                  </a:solidFill>
                  <a:latin typeface="NikoshBAN"/>
                  <a:cs typeface="Nikosh" panose="02000000000000000000" pitchFamily="2" charset="0"/>
                </a:rPr>
                <a:t> </a:t>
              </a:r>
              <a:r>
                <a:rPr lang="en-US" sz="3600" b="1" dirty="0" smtClean="0">
                  <a:solidFill>
                    <a:srgbClr val="1F18B2"/>
                  </a:solidFill>
                  <a:latin typeface="NikoshBAN"/>
                  <a:cs typeface="Nikosh" panose="02000000000000000000" pitchFamily="2" charset="0"/>
                </a:rPr>
                <a:t> </a:t>
              </a:r>
              <a:endParaRPr lang="en-AU" sz="3600" dirty="0">
                <a:solidFill>
                  <a:srgbClr val="1F18B2"/>
                </a:solidFill>
                <a:latin typeface="NikoshBAN"/>
                <a:cs typeface="Nikosh" panose="02000000000000000000" pitchFamily="2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752600"/>
            <a:ext cx="25146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93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1" t="41026" r="52820" b="35897"/>
          <a:stretch/>
        </p:blipFill>
        <p:spPr>
          <a:xfrm>
            <a:off x="6997738" y="1752600"/>
            <a:ext cx="1600200" cy="1371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770" b="77665"/>
          <a:stretch/>
        </p:blipFill>
        <p:spPr>
          <a:xfrm>
            <a:off x="592294" y="642776"/>
            <a:ext cx="1556399" cy="30126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44" r="37436" b="58974"/>
          <a:stretch/>
        </p:blipFill>
        <p:spPr>
          <a:xfrm>
            <a:off x="2514600" y="929915"/>
            <a:ext cx="2438400" cy="2438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026" r="73333" b="17948"/>
          <a:stretch/>
        </p:blipFill>
        <p:spPr>
          <a:xfrm>
            <a:off x="5016538" y="1217054"/>
            <a:ext cx="1981200" cy="2438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69" t="69231"/>
          <a:stretch/>
        </p:blipFill>
        <p:spPr>
          <a:xfrm>
            <a:off x="3733800" y="4032690"/>
            <a:ext cx="2171700" cy="1828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33" t="60256" r="24103" b="16667"/>
          <a:stretch/>
        </p:blipFill>
        <p:spPr>
          <a:xfrm>
            <a:off x="7162800" y="4261290"/>
            <a:ext cx="1676400" cy="1371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15"/>
          <a:stretch/>
        </p:blipFill>
        <p:spPr>
          <a:xfrm>
            <a:off x="781050" y="4032690"/>
            <a:ext cx="17335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97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3048000"/>
            <a:ext cx="90678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শ্রেনিঃ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শপ্তম</a:t>
            </a:r>
            <a:endParaRPr lang="bn-IN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বিষয়ঃ ইসলাম ও নৈতিক শিক্ষা 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বিষয়বস্তুঃ </a:t>
            </a: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নামাজ</a:t>
            </a:r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সময়ঃ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/>
                <a:cs typeface="Nikosh" panose="02000000000000000000" pitchFamily="2" charset="0"/>
              </a:rPr>
              <a:t>40</a:t>
            </a:r>
            <a:r>
              <a:rPr lang="bn-IN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মিনিট </a:t>
            </a:r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তারিখঃ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/>
                <a:cs typeface="Nikosh" panose="02000000000000000000" pitchFamily="2" charset="0"/>
              </a:rPr>
              <a:t>13-03-2020</a:t>
            </a:r>
            <a:r>
              <a:rPr lang="bn-I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ইং 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228600"/>
            <a:ext cx="9067800" cy="2743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" panose="02000000000000000000" pitchFamily="2" charset="0"/>
              </a:rPr>
              <a:t>পাঠ </a:t>
            </a:r>
            <a:r>
              <a:rPr lang="bn-IN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" panose="02000000000000000000" pitchFamily="2" charset="0"/>
              </a:rPr>
              <a:t>পরিচিতি</a:t>
            </a:r>
            <a:endParaRPr lang="bn-IN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78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25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382000" cy="2133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57051" y="274320"/>
            <a:ext cx="8382000" cy="2087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u="sng" dirty="0" smtClean="0">
                <a:solidFill>
                  <a:schemeClr val="accent6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শিখন ফল</a:t>
            </a:r>
            <a:endParaRPr lang="en-US" sz="8000" b="1" u="sng" dirty="0">
              <a:solidFill>
                <a:schemeClr val="accent6">
                  <a:lumMod val="7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8088" y="2514600"/>
            <a:ext cx="8595360" cy="411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01</a:t>
            </a:r>
            <a:r>
              <a:rPr lang="bn-IN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02</a:t>
            </a:r>
            <a:r>
              <a:rPr lang="bn-IN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নামাজের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উপকারিতা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বনর্না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bn-IN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পারবে ।</a:t>
            </a:r>
          </a:p>
        </p:txBody>
      </p:sp>
    </p:spTree>
    <p:extLst>
      <p:ext uri="{BB962C8B-B14F-4D97-AF65-F5344CB8AC3E}">
        <p14:creationId xmlns:p14="http://schemas.microsoft.com/office/powerpoint/2010/main" val="131652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2400"/>
            <a:ext cx="7315200" cy="1295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>
              <a:solidFill>
                <a:srgbClr val="00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" y="304800"/>
            <a:ext cx="7315200" cy="13716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IN" sz="8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একক কাজ</a:t>
            </a:r>
            <a:endParaRPr lang="en-US" sz="80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1746" y="5523963"/>
            <a:ext cx="7315200" cy="1371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সালাত কী ?</a:t>
            </a:r>
            <a:endParaRPr lang="en-US" sz="8000" b="1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12513"/>
            <a:ext cx="4648200" cy="3345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912512"/>
            <a:ext cx="3962400" cy="334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8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0"/>
            <a:ext cx="7772400" cy="2057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066800" y="381000"/>
            <a:ext cx="7010400" cy="1676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জোড়ায় কাজ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33400" y="5410200"/>
            <a:ext cx="8153400" cy="1447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itchFamily="2" charset="2"/>
              <a:buChar char="Ø"/>
            </a:pPr>
            <a:r>
              <a:rPr lang="b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সালাতের পূর্ব শর্তগূলো কী </a:t>
            </a:r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কী</a:t>
            </a:r>
            <a:r>
              <a:rPr lang="b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133599"/>
            <a:ext cx="3868922" cy="33528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37894"/>
            <a:ext cx="4057918" cy="339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38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686800" cy="1600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33400" y="152400"/>
            <a:ext cx="7924800" cy="1676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00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দলীয় কাজ</a:t>
            </a:r>
            <a:endParaRPr lang="en-US" sz="6000" b="1" dirty="0">
              <a:solidFill>
                <a:srgbClr val="00FF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81000" y="5029200"/>
            <a:ext cx="8458200" cy="1447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itchFamily="2" charset="2"/>
              <a:buChar char="Ø"/>
            </a:pPr>
            <a:r>
              <a:rPr lang="bn-IN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সালাত ধনী গরীবের মাঝে </a:t>
            </a:r>
            <a:r>
              <a:rPr lang="bn-IN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পার্থক্য দূর করে বিশ্লেষন কর ।</a:t>
            </a:r>
            <a:endParaRPr lang="bn-IN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81199"/>
            <a:ext cx="4419600" cy="28432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8" y="1981199"/>
            <a:ext cx="4458182" cy="284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42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130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Nikosh</vt:lpstr>
      <vt:lpstr>NikoshBAN</vt:lpstr>
      <vt:lpstr>SutonnyMJ</vt:lpstr>
      <vt:lpstr>Wingdings</vt:lpstr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Guest</dc:creator>
  <cp:lastModifiedBy>user</cp:lastModifiedBy>
  <cp:revision>284</cp:revision>
  <dcterms:created xsi:type="dcterms:W3CDTF">2006-08-16T00:00:00Z</dcterms:created>
  <dcterms:modified xsi:type="dcterms:W3CDTF">2020-03-13T22:20:57Z</dcterms:modified>
</cp:coreProperties>
</file>