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9" r:id="rId3"/>
    <p:sldId id="268" r:id="rId4"/>
    <p:sldId id="267" r:id="rId5"/>
    <p:sldId id="266" r:id="rId6"/>
    <p:sldId id="276" r:id="rId7"/>
    <p:sldId id="265" r:id="rId8"/>
    <p:sldId id="273" r:id="rId9"/>
    <p:sldId id="272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CC33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89" autoAdjust="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40C8C-1FF0-4EF8-8B4D-974453842CB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61D8E-9131-4D61-81B7-319390F0E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53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ব্যবস্থাপনার প্রাথমিক পর্যায়ে শিক্ষার্থীদের মনোযোগ আকর্ষণের উদ্দেশ্যে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 স্লাইডটি। সংশ্লিষ্ট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ছবিটি দ্বারা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পাঠের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প্রেক্ষাপট বোঝানো হয়েছে । স্বাগতম স্লাইডটি নিয়ে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কোন প্রশ্ন না থাকলে  কোনো আলোচনা নয় 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18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স্লাইড দেখিয়ে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পাঠ শিরোনাম বের করতে সময় সর্বোচ্চ ৩ মি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।প্রশ্ন –চিত্রের পাতা দুটি কী একইরকম ? উঃ না । প্রথম চিত্রের পাতাটি স্বাভাবিক পাতা ,২য় চিত্রের পাতাটি  স্বাভাবিক পাতা নয় ,রূপান্তরিত পাতা  ।বিশেষ ক্ষেত্রে শিক্ষক শিক্ষার্থীদের সহায়তা করতে পারেন ।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34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শ্রেণীকক্ষে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উপস্থাপনের সময় প্রয়োজন না হলে স্লাইডটি হাইড করে রাখা যেতে পারে ।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71450" indent="-171450">
              <a:buFont typeface="Wingdings" pitchFamily="2" charset="2"/>
              <a:buChar char="§"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36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উপস্থাপন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প্রয়োজনে বাস্তব নমূনা দেখাবেন এবং শিক্ষক শিক্ষার্থীদের সহায়তা করবেন ।   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27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বাস্তব নমুনা  এনে দেখাতে পারেন 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21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বাস্তব নমুনা  এনে দেখাতে পারেন 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18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bn-BD" baseline="0" dirty="0" smtClean="0"/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পাঠটি সম্পর্কে সার্বিকভাবে জানার জন্য মূল্যায়নের ব্যবস্থা করা যেতে পারে ।তবে শিক্ষক অন্য কোন যুক্তিযুক্ত উপায়ে মূল্যায়ন করতে পারেন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3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কাজের বিষয়টিতে আজকের পাঠের অর্জিত শিখন দ্বারা শিক্ষার্থীরা যেন তাদের নিজ নিজ  সৃজনশীল প্রতিভার বিকাশ ঘটাতে পারে সে উদ্দেশ্যে  কাজ দেওয়া যেতে পারে 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লক্ষ্য রাখবেন যেন শিক্ষার্থীরা বাড়ির কাজ খাতায় তুলে নেয় 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80975">
            <a:solidFill>
              <a:srgbClr val="CC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User\Desktop\Quit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6400800"/>
            <a:ext cx="350837" cy="35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microsoft.com/office/2007/relationships/hdphoto" Target="../media/hdphoto1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3.jpeg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76" y="914400"/>
            <a:ext cx="3707823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00600" y="3131127"/>
            <a:ext cx="3581400" cy="140970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blipFill>
                  <a:blip r:embed="rId4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b="1" dirty="0">
              <a:ln w="11430"/>
              <a:blipFill>
                <a:blip r:embed="rId4"/>
                <a:tile tx="0" ty="0" sx="100000" sy="10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0650" cmpd="thickThin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5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১৫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:\Users\User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86" y="973282"/>
            <a:ext cx="7467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25486" y="3124200"/>
            <a:ext cx="4267200" cy="935182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1400" b="1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1400" b="1" dirty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0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bn-BD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607778"/>
            <a:ext cx="5638800" cy="3954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5943601" cy="434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1" name="Picture 3" descr="C:\Users\User\Desktop\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296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80655" y="2667000"/>
            <a:ext cx="7086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রূপান্তরিত পাতা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bn-BD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38200" y="929347"/>
            <a:ext cx="6858000" cy="3947453"/>
            <a:chOff x="838200" y="929347"/>
            <a:chExt cx="6858000" cy="3947453"/>
          </a:xfrm>
        </p:grpSpPr>
        <p:sp>
          <p:nvSpPr>
            <p:cNvPr id="5" name="TextBox 4"/>
            <p:cNvSpPr txBox="1"/>
            <p:nvPr/>
          </p:nvSpPr>
          <p:spPr>
            <a:xfrm>
              <a:off x="3276600" y="1066800"/>
              <a:ext cx="1752600" cy="715695"/>
            </a:xfrm>
            <a:prstGeom prst="round2DiagRect">
              <a:avLst/>
            </a:prstGeom>
            <a:noFill/>
          </p:spPr>
          <p:txBody>
            <a:bodyPr wrap="square" rtlCol="0">
              <a:prstTxWarp prst="textCanUp">
                <a:avLst/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bn-BD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শিখনফল </a:t>
              </a:r>
              <a:endParaRPr lang="en-U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8200" y="2362200"/>
              <a:ext cx="6858000" cy="2514600"/>
            </a:xfrm>
            <a:prstGeom prst="round2Diag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এ পাঠ শেষে শিক্ষার্থীরা --- </a:t>
              </a:r>
            </a:p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 রূপান্তরিত পাতা কী তা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বর্ণনা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পারবে  </a:t>
              </a:r>
            </a:p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২ রূপান্তরিত পাতার গঠন ব্যাখ্যা করতে </a:t>
              </a:r>
              <a:r>
                <a:rPr lang="bn-BD" smtClean="0">
                  <a:latin typeface="NikoshBAN" pitchFamily="2" charset="0"/>
                  <a:cs typeface="NikoshBAN" pitchFamily="2" charset="0"/>
                </a:rPr>
                <a:t>পারবে  </a:t>
              </a:r>
              <a:endParaRPr lang="bn-BD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৩ </a:t>
              </a:r>
              <a:r>
                <a:rPr lang="bn-BD" dirty="0">
                  <a:latin typeface="NikoshBAN" pitchFamily="2" charset="0"/>
                  <a:cs typeface="NikoshBAN" pitchFamily="2" charset="0"/>
                </a:rPr>
                <a:t>রূপান্তরিত পাতার 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চিত্র অংকন  করতে পারবে ।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 Diagonal Corner Rectangle 6"/>
            <p:cNvSpPr/>
            <p:nvPr/>
          </p:nvSpPr>
          <p:spPr>
            <a:xfrm>
              <a:off x="2895600" y="929347"/>
              <a:ext cx="2590800" cy="990600"/>
            </a:xfrm>
            <a:prstGeom prst="round2Diag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3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17074"/>
            <a:ext cx="30099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1600201"/>
            <a:ext cx="34290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5336" y="457200"/>
            <a:ext cx="5129645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পাতা দুটি দেখতে কী একরকম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1352" y="5593404"/>
            <a:ext cx="7315201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বিশেষ কাজ (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আরোহণে সাহায্য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) করার জন্য পাতার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রূপ পরিবর্তিত হয়েছে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769947" y="1813847"/>
            <a:ext cx="4381500" cy="3425533"/>
            <a:chOff x="2286001" y="1311622"/>
            <a:chExt cx="3484418" cy="3425533"/>
          </a:xfrm>
        </p:grpSpPr>
        <p:pic>
          <p:nvPicPr>
            <p:cNvPr id="37" name="Picture 3" descr="C:\Users\User\Desktop\aa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1" y="1612955"/>
              <a:ext cx="3429000" cy="3124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8" name="Group 37"/>
            <p:cNvGrpSpPr/>
            <p:nvPr/>
          </p:nvGrpSpPr>
          <p:grpSpPr>
            <a:xfrm>
              <a:off x="3810001" y="1311622"/>
              <a:ext cx="1960418" cy="3246521"/>
              <a:chOff x="6331527" y="1330037"/>
              <a:chExt cx="1960418" cy="3246521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6331527" y="1330037"/>
                <a:ext cx="1960418" cy="2064326"/>
                <a:chOff x="7162800" y="1517074"/>
                <a:chExt cx="1960418" cy="2064326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7162800" y="1517074"/>
                  <a:ext cx="1524000" cy="20643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7370618" y="1517074"/>
                  <a:ext cx="1524000" cy="20643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7578436" y="1517074"/>
                  <a:ext cx="1524000" cy="20643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7786254" y="1517074"/>
                  <a:ext cx="1316182" cy="17595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7370618" y="1600201"/>
                  <a:ext cx="762000" cy="4571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V="1">
                  <a:off x="7523018" y="1752601"/>
                  <a:ext cx="762000" cy="4571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V="1">
                  <a:off x="7675418" y="1905001"/>
                  <a:ext cx="762000" cy="4571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V="1">
                  <a:off x="7751618" y="2057403"/>
                  <a:ext cx="838200" cy="49183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7751618" y="2209803"/>
                  <a:ext cx="990600" cy="6142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7924800" y="2362202"/>
                  <a:ext cx="969818" cy="6142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V="1">
                  <a:off x="8056418" y="2514602"/>
                  <a:ext cx="933451" cy="61889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V="1">
                  <a:off x="8208818" y="2676296"/>
                  <a:ext cx="914400" cy="600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Straight Connector 39"/>
              <p:cNvCxnSpPr/>
              <p:nvPr/>
            </p:nvCxnSpPr>
            <p:spPr>
              <a:xfrm>
                <a:off x="7396595" y="2789411"/>
                <a:ext cx="19050" cy="1782589"/>
              </a:xfrm>
              <a:prstGeom prst="line">
                <a:avLst/>
              </a:prstGeom>
              <a:ln w="666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6944590" y="4576558"/>
                <a:ext cx="890155" cy="0"/>
              </a:xfrm>
              <a:prstGeom prst="line">
                <a:avLst/>
              </a:prstGeom>
              <a:ln w="666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TextBox 26"/>
          <p:cNvSpPr txBox="1"/>
          <p:nvPr/>
        </p:nvSpPr>
        <p:spPr>
          <a:xfrm>
            <a:off x="2030491" y="482874"/>
            <a:ext cx="4717876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পাতাটি কেন এমন হয়েছে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9754" y="457199"/>
            <a:ext cx="241935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রূপান্তরিত পাতা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27" grpId="1" animBg="1"/>
      <p:bldP spid="27" grpId="2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৮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57844" y="499638"/>
            <a:ext cx="4800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গাছের পাতা দেখতে কেমন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3125" y="457758"/>
            <a:ext cx="7078436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গাছের পাতাগুলো কেন প্যাঁচানো স্প্রিং এর মত 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93479" y="536786"/>
            <a:ext cx="5922757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আরোহণের জন্য রূপান্তরিত পাতা(পত্র আকর্ষি )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3" name="Picture 5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964" y="1295400"/>
            <a:ext cx="6972300" cy="426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0" name="TextBox 9"/>
          <p:cNvSpPr txBox="1"/>
          <p:nvPr/>
        </p:nvSpPr>
        <p:spPr>
          <a:xfrm>
            <a:off x="1883475" y="5835133"/>
            <a:ext cx="535527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পাতার শীর্ষভাগ  প্যাঁচানো স্প্রিং এর মত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85886" y="5835133"/>
            <a:ext cx="245291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আরোহণের জন্য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4" name="Picture 6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103" y="1219200"/>
            <a:ext cx="5943601" cy="434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372591" y="472211"/>
            <a:ext cx="4800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গাছের পাতা দেখতে কেমন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29891" y="5562599"/>
            <a:ext cx="2286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পুরু ও রসালো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58336" y="501759"/>
            <a:ext cx="60579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গাছের পাতাগুলো পুরু ও রসালো কেন 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45773" y="5590308"/>
            <a:ext cx="393122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পাতায়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খাদ্য জমা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রাখার জন্য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18903" y="472211"/>
            <a:ext cx="457200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খাদ্য সঞ্চয়ের জন্য রূপান্তরিত পাতা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0" name="Picture 3" descr="C:\Users\User\Desktop\a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271" y="1302327"/>
            <a:ext cx="6151418" cy="41147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1" name="Oval 60"/>
          <p:cNvSpPr/>
          <p:nvPr/>
        </p:nvSpPr>
        <p:spPr>
          <a:xfrm>
            <a:off x="6777471" y="4274127"/>
            <a:ext cx="76200" cy="790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2" name="Picture 3" descr="C:\Users\User\Desktop\aa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06" t="32388" r="17786" b="52435"/>
          <a:stretch/>
        </p:blipFill>
        <p:spPr bwMode="auto">
          <a:xfrm>
            <a:off x="3805671" y="3131127"/>
            <a:ext cx="976746" cy="937563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isometricOffAxis1Top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2486891" y="385022"/>
            <a:ext cx="458239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পাতাগুলো দেখতে কেমন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422939" y="5714999"/>
            <a:ext cx="280208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কলস বা থলের ন্যায়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23628" y="496031"/>
            <a:ext cx="516255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চিত্রটি ভালভাবে লক্ষ কর কী দেখছ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52079" y="5714999"/>
            <a:ext cx="7543801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কলসের ভিতর পোকামাকড় ঢুকলে কলসির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ঢাকনা বন্ধ </a:t>
            </a:r>
            <a:endParaRPr lang="en-US" sz="32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91663" y="533915"/>
            <a:ext cx="6415521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আমিষ জাতীয় খাদ্যের জন্য রূপান্তরিত পাতা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(পতংগ ফাঁদ)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8" name="Picture 4" descr="C:\Users\User\Desktop\aa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82" y="1600200"/>
            <a:ext cx="7172325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9" name="TextBox 68"/>
          <p:cNvSpPr txBox="1"/>
          <p:nvPr/>
        </p:nvSpPr>
        <p:spPr>
          <a:xfrm>
            <a:off x="2144857" y="590491"/>
            <a:ext cx="4800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গাছের পাতা দেখতে কেমন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461607" y="490754"/>
            <a:ext cx="403860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প্রজননের জন্য রূপান্তরিত পাতা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7982" y="5691330"/>
            <a:ext cx="77724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পাতার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কিনার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কুঁড়ি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গজায় ।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মুক্ত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স্বাধীন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জন্ম 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9" name="Picture 4" descr="C:\Users\User\Desktop\aa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62508"/>
            <a:ext cx="5638800" cy="3800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0" name="TextBox 29"/>
          <p:cNvSpPr txBox="1"/>
          <p:nvPr/>
        </p:nvSpPr>
        <p:spPr>
          <a:xfrm>
            <a:off x="2302019" y="464870"/>
            <a:ext cx="3844203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পাতা কেমন দেখতে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61879" y="5714999"/>
            <a:ext cx="31242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পাতা কাঁটায় রূপান্তরিত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20876" y="472540"/>
            <a:ext cx="3406487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পাতার কেন এই রূপান্তর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1450" y="5714998"/>
            <a:ext cx="606288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গাছকে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জীবজন্তুর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হাত থেকে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রক্ষা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করার জন্য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83859" y="472540"/>
            <a:ext cx="414857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আত্নরক্ষার জন্য রূপান্তরিত পাতা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79098" y="480210"/>
            <a:ext cx="3844203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পাতা কেমন দেখতে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09154" y="5486400"/>
            <a:ext cx="335518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পাতা পাতলা আঁশের ন্যায়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97955" y="487880"/>
            <a:ext cx="3406487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পাতার কেন এই রূপান্তর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89039" y="5486400"/>
            <a:ext cx="606288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খাদ্য সঞ্চয় ওকাক্ষিক মুকুলকে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রক্ষা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করার জন্য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06963" y="445225"/>
            <a:ext cx="5902361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খাদ্য সঞ্চয় এর  জন্য রূপান্তরিত পাতা(শল্কপত্র )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3" name="Picture 7" descr="C:\Users\User\Desktop\aa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52" y="1676400"/>
            <a:ext cx="314584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User\Desktop\aa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76400"/>
            <a:ext cx="305059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80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C -0.01493 -0.00348 -0.02656 -0.01575 -0.04097 -0.02014 C -0.04809 -0.02963 -0.03923 -0.01922 -0.05 -0.02639 C -0.05121 -0.02732 -0.05191 -0.0294 -0.05312 -0.03033 C -0.05521 -0.03195 -0.0618 -0.03357 -0.06371 -0.03426 C -0.07031 -0.04028 -0.07795 -0.04352 -0.08489 -0.04862 C -0.09427 -0.05533 -0.09635 -0.05996 -0.10607 -0.06274 C -0.11528 -0.072 -0.12517 -0.07639 -0.13646 -0.07871 C -0.17239 -0.09538 -0.20937 -0.10533 -0.24705 -0.11112 C -0.25868 -0.11644 -0.25 -0.1132 -0.2743 -0.1132 " pathEditMode="relative" rAng="0" ptsTypes="fffffffffA">
                                      <p:cBhvr>
                                        <p:cTn id="12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5" y="-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10" grpId="0" animBg="1"/>
      <p:bldP spid="10" grpId="1" animBg="1"/>
      <p:bldP spid="11" grpId="0" animBg="1"/>
      <p:bldP spid="11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1" grpId="0" animBg="1"/>
      <p:bldP spid="61" grpId="1" animBg="1"/>
      <p:bldP spid="61" grpId="2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30" grpId="0" animBg="1"/>
      <p:bldP spid="30" grpId="1" animBg="1"/>
      <p:bldP spid="31" grpId="0" animBg="1"/>
      <p:bldP spid="31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৯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0"/>
            <a:ext cx="6181724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9" name="Picture 5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0"/>
            <a:ext cx="6181724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6" name="Picture 2" descr="C:\Users\User\Desktop\Leaf\images (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1"/>
            <a:ext cx="6181724" cy="37892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3" descr="C:\Users\User\Desktop\Leaf\images (4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0"/>
            <a:ext cx="6181723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TextBox 5"/>
          <p:cNvSpPr txBox="1"/>
          <p:nvPr/>
        </p:nvSpPr>
        <p:spPr>
          <a:xfrm>
            <a:off x="707924" y="625541"/>
            <a:ext cx="75438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চিত্রগুলো দেখে রূপান্তরিত পাতার 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এবং রূপান্ত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6" descr="C:\Users\User\Desktop\Leaf\images (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181723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" name="TextBox 6"/>
          <p:cNvSpPr txBox="1"/>
          <p:nvPr/>
        </p:nvSpPr>
        <p:spPr>
          <a:xfrm>
            <a:off x="1285224" y="5715000"/>
            <a:ext cx="670083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পতঙ্গ ফাঁদ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2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আমিষের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চাহিদা মেটানোর জন্য রূপান্তর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45092" y="5715000"/>
            <a:ext cx="11811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শল্কপত্র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5791200"/>
            <a:ext cx="44196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আকর্ষি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অবলম্বনের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জন্য রূপান্তর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1" y="5742709"/>
            <a:ext cx="78486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, কুঁড়ির মাধ্যমে 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নতুন উদ্ভিদের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জন্ম দেয়ার জন্য রূপান্তর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১২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320" y="304801"/>
            <a:ext cx="1850571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222" y="1066799"/>
            <a:ext cx="5064578" cy="28191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TextBox 5"/>
          <p:cNvSpPr txBox="1"/>
          <p:nvPr/>
        </p:nvSpPr>
        <p:spPr>
          <a:xfrm>
            <a:off x="2471059" y="4138738"/>
            <a:ext cx="3929741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চিত্রের পাতাটি কী ধরণের পাতা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8844" y="4953000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সাধারণ পাতা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1" y="4953000"/>
            <a:ext cx="274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রূপান্তরিত পাতা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8844" y="5638800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রূপান্তরিত  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কান্ড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1" y="5619386"/>
            <a:ext cx="274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ঘ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সাধারণ কান্ড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30" name="Picture 6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059" y="914401"/>
            <a:ext cx="3548741" cy="29715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6" name="TextBox 15"/>
          <p:cNvSpPr txBox="1"/>
          <p:nvPr/>
        </p:nvSpPr>
        <p:spPr>
          <a:xfrm>
            <a:off x="2105891" y="4138738"/>
            <a:ext cx="444731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চিত্রের পাতা কোন উদ্ভিদের রূপান্তর  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4272" y="4951633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কলসি উদ্ভিদ 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53175" y="4923924"/>
            <a:ext cx="274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খেজুর  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4272" y="5612458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লেবু 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60102" y="5580130"/>
            <a:ext cx="274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ঘ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ঘৃতকুমারী 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95500" y="4138738"/>
            <a:ext cx="41910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চিত্রের পাতা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এরূপ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7270" y="4950266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বংশ বিস্তার  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0102" y="5570286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প্রতিরক্ষা  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7270" y="5580130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খাদ্য সঞ্চয়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77438" y="4903900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খাদ্য শিকার  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11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repeatCount="indefinite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6" grpId="0" animBg="1"/>
      <p:bldP spid="16" grpId="1" animBg="1"/>
      <p:bldP spid="14" grpId="0" animBg="1"/>
      <p:bldP spid="14" grpId="1" animBg="1"/>
      <p:bldP spid="14" grpId="2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১৩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914400"/>
            <a:ext cx="22098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514600"/>
            <a:ext cx="6705600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আনারস, শিয়াল কাঁটা ,উলটচন্ডাল , আদা,হলুদ ,রসুন  উদ্ভিদের পাতা কোন ধরনের রূপান্তর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কেন রূপান্তর - ছক আকারে লিখে আনবে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1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546</Words>
  <Application>Microsoft Office PowerPoint</Application>
  <PresentationFormat>On-screen Show (4:3)</PresentationFormat>
  <Paragraphs>89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Science,class 7</dc:subject>
  <dc:creator>Afroza nasreen sultana</dc:creator>
  <cp:lastModifiedBy>a</cp:lastModifiedBy>
  <cp:revision>35</cp:revision>
  <dcterms:created xsi:type="dcterms:W3CDTF">2006-08-16T00:00:00Z</dcterms:created>
  <dcterms:modified xsi:type="dcterms:W3CDTF">2020-03-13T01:12:58Z</dcterms:modified>
</cp:coreProperties>
</file>