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AD93-C225-4E5F-8D20-682EC3084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542DF-FC57-4D34-A2C6-7E61DCAE57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9B6C0-BF01-4374-BA4A-E27CDF13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296E1-A51C-4BB0-91B8-355608FA8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FCB56-74D8-411A-88D7-6C4C0F81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7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4DA7B-3A79-42DD-9598-F22B51213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7E3DF-E12E-42E5-BBF9-CEF3A2ABF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F7A8A-F992-4C6A-8352-0F1479A7A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26EB1-6364-43AC-94E2-738E2CDE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804D3-E84B-4659-80FD-DC1858026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2A7CA5-DEF2-4D14-8D03-C364F324B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862F3-7BFA-4AF6-B14D-86F1492954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E0674-F5A2-4FDC-B120-278105EB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62D2D-3E9E-4EF0-B371-CBAC4429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45144-3C31-4BD5-A968-4C1BC245E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5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85D7-D6FA-4877-86F7-197F3324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6C0E6-7E93-4C36-952B-9FC6C869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07A72-638F-4971-BC58-C5631A2D1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C13943-3588-4925-A2AA-A89DC86E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C767C-AB7B-4761-8F95-A160CD6E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5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393B4-75E3-4B7E-9EA2-276B812A6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1F307-2100-4FB8-A77A-A819E6EDF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C63EC-74BB-403B-B257-1512831BF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A6137-B500-4E55-8E2D-1F02FD52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F1275-99EA-4008-810F-39A498339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5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560E0-1AEE-4BE9-8D22-78DF769EB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5B6EB-9829-4886-A170-962147971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BCBA72-880A-417B-BDFF-E23D0CCE5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ABF77-457F-45AA-942E-BEF00785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774AF-011F-4F63-846B-46ACE428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86608-9D57-492C-B5D9-3B0F15E7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5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CEDDC-350F-42F2-86C7-821FABDA5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B0116-E528-481E-B681-3D7006C96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C03FF-FA20-45BF-859F-54C48355E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7B3003-4014-49A8-AF46-871690813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282BF-1EDD-43AF-BA6D-C9799A898F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6D96BE-FC27-4CA9-B37A-CF39FFB0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49E96-6058-4631-A7BA-71F69D24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9CE7A-D3C2-4B33-A4B0-8BBFD442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A3C37-78BC-4BC6-8622-FB975F67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C60123-A6DB-4080-8052-A511FEDA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98A43E-9C53-44BE-B8ED-3DC9EB59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1CAAD-F205-47EB-8A5F-70AD73839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ADA60F-A4E0-4DE5-A734-C0DEC78E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9E21A-FF30-4704-BD93-E86769D1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54AB7-A2C1-41CE-99C7-8778DAF8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0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A039C-8187-4FDD-A4C0-F33AF6910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3B54-5B37-4DA1-8AD4-9268146C3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7C8BC-E235-47B6-8E1B-67CA2BB2F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70F2D-B29C-49CF-84CC-16276DA64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C7C3FE-0B8F-4DDC-A4C5-926D2368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B49C3-0954-4587-AC07-84B1A2ABB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49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E53D-60EA-4BF7-89EE-19FB60BB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643BD0-8C9A-4AC7-BD8B-AD21115E1A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F51C3-6391-4A54-9204-DD83E3768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7D4458-8051-476B-B364-9B0C818B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9AF9C-EF59-4914-9F69-5A3568D8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7F47A-5829-42F5-821D-5851968F3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1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01D5FC-9FC1-4EDC-B3BF-4F7FBBC70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7DBA9-C53D-4E3A-A408-A3A4541D0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F6B0E-136A-45A1-863E-AEDD3924A7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F7505-B9D2-4766-859E-E27233BFE048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B9B98-6060-4E0A-A646-906B30DD40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55914-68A4-4DEF-82EF-3D784E842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C5699-5FB9-4ABE-9C35-6ADF353A8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50D7515-100A-43CE-BF8B-792A048F420C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CCD7D3F8-9F17-4393-8BD8-A6EB5B2E5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04C3721-F08F-462D-BB97-417177AAB60F}"/>
                </a:ext>
              </a:extLst>
            </p:cNvPr>
            <p:cNvSpPr txBox="1"/>
            <p:nvPr/>
          </p:nvSpPr>
          <p:spPr>
            <a:xfrm>
              <a:off x="1395663" y="3765884"/>
              <a:ext cx="9733548" cy="1569660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sz="96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659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85934AC-C297-4B58-A491-85C52F7C3410}"/>
              </a:ext>
            </a:extLst>
          </p:cNvPr>
          <p:cNvGrpSpPr/>
          <p:nvPr/>
        </p:nvGrpSpPr>
        <p:grpSpPr>
          <a:xfrm>
            <a:off x="0" y="0"/>
            <a:ext cx="12192000" cy="6857999"/>
            <a:chOff x="0" y="0"/>
            <a:chExt cx="12192000" cy="6857999"/>
          </a:xfrm>
        </p:grpSpPr>
        <p:sp>
          <p:nvSpPr>
            <p:cNvPr id="2" name="Rectangle: Single Corner Snipped 1">
              <a:extLst>
                <a:ext uri="{FF2B5EF4-FFF2-40B4-BE49-F238E27FC236}">
                  <a16:creationId xmlns:a16="http://schemas.microsoft.com/office/drawing/2014/main" id="{6FCEBD97-72D8-4656-8311-5940212FD301}"/>
                </a:ext>
              </a:extLst>
            </p:cNvPr>
            <p:cNvSpPr/>
            <p:nvPr/>
          </p:nvSpPr>
          <p:spPr>
            <a:xfrm>
              <a:off x="0" y="0"/>
              <a:ext cx="12192000" cy="6857999"/>
            </a:xfrm>
            <a:prstGeom prst="snip1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3FA0EE34-D5F6-42C6-B396-D5E7B245093B}"/>
                </a:ext>
              </a:extLst>
            </p:cNvPr>
            <p:cNvSpPr/>
            <p:nvPr/>
          </p:nvSpPr>
          <p:spPr>
            <a:xfrm>
              <a:off x="2442411" y="433137"/>
              <a:ext cx="6208294" cy="1515979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6600" dirty="0"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</a:t>
              </a:r>
              <a:endParaRPr lang="en-US" sz="6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8C8D593-73EC-413C-86C5-77788F301135}"/>
                </a:ext>
              </a:extLst>
            </p:cNvPr>
            <p:cNvSpPr txBox="1"/>
            <p:nvPr/>
          </p:nvSpPr>
          <p:spPr>
            <a:xfrm>
              <a:off x="4355431" y="2059087"/>
              <a:ext cx="376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/>
                <a:t>সময়-৬ মিনিট</a:t>
              </a:r>
              <a:endParaRPr lang="en-US" sz="3600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E27A239-0172-4289-9D45-4607EBAA092A}"/>
                </a:ext>
              </a:extLst>
            </p:cNvPr>
            <p:cNvSpPr txBox="1"/>
            <p:nvPr/>
          </p:nvSpPr>
          <p:spPr>
            <a:xfrm>
              <a:off x="1900989" y="3814011"/>
              <a:ext cx="841007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পরাগায়নের শ্রেণিবিভাগ আলোচনা কর ।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779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241" y="873745"/>
              <a:ext cx="4588207" cy="3218593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6333" y="873745"/>
              <a:ext cx="4588208" cy="3231899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  <p:sp>
        <p:nvSpPr>
          <p:cNvPr id="6" name="TextBox 5"/>
          <p:cNvSpPr txBox="1"/>
          <p:nvPr/>
        </p:nvSpPr>
        <p:spPr>
          <a:xfrm>
            <a:off x="1050878" y="4585648"/>
            <a:ext cx="4899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প্রাণি পরাগায়ন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1" y="4585648"/>
            <a:ext cx="4899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পতঙ্গ পরাগায়ন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83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895"/>
            <a:stretch/>
          </p:blipFill>
          <p:spPr>
            <a:xfrm>
              <a:off x="1361524" y="360045"/>
              <a:ext cx="4647275" cy="306895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2084667"/>
              <a:ext cx="4648572" cy="306895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6" name="Rectangle 5"/>
          <p:cNvSpPr/>
          <p:nvPr/>
        </p:nvSpPr>
        <p:spPr>
          <a:xfrm>
            <a:off x="2487397" y="3789045"/>
            <a:ext cx="22990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বায়ু পরাগায়ন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16513" y="5297925"/>
            <a:ext cx="2444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পানি পরাগায়ন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82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8297"/>
            <a:ext cx="12192000" cy="685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Wave 2"/>
          <p:cNvSpPr/>
          <p:nvPr/>
        </p:nvSpPr>
        <p:spPr>
          <a:xfrm>
            <a:off x="3862316" y="409434"/>
            <a:ext cx="4162567" cy="1296537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4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9934" y="2774372"/>
            <a:ext cx="9867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শাপলা দলঃ যেকোন পাঁচটি পতঙ্গ পরাগী ফুলের নাম লিখ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9934" y="3529885"/>
            <a:ext cx="9867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জবা দলঃ যেকোন পাঁচটি বায়ু পরাগী ফুলের নাম লিখ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9934" y="4285398"/>
            <a:ext cx="9867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হাসনাহেনা দলঃ যেকোন পাঁচটি প্রাণি পরাগী ফুলের নাম লিখ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9934" y="5044788"/>
            <a:ext cx="9867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রজনীগন্ধা দলঃ যেকোন পাঁচটি পানি পরাগী ফুলের নাম লিখ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8227" y="1842448"/>
            <a:ext cx="3057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সময়- ৫ মিনিট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0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A162735-26B1-42EC-BE2B-8E2A87B75907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D7D9F48-0797-4926-A9A8-23A722ED734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E22CA6A-0966-4EE0-9A7A-DAAFB79B822B}"/>
                </a:ext>
              </a:extLst>
            </p:cNvPr>
            <p:cNvSpPr txBox="1"/>
            <p:nvPr/>
          </p:nvSpPr>
          <p:spPr>
            <a:xfrm>
              <a:off x="4547937" y="577514"/>
              <a:ext cx="2358189" cy="1015663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BD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5166173-AD6E-42BB-B90E-0AAECC5C264C}"/>
                </a:ext>
              </a:extLst>
            </p:cNvPr>
            <p:cNvSpPr txBox="1"/>
            <p:nvPr/>
          </p:nvSpPr>
          <p:spPr>
            <a:xfrm>
              <a:off x="3098132" y="2454441"/>
              <a:ext cx="6942221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স্বপরাগায়ন কি ?</a:t>
              </a:r>
            </a:p>
            <a:p>
              <a:r>
                <a:rPr lang="bn-BD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পর-পরাগায়ন কাকে বলে ?</a:t>
              </a:r>
            </a:p>
            <a:p>
              <a:r>
                <a:rPr lang="bn-BD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পরাগধানী কি ?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914D4D4-5BC6-4BC6-AF3C-8F16151E0875}"/>
                </a:ext>
              </a:extLst>
            </p:cNvPr>
            <p:cNvCxnSpPr/>
            <p:nvPr/>
          </p:nvCxnSpPr>
          <p:spPr>
            <a:xfrm>
              <a:off x="3206415" y="4806699"/>
              <a:ext cx="373179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63942D6-CA72-4409-AB95-EF9A176A59B8}"/>
                </a:ext>
              </a:extLst>
            </p:cNvPr>
            <p:cNvCxnSpPr/>
            <p:nvPr/>
          </p:nvCxnSpPr>
          <p:spPr>
            <a:xfrm>
              <a:off x="3358815" y="4959099"/>
              <a:ext cx="373179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1E7A268-90A0-441C-A2BE-24580A91605A}"/>
                </a:ext>
              </a:extLst>
            </p:cNvPr>
            <p:cNvCxnSpPr/>
            <p:nvPr/>
          </p:nvCxnSpPr>
          <p:spPr>
            <a:xfrm>
              <a:off x="3511215" y="5111499"/>
              <a:ext cx="373179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679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E1BD811-3FD2-4A51-BC6D-ABAB88F23D5D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370BDD8-1800-4FD2-B785-B1733196CFA6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DB15E9B-5769-414A-AD06-D02868E41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0379" y="1055963"/>
              <a:ext cx="6388767" cy="3318589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94A4DC6-0888-4041-BCD8-864C20E1973C}"/>
                </a:ext>
              </a:extLst>
            </p:cNvPr>
            <p:cNvSpPr txBox="1"/>
            <p:nvPr/>
          </p:nvSpPr>
          <p:spPr>
            <a:xfrm>
              <a:off x="1828801" y="4473037"/>
              <a:ext cx="9986030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তোমাদের বাড়ির আশেপাশে আছে এরকম ৪টি প্রাণি পরাগী,৪টি পতঙ্গ পরাগী এবং ৪টি বায়ু পরাগী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ফুলের নাম লি</a:t>
              </a:r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ে</a:t>
              </a:r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ন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ি</a:t>
              </a:r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য়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ে </a:t>
              </a:r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স</a:t>
              </a:r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ব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ে ।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A7F4586-AB75-4C21-9AF8-02918887ABCF}"/>
                </a:ext>
              </a:extLst>
            </p:cNvPr>
            <p:cNvSpPr txBox="1"/>
            <p:nvPr/>
          </p:nvSpPr>
          <p:spPr>
            <a:xfrm>
              <a:off x="2923674" y="1636295"/>
              <a:ext cx="5390147" cy="1862048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BD" sz="11500" dirty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US" sz="115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31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4E559F6-0C89-4C03-8022-CC1723D7B5C2}"/>
              </a:ext>
            </a:extLst>
          </p:cNvPr>
          <p:cNvGrpSpPr/>
          <p:nvPr/>
        </p:nvGrpSpPr>
        <p:grpSpPr>
          <a:xfrm>
            <a:off x="1" y="0"/>
            <a:ext cx="13234736" cy="6858000"/>
            <a:chOff x="1" y="0"/>
            <a:chExt cx="13234736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5BFA6DB9-AC1A-4D4F-8C3F-777240E09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0"/>
              <a:ext cx="12192000" cy="68580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348C890-AF4B-4030-A737-1A0D6D96ECCB}"/>
                </a:ext>
              </a:extLst>
            </p:cNvPr>
            <p:cNvSpPr txBox="1"/>
            <p:nvPr/>
          </p:nvSpPr>
          <p:spPr>
            <a:xfrm>
              <a:off x="2863516" y="1973179"/>
              <a:ext cx="10371221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166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180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4934DD84-B01A-424E-B83B-DEC908BE1393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88DFE9CC-6DB8-4E7D-8408-381D93D736BB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3C70598-E4AB-4632-8883-8F3307FF1D7D}"/>
                </a:ext>
              </a:extLst>
            </p:cNvPr>
            <p:cNvSpPr txBox="1"/>
            <p:nvPr/>
          </p:nvSpPr>
          <p:spPr>
            <a:xfrm>
              <a:off x="3056021" y="661737"/>
              <a:ext cx="5498432" cy="1015663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BD" sz="60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</a:t>
              </a:r>
              <a:endPara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C193076-F3B2-46BF-A9FB-39583E03F21B}"/>
                </a:ext>
              </a:extLst>
            </p:cNvPr>
            <p:cNvSpPr txBox="1"/>
            <p:nvPr/>
          </p:nvSpPr>
          <p:spPr>
            <a:xfrm>
              <a:off x="565484" y="2273968"/>
              <a:ext cx="5678905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u="sng" dirty="0">
                  <a:solidFill>
                    <a:schemeClr val="accent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 পরিচিতি</a:t>
              </a:r>
            </a:p>
            <a:p>
              <a:r>
                <a:rPr lang="bn-BD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কুমার রনজিৎ সুব্রত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সহকারি শিক্ষক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মোহাম্মদপুর উচ্চ বিদ্যালয়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জগতবেড়, পাটগ্রাম, লালমনিরহাট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7A8D95F-6B3A-45F6-9BD2-652050AB4EE8}"/>
                </a:ext>
              </a:extLst>
            </p:cNvPr>
            <p:cNvSpPr txBox="1"/>
            <p:nvPr/>
          </p:nvSpPr>
          <p:spPr>
            <a:xfrm>
              <a:off x="6898106" y="2397079"/>
              <a:ext cx="5293894" cy="3231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400" dirty="0">
                  <a:solidFill>
                    <a:schemeClr val="accent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 পরিচিতি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বিষয়- সাধারণ বিজ্ঞান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শ্রেণি- অষ্টম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শিক্ষার্থী- ৪০ জন</a:t>
              </a:r>
            </a:p>
            <a:p>
              <a:r>
                <a:rPr lang="bn-BD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সময়- ৫০ মিনিট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43A4B01-5581-445F-8C4C-9DA6B7A533A0}"/>
                </a:ext>
              </a:extLst>
            </p:cNvPr>
            <p:cNvCxnSpPr/>
            <p:nvPr/>
          </p:nvCxnSpPr>
          <p:spPr>
            <a:xfrm>
              <a:off x="6096000" y="2339137"/>
              <a:ext cx="0" cy="32895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41674FB-7050-413B-9A8A-162631C9027E}"/>
                </a:ext>
              </a:extLst>
            </p:cNvPr>
            <p:cNvCxnSpPr/>
            <p:nvPr/>
          </p:nvCxnSpPr>
          <p:spPr>
            <a:xfrm>
              <a:off x="6248400" y="2491537"/>
              <a:ext cx="0" cy="32895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9D9A9A-4876-4A26-939F-033A68C5A8C2}"/>
                </a:ext>
              </a:extLst>
            </p:cNvPr>
            <p:cNvCxnSpPr/>
            <p:nvPr/>
          </p:nvCxnSpPr>
          <p:spPr>
            <a:xfrm>
              <a:off x="6400800" y="2643937"/>
              <a:ext cx="0" cy="328959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745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C1EAF742-9D58-47B0-8E72-FC645753D752}"/>
              </a:ext>
            </a:extLst>
          </p:cNvPr>
          <p:cNvSpPr/>
          <p:nvPr/>
        </p:nvSpPr>
        <p:spPr>
          <a:xfrm>
            <a:off x="128337" y="-72189"/>
            <a:ext cx="11935326" cy="6545179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6BBEF9-99ED-4246-A040-426961DD7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768" y="767188"/>
            <a:ext cx="6268452" cy="4156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E4A7FD9-6F6E-444C-9ED1-95326D6EFF52}"/>
              </a:ext>
            </a:extLst>
          </p:cNvPr>
          <p:cNvSpPr txBox="1"/>
          <p:nvPr/>
        </p:nvSpPr>
        <p:spPr>
          <a:xfrm>
            <a:off x="3392905" y="5053263"/>
            <a:ext cx="8217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কি দেখতে পাচ্ছো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70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1CE2577-9B4A-4B5A-8E4D-3A78AB2C108F}"/>
              </a:ext>
            </a:extLst>
          </p:cNvPr>
          <p:cNvGrpSpPr/>
          <p:nvPr/>
        </p:nvGrpSpPr>
        <p:grpSpPr>
          <a:xfrm>
            <a:off x="132347" y="0"/>
            <a:ext cx="11935327" cy="6737684"/>
            <a:chOff x="132347" y="0"/>
            <a:chExt cx="11935327" cy="673768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7D48BB2-EFC4-4CC2-A893-80600B474635}"/>
                </a:ext>
              </a:extLst>
            </p:cNvPr>
            <p:cNvGrpSpPr/>
            <p:nvPr/>
          </p:nvGrpSpPr>
          <p:grpSpPr>
            <a:xfrm>
              <a:off x="132347" y="0"/>
              <a:ext cx="11935327" cy="6737684"/>
              <a:chOff x="132347" y="0"/>
              <a:chExt cx="11935327" cy="6737684"/>
            </a:xfrm>
          </p:grpSpPr>
          <p:sp>
            <p:nvSpPr>
              <p:cNvPr id="2" name="Rectangle: Single Corner Snipped 1">
                <a:extLst>
                  <a:ext uri="{FF2B5EF4-FFF2-40B4-BE49-F238E27FC236}">
                    <a16:creationId xmlns:a16="http://schemas.microsoft.com/office/drawing/2014/main" id="{F0529227-F3F1-44E4-BCDE-C5FE41CF99A6}"/>
                  </a:ext>
                </a:extLst>
              </p:cNvPr>
              <p:cNvSpPr/>
              <p:nvPr/>
            </p:nvSpPr>
            <p:spPr>
              <a:xfrm>
                <a:off x="132347" y="0"/>
                <a:ext cx="11935327" cy="6737684"/>
              </a:xfrm>
              <a:prstGeom prst="snip1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E775863D-A9D0-4124-9437-825049AB73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02280" y="2284746"/>
                <a:ext cx="7571373" cy="3947612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47367FA-8409-417A-8B2A-7DD3DFE9E275}"/>
                  </a:ext>
                </a:extLst>
              </p:cNvPr>
              <p:cNvSpPr txBox="1"/>
              <p:nvPr/>
            </p:nvSpPr>
            <p:spPr>
              <a:xfrm>
                <a:off x="2418347" y="3429000"/>
                <a:ext cx="6918158" cy="1323439"/>
              </a:xfrm>
              <a:prstGeom prst="rect">
                <a:avLst/>
              </a:prstGeom>
              <a:noFill/>
            </p:spPr>
            <p:txBody>
              <a:bodyPr wrap="square" rtlCol="0">
                <a:prstTxWarp prst="textChevron">
                  <a:avLst/>
                </a:prstTxWarp>
                <a:spAutoFit/>
              </a:bodyPr>
              <a:lstStyle/>
              <a:p>
                <a:r>
                  <a:rPr lang="bn-BD" sz="8000" b="1" dirty="0">
                    <a:ln w="13462">
                      <a:solidFill>
                        <a:schemeClr val="bg1"/>
                      </a:solidFill>
                      <a:prstDash val="solid"/>
                    </a:ln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>
                      <a:outerShdw dist="38100" dir="2700000" algn="bl" rotWithShape="0">
                        <a:schemeClr val="accent5"/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পরাগায়ন</a:t>
                </a:r>
                <a:endParaRPr lang="en-US" sz="8000" b="1" dirty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C57D7B0-D8CA-4F6B-95BB-91AB47783294}"/>
                </a:ext>
              </a:extLst>
            </p:cNvPr>
            <p:cNvSpPr txBox="1"/>
            <p:nvPr/>
          </p:nvSpPr>
          <p:spPr>
            <a:xfrm>
              <a:off x="2382252" y="763757"/>
              <a:ext cx="6990347" cy="1015663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BD" sz="60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আজকের পাঠ</a:t>
              </a:r>
              <a:endParaRPr lang="en-US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26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03768" cy="6858000"/>
            <a:chOff x="0" y="0"/>
            <a:chExt cx="12103768" cy="68580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DF5EAFD-2705-41C4-ACF6-FF9411B392F5}"/>
                </a:ext>
              </a:extLst>
            </p:cNvPr>
            <p:cNvGrpSpPr/>
            <p:nvPr/>
          </p:nvGrpSpPr>
          <p:grpSpPr>
            <a:xfrm>
              <a:off x="0" y="0"/>
              <a:ext cx="12103768" cy="6858000"/>
              <a:chOff x="44116" y="204537"/>
              <a:chExt cx="12103768" cy="644892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398B8403-0514-4A73-8629-76C0BCEB08E7}"/>
                  </a:ext>
                </a:extLst>
              </p:cNvPr>
              <p:cNvGrpSpPr/>
              <p:nvPr/>
            </p:nvGrpSpPr>
            <p:grpSpPr>
              <a:xfrm>
                <a:off x="44116" y="204537"/>
                <a:ext cx="12103768" cy="6448926"/>
                <a:chOff x="44116" y="48126"/>
                <a:chExt cx="12103768" cy="6448926"/>
              </a:xfrm>
            </p:grpSpPr>
            <p:sp>
              <p:nvSpPr>
                <p:cNvPr id="2" name="Rectangle: Rounded Corners 1">
                  <a:extLst>
                    <a:ext uri="{FF2B5EF4-FFF2-40B4-BE49-F238E27FC236}">
                      <a16:creationId xmlns:a16="http://schemas.microsoft.com/office/drawing/2014/main" id="{0190A289-713F-4948-A389-A8F50646F234}"/>
                    </a:ext>
                  </a:extLst>
                </p:cNvPr>
                <p:cNvSpPr/>
                <p:nvPr/>
              </p:nvSpPr>
              <p:spPr>
                <a:xfrm>
                  <a:off x="44116" y="48126"/>
                  <a:ext cx="12103768" cy="6448926"/>
                </a:xfrm>
                <a:prstGeom prst="round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Arrow: Pentagon 2">
                  <a:extLst>
                    <a:ext uri="{FF2B5EF4-FFF2-40B4-BE49-F238E27FC236}">
                      <a16:creationId xmlns:a16="http://schemas.microsoft.com/office/drawing/2014/main" id="{08622EF7-6A4E-498A-ADA3-F6D02C432DE1}"/>
                    </a:ext>
                  </a:extLst>
                </p:cNvPr>
                <p:cNvSpPr/>
                <p:nvPr/>
              </p:nvSpPr>
              <p:spPr>
                <a:xfrm>
                  <a:off x="3964404" y="1082842"/>
                  <a:ext cx="3212431" cy="926431"/>
                </a:xfrm>
                <a:prstGeom prst="homePlat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Plain">
                    <a:avLst/>
                  </a:prstTxWarp>
                  <a:noAutofit/>
                </a:bodyPr>
                <a:lstStyle/>
                <a:p>
                  <a:pPr algn="ctr"/>
                  <a:r>
                    <a:rPr lang="bn-BD" sz="54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শিখনফল</a:t>
                  </a:r>
                  <a:endParaRPr lang="en-US" sz="54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4" name="Scroll: Horizontal 3">
                  <a:extLst>
                    <a:ext uri="{FF2B5EF4-FFF2-40B4-BE49-F238E27FC236}">
                      <a16:creationId xmlns:a16="http://schemas.microsoft.com/office/drawing/2014/main" id="{5EAC9BB7-FDAD-475C-9C78-4FCAFB845F58}"/>
                    </a:ext>
                  </a:extLst>
                </p:cNvPr>
                <p:cNvSpPr/>
                <p:nvPr/>
              </p:nvSpPr>
              <p:spPr>
                <a:xfrm>
                  <a:off x="2707105" y="3272590"/>
                  <a:ext cx="5727031" cy="815454"/>
                </a:xfrm>
                <a:prstGeom prst="horizontalScroll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44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পরাগায়ন </a:t>
                  </a:r>
                  <a:r>
                    <a:rPr lang="en-US" sz="4400" dirty="0" err="1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কী</a:t>
                  </a:r>
                  <a:r>
                    <a:rPr lang="bn-BD" sz="44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 তা বলতে পারবে</a:t>
                  </a:r>
                  <a:endParaRPr lang="en-US" sz="44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5" name="Scroll: Horizontal 4">
                  <a:extLst>
                    <a:ext uri="{FF2B5EF4-FFF2-40B4-BE49-F238E27FC236}">
                      <a16:creationId xmlns:a16="http://schemas.microsoft.com/office/drawing/2014/main" id="{59375CB1-296B-42E9-AB17-5D1FC99E4D19}"/>
                    </a:ext>
                  </a:extLst>
                </p:cNvPr>
                <p:cNvSpPr/>
                <p:nvPr/>
              </p:nvSpPr>
              <p:spPr>
                <a:xfrm>
                  <a:off x="2707105" y="4248135"/>
                  <a:ext cx="8542421" cy="842658"/>
                </a:xfrm>
                <a:prstGeom prst="horizontalScroll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bn-BD" sz="4400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পরাগায়নের শ্রেণিবিভাগ ব্যাখ্যা করতে পারবে</a:t>
                  </a:r>
                  <a:endParaRPr lang="en-US" sz="44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22179E8-B5CE-4874-A0A2-3532F372B6D9}"/>
                  </a:ext>
                </a:extLst>
              </p:cNvPr>
              <p:cNvSpPr txBox="1"/>
              <p:nvPr/>
            </p:nvSpPr>
            <p:spPr>
              <a:xfrm>
                <a:off x="2707105" y="2443399"/>
                <a:ext cx="714676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 পা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ঠ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</a:t>
                </a:r>
                <a:r>
                  <a:rPr lang="en-US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েষে শি</a:t>
                </a:r>
                <a:r>
                  <a:rPr lang="bn-BD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ক্ষার্থীরা...............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9" name="Scroll: Horizontal 4">
              <a:extLst>
                <a:ext uri="{FF2B5EF4-FFF2-40B4-BE49-F238E27FC236}">
                  <a16:creationId xmlns:a16="http://schemas.microsoft.com/office/drawing/2014/main" id="{59375CB1-296B-42E9-AB17-5D1FC99E4D19}"/>
                </a:ext>
              </a:extLst>
            </p:cNvPr>
            <p:cNvSpPr/>
            <p:nvPr/>
          </p:nvSpPr>
          <p:spPr>
            <a:xfrm>
              <a:off x="2662989" y="5514547"/>
              <a:ext cx="8542421" cy="842658"/>
            </a:xfrm>
            <a:prstGeom prst="horizontalScroll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পরাগায়নের </a:t>
              </a:r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মাধ্যম কি তা ব্যাখ্যা</a:t>
              </a:r>
              <a:r>
                <a:rPr lang="bn-BD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করতে পারবে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654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8F2AC3-5A0D-49F0-9A26-19C1DBB55FC0}"/>
              </a:ext>
            </a:extLst>
          </p:cNvPr>
          <p:cNvSpPr/>
          <p:nvPr/>
        </p:nvSpPr>
        <p:spPr>
          <a:xfrm>
            <a:off x="0" y="84221"/>
            <a:ext cx="12192000" cy="67737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2AAA98-8114-4AD1-80A0-61FFD9FBCB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45" y="1552072"/>
            <a:ext cx="4156092" cy="31651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44342B-A4F8-4EB9-93D7-892D42DA91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722" y="1552072"/>
            <a:ext cx="4156092" cy="31651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DA95A4-91A4-4C2C-BFD6-42F6294A4D70}"/>
              </a:ext>
            </a:extLst>
          </p:cNvPr>
          <p:cNvSpPr txBox="1"/>
          <p:nvPr/>
        </p:nvSpPr>
        <p:spPr>
          <a:xfrm>
            <a:off x="1339315" y="5378116"/>
            <a:ext cx="42553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পতঙ্গের মাধ্যমে পরাগায়ন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7143F4-1F71-4DE7-BC4D-1C66D8A7A127}"/>
              </a:ext>
            </a:extLst>
          </p:cNvPr>
          <p:cNvSpPr txBox="1"/>
          <p:nvPr/>
        </p:nvSpPr>
        <p:spPr>
          <a:xfrm>
            <a:off x="6597318" y="5378116"/>
            <a:ext cx="5594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পরাগায়নের কারণে ফল উৎপন্ন হয়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5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EA65E94-567A-47E8-AF09-C9FE413EB707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ctangle: Diagonal Corners Rounded 1">
              <a:extLst>
                <a:ext uri="{FF2B5EF4-FFF2-40B4-BE49-F238E27FC236}">
                  <a16:creationId xmlns:a16="http://schemas.microsoft.com/office/drawing/2014/main" id="{307B9F3F-E1C5-418B-8D60-69E84A9A1F4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ound2Diag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0B21091-F074-448F-B353-894EFCA746AC}"/>
                </a:ext>
              </a:extLst>
            </p:cNvPr>
            <p:cNvSpPr txBox="1"/>
            <p:nvPr/>
          </p:nvSpPr>
          <p:spPr>
            <a:xfrm>
              <a:off x="4307305" y="625642"/>
              <a:ext cx="3886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6000" b="1" spc="50" dirty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sz="6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063FBFB-1508-45B8-879A-C2A02DE6A2D4}"/>
                </a:ext>
              </a:extLst>
            </p:cNvPr>
            <p:cNvSpPr txBox="1"/>
            <p:nvPr/>
          </p:nvSpPr>
          <p:spPr>
            <a:xfrm>
              <a:off x="4644190" y="1424736"/>
              <a:ext cx="23220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সময়-৩ মিনিট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4190981-71C2-4540-845F-08B6DF944E1C}"/>
                </a:ext>
              </a:extLst>
            </p:cNvPr>
            <p:cNvSpPr txBox="1"/>
            <p:nvPr/>
          </p:nvSpPr>
          <p:spPr>
            <a:xfrm>
              <a:off x="3116179" y="3429000"/>
              <a:ext cx="69301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/>
                <a:t>পরাগায়ন কি ?</a:t>
              </a:r>
              <a:endParaRPr lang="en-US" sz="480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1CA7CC3-8895-40C4-9F83-0C06DEDAEE4C}"/>
                </a:ext>
              </a:extLst>
            </p:cNvPr>
            <p:cNvSpPr txBox="1"/>
            <p:nvPr/>
          </p:nvSpPr>
          <p:spPr>
            <a:xfrm>
              <a:off x="3116178" y="4149072"/>
              <a:ext cx="69301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4800" dirty="0"/>
                <a:t>পরাগায়ন কিভাবে হয় ?</a:t>
              </a:r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7259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3628A5-8AC5-430A-B404-786C7B230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762" y="1850105"/>
            <a:ext cx="4312069" cy="29220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E5129D-98F6-4544-903B-5C842CA1B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619" y="2117558"/>
            <a:ext cx="4091966" cy="26546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1166B5-44AC-4278-9356-1D99CA4E04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415" y="1335505"/>
            <a:ext cx="2381250" cy="22812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86815DA-3DF7-4E76-9167-6C0137C14A47}"/>
              </a:ext>
            </a:extLst>
          </p:cNvPr>
          <p:cNvSpPr txBox="1"/>
          <p:nvPr/>
        </p:nvSpPr>
        <p:spPr>
          <a:xfrm>
            <a:off x="457200" y="5173579"/>
            <a:ext cx="102629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একই প্রজাতির একটি ফুলের পরাগধানী থেকে পরাগরেণু অন্য গাছের ফুলের গর্ভমূন্ডে স্থানান্তরিত হয় তখন তাকে পর-পরাগায়ন বলে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4336 0.05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80" y="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A653621-0D3D-4BC2-B614-FAFCD0F918A1}"/>
              </a:ext>
            </a:extLst>
          </p:cNvPr>
          <p:cNvSpPr/>
          <p:nvPr/>
        </p:nvSpPr>
        <p:spPr>
          <a:xfrm>
            <a:off x="998622" y="4850414"/>
            <a:ext cx="10250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একটি ফুলের পরাগধানী থেকে পরাগরেণু যখন একই গাছের অন্য ফুলের গর্ভমূন্ডে স্থানান্তরিত হয় তখন তাকে স্ব-পরাগায়ন বলে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107" y="504966"/>
            <a:ext cx="7547211" cy="373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1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228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Kumar Ranzit Subrata</dc:creator>
  <cp:lastModifiedBy>User</cp:lastModifiedBy>
  <cp:revision>28</cp:revision>
  <dcterms:created xsi:type="dcterms:W3CDTF">2020-03-10T22:48:54Z</dcterms:created>
  <dcterms:modified xsi:type="dcterms:W3CDTF">2020-03-14T06:17:39Z</dcterms:modified>
</cp:coreProperties>
</file>