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8" r:id="rId2"/>
    <p:sldId id="257" r:id="rId3"/>
    <p:sldId id="258" r:id="rId4"/>
    <p:sldId id="265" r:id="rId5"/>
    <p:sldId id="266" r:id="rId6"/>
    <p:sldId id="268" r:id="rId7"/>
    <p:sldId id="262" r:id="rId8"/>
    <p:sldId id="267" r:id="rId9"/>
    <p:sldId id="269" r:id="rId10"/>
    <p:sldId id="270" r:id="rId11"/>
    <p:sldId id="271" r:id="rId12"/>
    <p:sldId id="272" r:id="rId13"/>
    <p:sldId id="275" r:id="rId14"/>
    <p:sldId id="259" r:id="rId15"/>
    <p:sldId id="260" r:id="rId16"/>
    <p:sldId id="261" r:id="rId17"/>
    <p:sldId id="27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454" autoAdjust="0"/>
  </p:normalViewPr>
  <p:slideViewPr>
    <p:cSldViewPr>
      <p:cViewPr varScale="1">
        <p:scale>
          <a:sx n="59" d="100"/>
          <a:sy n="59" d="100"/>
        </p:scale>
        <p:origin x="17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53408-6868-427A-A06A-A824A7BBF363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2EE98D-6B19-4A5C-9C47-603A0C7582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309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86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আজকের </a:t>
            </a:r>
            <a:r>
              <a:rPr lang="bn-I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পাঠের তৃতীয় শিখনফলের উদেশ্যে প্রশ্নগুলি করা যেতে পারে।সমগ্র অধ্যয়ের শিখনফলের উপর</a:t>
            </a:r>
            <a:r>
              <a:rPr lang="bn-IN" sz="120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ভিত্তি করে </a:t>
            </a:r>
            <a:r>
              <a:rPr lang="bn-IN" smtClean="0"/>
              <a:t>শিক্ষার্থী</a:t>
            </a:r>
            <a:r>
              <a:rPr lang="bn-IN" baseline="0" smtClean="0"/>
              <a:t> </a:t>
            </a:r>
            <a:r>
              <a:rPr lang="en-US" dirty="0" err="1" smtClean="0"/>
              <a:t>প্রশ্নটির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সম্ভাব্য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bn-IN" baseline="0" dirty="0" smtClean="0"/>
              <a:t> বলার পর</a:t>
            </a:r>
            <a:r>
              <a:rPr lang="en-US" baseline="0" dirty="0" smtClean="0"/>
              <a:t> প্রদত্ত উত্তরগুলি মিলানো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EE98D-6B19-4A5C-9C47-603A0C7582A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8916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বৃত্তে ক্লিকের পুর্বেই শিক্ষার্থীর কাজ থেকে সম্ভাব্য উত্তর বের করে উত্তর মিলানো যেতে পারে।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1062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প্রশ্নের</a:t>
            </a:r>
            <a:r>
              <a:rPr lang="bn-BD" baseline="0" dirty="0" smtClean="0"/>
              <a:t> উত্তরে শিক্ষক শিক্ষার্থীকে সহায়তা করতে পারেন।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7884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বাড়ির কাজ শিক্ষার্থীকে</a:t>
            </a:r>
            <a:r>
              <a:rPr lang="bn-BD" baseline="0" dirty="0" smtClean="0"/>
              <a:t> বুঝিয়ে দেয়া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22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শিক্ষার্থীদের স্বাগতম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ক্লাসের প্রতি মনোযোগ আকর্ষণের জন্য চিত্রটি দেওয়া হয়েছে।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27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কন্টেন্টটির মান</a:t>
            </a:r>
            <a:r>
              <a:rPr lang="bn-BD" baseline="0" dirty="0" smtClean="0"/>
              <a:t>সম্মত করার জন্য মতামত দিলে কৃতজ্ঞ থাকবো।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27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পাঠ</a:t>
            </a:r>
            <a:r>
              <a:rPr lang="bn-BD" baseline="0" dirty="0" smtClean="0"/>
              <a:t> শিরোনাম ঘোষনা </a:t>
            </a:r>
            <a:r>
              <a:rPr lang="en-US" baseline="0" dirty="0" err="1" smtClean="0"/>
              <a:t>করার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প্রথমে</a:t>
            </a:r>
            <a:r>
              <a:rPr lang="en-US" baseline="0" dirty="0" smtClean="0"/>
              <a:t> </a:t>
            </a:r>
            <a:r>
              <a:rPr lang="bn-IN" baseline="0" dirty="0" smtClean="0"/>
              <a:t>চিত্র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রসায়ন পাঠের গুরুত্ব</a:t>
            </a:r>
            <a:r>
              <a:rPr lang="en-US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0" baseline="0" dirty="0" err="1" smtClean="0"/>
              <a:t>সম্পর্কে</a:t>
            </a:r>
            <a:r>
              <a:rPr lang="en-US" b="0" baseline="0" dirty="0" smtClean="0"/>
              <a:t> </a:t>
            </a:r>
            <a:r>
              <a:rPr lang="en-US" baseline="0" dirty="0" err="1" smtClean="0"/>
              <a:t>প্রাসঙ্গিক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</a:t>
            </a:r>
            <a:r>
              <a:rPr lang="bn-BD" baseline="0" dirty="0" smtClean="0"/>
              <a:t>শ্ন</a:t>
            </a:r>
            <a:r>
              <a:rPr lang="en-US" baseline="0" dirty="0" smtClean="0"/>
              <a:t> </a:t>
            </a:r>
            <a:r>
              <a:rPr lang="bn-BD" baseline="0" dirty="0" smtClean="0"/>
              <a:t>করা যেতে পারে</a:t>
            </a:r>
            <a:r>
              <a:rPr lang="bn-IN" baseline="0" dirty="0" smtClean="0"/>
              <a:t> 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এবং তাদের উত্তরের মাধ্যমে পাঠ ঘোষনা করা যেতে পারে।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যেমন-</a:t>
            </a:r>
            <a:endParaRPr lang="bn-I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রাসায়নিক পদার্থ ঔষধ আমদের কী কাজে লাগে?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সব রোগে একই ঔষধ খেলে কী হবে?</a:t>
            </a:r>
            <a:r>
              <a:rPr lang="bn-BD" baseline="0" dirty="0" smtClean="0"/>
              <a:t> </a:t>
            </a:r>
            <a:r>
              <a:rPr lang="en-US" baseline="0" dirty="0" smtClean="0"/>
              <a:t>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EE98D-6B19-4A5C-9C47-603A0C7582A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828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আজকের পাঠের প্রথম শিখনফলের উদেশ্যে চিত্রগুলি দেওয়া হয়েছে। </a:t>
            </a:r>
            <a:r>
              <a:rPr lang="en-US" dirty="0" err="1" smtClean="0"/>
              <a:t>চিত্রের</a:t>
            </a:r>
            <a:r>
              <a:rPr lang="en-US" dirty="0" smtClean="0"/>
              <a:t> </a:t>
            </a:r>
            <a:r>
              <a:rPr lang="en-US" baseline="0" dirty="0" err="1" smtClean="0"/>
              <a:t>পদার্থগুলি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রাসায়নিক</a:t>
            </a:r>
            <a:r>
              <a:rPr lang="bn-IN" baseline="0" dirty="0" smtClean="0"/>
              <a:t> </a:t>
            </a:r>
            <a:r>
              <a:rPr lang="en-US" baseline="0" dirty="0" err="1" smtClean="0"/>
              <a:t>পদার্থ</a:t>
            </a:r>
            <a:r>
              <a:rPr lang="bn-IN" baseline="0" dirty="0" smtClean="0"/>
              <a:t>ের</a:t>
            </a:r>
            <a:r>
              <a:rPr lang="en-US" baseline="0" dirty="0" smtClean="0"/>
              <a:t> </a:t>
            </a:r>
            <a:r>
              <a:rPr lang="bn-IN" baseline="0" dirty="0" smtClean="0"/>
              <a:t>প্রয়োজনীতা সম্পর্কে প্রাসঙ্গিক 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r>
              <a:rPr lang="bn-IN" baseline="0" dirty="0" smtClean="0"/>
              <a:t> যেমন-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n-IN" baseline="0" dirty="0" smtClean="0"/>
              <a:t>আমাদের খাদ্য দ্রব্যের প্রয়োজনীতা আছে কী?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n-IN" baseline="0" dirty="0" smtClean="0"/>
              <a:t>খাদ্য দ্রব্যে তেল, চিনি, লবণের প্রয়োজনীয়তা আছে কী?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EE98D-6B19-4A5C-9C47-603A0C7582A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157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আজকের পাঠের প্রথম শিখনফলের উদেশ্যেও চিত্রগুলি দেওয়া হয়েছে। </a:t>
            </a:r>
            <a:r>
              <a:rPr lang="en-US" dirty="0" err="1" smtClean="0"/>
              <a:t>চিত্রের</a:t>
            </a:r>
            <a:r>
              <a:rPr lang="en-US" dirty="0" smtClean="0"/>
              <a:t> </a:t>
            </a:r>
            <a:r>
              <a:rPr lang="en-US" baseline="0" dirty="0" err="1" smtClean="0"/>
              <a:t>পদার্থগুলি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রাসায়নিক</a:t>
            </a:r>
            <a:r>
              <a:rPr lang="bn-IN" baseline="0" dirty="0" smtClean="0"/>
              <a:t> </a:t>
            </a:r>
            <a:r>
              <a:rPr lang="en-US" baseline="0" dirty="0" err="1" smtClean="0"/>
              <a:t>পদার্থ</a:t>
            </a:r>
            <a:r>
              <a:rPr lang="bn-IN" baseline="0" dirty="0" smtClean="0"/>
              <a:t>ের</a:t>
            </a:r>
            <a:r>
              <a:rPr lang="en-US" baseline="0" dirty="0" smtClean="0"/>
              <a:t> </a:t>
            </a:r>
            <a:r>
              <a:rPr lang="bn-IN" baseline="0" dirty="0" smtClean="0"/>
              <a:t>প্রয়োজনীতা সম্পর্কে প্রাসঙ্গিক 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r>
              <a:rPr lang="bn-IN" baseline="0" dirty="0" smtClean="0"/>
              <a:t> ৭নং স্লাইডের অনুরুপ প্রশ্ন করা যেতে পারে।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EE98D-6B19-4A5C-9C47-603A0C7582A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37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আজকের পাঠের প্রথম শিখনফলের উদেশ্যেও চিত্রগুলি দেওয়া হয়েছে। </a:t>
            </a:r>
            <a:r>
              <a:rPr lang="en-US" dirty="0" err="1" smtClean="0"/>
              <a:t>চিত্রের</a:t>
            </a:r>
            <a:r>
              <a:rPr lang="en-US" dirty="0" smtClean="0"/>
              <a:t> </a:t>
            </a:r>
            <a:r>
              <a:rPr lang="en-US" baseline="0" dirty="0" err="1" smtClean="0"/>
              <a:t>পদার্থগুলি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রাসায়নিক</a:t>
            </a:r>
            <a:r>
              <a:rPr lang="bn-IN" baseline="0" dirty="0" smtClean="0"/>
              <a:t> </a:t>
            </a:r>
            <a:r>
              <a:rPr lang="en-US" baseline="0" dirty="0" err="1" smtClean="0"/>
              <a:t>পদার্থ</a:t>
            </a:r>
            <a:r>
              <a:rPr lang="bn-IN" baseline="0" dirty="0" smtClean="0"/>
              <a:t>ের</a:t>
            </a:r>
            <a:r>
              <a:rPr lang="en-US" baseline="0" dirty="0" smtClean="0"/>
              <a:t> </a:t>
            </a:r>
            <a:r>
              <a:rPr lang="bn-IN" baseline="0" dirty="0" smtClean="0"/>
              <a:t>প্রয়োজনীতা সম্পর্কে প্রাসঙ্গিক 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r>
              <a:rPr lang="bn-IN" baseline="0" dirty="0" smtClean="0"/>
              <a:t> ৭নং স্লাইডের অনুরুপ প্রশ্ন করা যেতে পারে।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EE98D-6B19-4A5C-9C47-603A0C7582A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621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আজকের পাঠের দ্বিতীয় শিখনফলের উদেশ্যেও চিত্রগুলি দেওয়া হয়েছে। </a:t>
            </a:r>
            <a:r>
              <a:rPr lang="en-US" dirty="0" err="1" smtClean="0"/>
              <a:t>চিত্রের</a:t>
            </a:r>
            <a:r>
              <a:rPr lang="en-US" dirty="0" smtClean="0"/>
              <a:t> </a:t>
            </a:r>
            <a:r>
              <a:rPr lang="en-US" baseline="0" dirty="0" err="1" smtClean="0"/>
              <a:t>পদার্থগুলি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দেখায়ে</a:t>
            </a:r>
            <a:r>
              <a:rPr lang="bn-IN" baseline="0" dirty="0" smtClean="0"/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অতিমাত্রায় রাসায়নিক দ্রব্যাদি ব্যবহার</a:t>
            </a:r>
            <a:r>
              <a:rPr lang="en-US" sz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ের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ক্ষতিকারক দিক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aseline="0" dirty="0" smtClean="0"/>
              <a:t>সম্পর্কে প্রাসঙ্গিক 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r>
              <a:rPr lang="bn-IN" baseline="0" dirty="0" smtClean="0"/>
              <a:t> যেমন-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সার,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কীটনাশক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হ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কিন্তু</a:t>
            </a:r>
            <a:r>
              <a:rPr lang="bn-IN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অতিমাত্রায় ব্যবহার করলে কী হবে?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খাদ্য সংরক্ষণে প্রিজারভেটিভস দেওয়া হয়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কিন্তু</a:t>
            </a:r>
            <a:r>
              <a:rPr lang="bn-IN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অতিমাত্রায় ব্যবহার করলে কী হবে?</a:t>
            </a:r>
            <a:endParaRPr lang="en-US" sz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bn-I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EE98D-6B19-4A5C-9C47-603A0C7582A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1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আজকের পাঠের দ্বিতীয় শিখনফলের উদেশ্যেও চিত্রগুলি দেওয়া হয়েছে। </a:t>
            </a:r>
            <a:r>
              <a:rPr lang="en-US" dirty="0" err="1" smtClean="0"/>
              <a:t>চিত্রের</a:t>
            </a:r>
            <a:r>
              <a:rPr lang="en-US" dirty="0" smtClean="0"/>
              <a:t> </a:t>
            </a:r>
            <a:r>
              <a:rPr lang="en-US" baseline="0" dirty="0" err="1" smtClean="0"/>
              <a:t>পদার্থগুলি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দেখায়ে</a:t>
            </a:r>
            <a:r>
              <a:rPr lang="bn-IN" baseline="0" dirty="0" smtClean="0"/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অতিমাত্রায় রাসায়নিক দ্রব্যাদি ব্যবহার</a:t>
            </a:r>
            <a:r>
              <a:rPr lang="en-US" sz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ের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ক্ষতিকারক দিক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aseline="0" dirty="0" smtClean="0"/>
              <a:t>সম্পর্কে ১১ নং স্লাইডের অনুরুপ প্রাসঙ্গিক 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r>
              <a:rPr lang="bn-IN" baseline="0" dirty="0" smtClean="0"/>
              <a:t> </a:t>
            </a:r>
            <a:r>
              <a:rPr lang="en-US" baseline="0" dirty="0" err="1" smtClean="0"/>
              <a:t>কাঠ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গ্যস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ইত্যাদির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ধোয়ায়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কার্বন-ডাই-অক্সাইড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কার্বন-মনো-অক্সাইড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স্বাস্থের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ক্ষতি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উদাহরণ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রসায়ন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গুরুত্ব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বুঝ</a:t>
            </a:r>
            <a:r>
              <a:rPr lang="bn-IN" baseline="0" dirty="0" smtClean="0"/>
              <a:t>িয়ে দেওয়া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EE98D-6B19-4A5C-9C47-603A0C7582A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598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image" Target="../media/image19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9342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ফ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1447800"/>
            <a:ext cx="68580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এই পাঠটি শ্রেণিকক্ষে উপস্থাপনের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পাঠ্যবই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থেকে এই পাঠটি ভালভাবে পড়ে নেওয়া যেতে পারে।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6800" y="5756701"/>
            <a:ext cx="6858000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কন্টেন্টটি একটি মডেল। এর চেয়েও ভিন্ন আঙ্গিকে ভাল মানের কন্টেন্ট তৈরি করে ক্লাসে প্রদর্শন করা যেতে পারে।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08743" y="4343400"/>
            <a:ext cx="685800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পাঠটি শ্রেণিকক্ষে উপস্থাপনের পূর্বে এই স্লাইডটি ডিলিট করে দেয়া যেতে পারে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F5</a:t>
            </a:r>
            <a:r>
              <a:rPr lang="bn-BD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চেপে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slide show-</a:t>
            </a:r>
            <a:r>
              <a:rPr lang="bn-BD" sz="2400" smtClean="0">
                <a:latin typeface="NikoshBAN" pitchFamily="2" charset="0"/>
                <a:cs typeface="NikoshBAN" pitchFamily="2" charset="0"/>
              </a:rPr>
              <a:t>তে যেতে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পারেন।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62200" y="401782"/>
            <a:ext cx="42672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দৃষ্টি আকর্ষন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2979003"/>
            <a:ext cx="68580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এই পাঠটি শ্রেণিকক্ষে উপস্থাপনের সময়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নিচে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Note Bar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এ দেয়া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Notes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অনুসরণ করা যেতে পারে। </a:t>
            </a:r>
          </a:p>
        </p:txBody>
      </p:sp>
    </p:spTree>
    <p:extLst>
      <p:ext uri="{BB962C8B-B14F-4D97-AF65-F5344CB8AC3E}">
        <p14:creationId xmlns:p14="http://schemas.microsoft.com/office/powerpoint/2010/main" val="34305758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609600"/>
            <a:ext cx="4572000" cy="685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3118" y="4662055"/>
            <a:ext cx="7391400" cy="685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অতিরিক্ত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সার-বিষ ব্যবহার করলে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ভাল ফলন লাভ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করা যাবে কী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0" y="2590800"/>
            <a:ext cx="64770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শরীর-স্বাস্থ্য রক্ষায়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ইচ্ছে মত ঔষধ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সেবন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 যাবে কী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74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9" y="275940"/>
            <a:ext cx="3581401" cy="231486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00400"/>
            <a:ext cx="3810000" cy="23622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9" y="3200400"/>
            <a:ext cx="3581402" cy="23622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457200" y="2667000"/>
            <a:ext cx="3810000" cy="381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সার,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কীটনাশক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হ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য়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29199" y="2667000"/>
            <a:ext cx="3581402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রান্নার জন্য কাঠ-গ্যাস ব্যবহৃত হয়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5638800"/>
            <a:ext cx="38100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রুপচর্চায় কসমেটিকস ব্যবহৃত হয়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29199" y="5638800"/>
            <a:ext cx="3581402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খাদ্য সংরক্ষণে প্রিজারভেটিভস দেওয়া হয়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4469" y="6248400"/>
            <a:ext cx="7696198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উপরোক্ত রাসায়নিক পদার্থগুলির ব্যবহার জানা প্রয়োজন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57200" y="284256"/>
            <a:ext cx="3810000" cy="2285143"/>
            <a:chOff x="304800" y="284256"/>
            <a:chExt cx="4191000" cy="228514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600" y="284256"/>
              <a:ext cx="1981200" cy="227960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342"/>
            <a:stretch/>
          </p:blipFill>
          <p:spPr>
            <a:xfrm>
              <a:off x="304800" y="886691"/>
              <a:ext cx="2209800" cy="168270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910"/>
            <a:stretch/>
          </p:blipFill>
          <p:spPr>
            <a:xfrm>
              <a:off x="304800" y="284256"/>
              <a:ext cx="2209800" cy="9076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162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373270"/>
            <a:ext cx="3276600" cy="26465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7" t="3291" r="12283" b="21426"/>
          <a:stretch/>
        </p:blipFill>
        <p:spPr>
          <a:xfrm>
            <a:off x="5257800" y="228600"/>
            <a:ext cx="3276600" cy="2514601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352800"/>
            <a:ext cx="3505200" cy="2667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8600"/>
            <a:ext cx="3505200" cy="251459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6" name="Rectangle 15"/>
          <p:cNvSpPr/>
          <p:nvPr/>
        </p:nvSpPr>
        <p:spPr>
          <a:xfrm>
            <a:off x="609600" y="2823950"/>
            <a:ext cx="7924800" cy="4571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কলকারখানা ও যানবাহন থেকে তৈরি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co</a:t>
            </a:r>
            <a:r>
              <a:rPr lang="en-US" sz="24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ক্ষতিকর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9599" y="6248401"/>
            <a:ext cx="7924801" cy="4571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কয়েল ও কাঠ-গ্যাস পোড়ানো ধুয়া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স্বাস্থের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মারাত্মক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ক্ষতিকর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84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066800" y="3505200"/>
            <a:ext cx="7924800" cy="7620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সায়ন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িক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পদার্থগুলি সম্পর্কে জ্ঞান অর্জন করা।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        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66800" y="4648200"/>
            <a:ext cx="7924800" cy="762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দৈনন্দিন জীবনে রাসায়নিক পদার্থগুলি প্রয়োজনীয়তা উপলদ্ধি করা।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066800" y="5791200"/>
            <a:ext cx="7924800" cy="7620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অতিমাত্রায় রাসায়নিক দ্রব্যাদি ব্যবহার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ের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ক্ষতিকারক দিক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 সচেতন হওয়া।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676401" y="1219200"/>
            <a:ext cx="5791199" cy="762000"/>
          </a:xfrm>
          <a:prstGeom prst="roundRect">
            <a:avLst/>
          </a:prstGeom>
          <a:ln/>
          <a:scene3d>
            <a:camera prst="perspectiveAbove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রসায়ন পাঠের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করে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বল।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90799" y="228600"/>
            <a:ext cx="3810000" cy="762000"/>
          </a:xfrm>
          <a:prstGeom prst="roundRect">
            <a:avLst/>
          </a:prstGeom>
          <a:ln/>
          <a:scene3d>
            <a:camera prst="perspectiveAbove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কাজ।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14746" y="2466109"/>
            <a:ext cx="3505200" cy="762000"/>
          </a:xfrm>
          <a:prstGeom prst="roundRect">
            <a:avLst/>
          </a:prstGeom>
          <a:ln/>
          <a:scene3d>
            <a:camera prst="perspectiveAbove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রসায়ন পাঠের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10088937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2" grpId="0" animBg="1"/>
      <p:bldP spid="11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4267200" y="2514602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সুস্পষ্ট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জ্ঞান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6781800" y="5943600"/>
            <a:ext cx="270933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6781800" y="5943600"/>
            <a:ext cx="304801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905000" y="990600"/>
            <a:ext cx="6781803" cy="5334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দ্রব্যাদি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ফলাফলের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অত্যন্ত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জরুরী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381000" y="914400"/>
            <a:ext cx="1371600" cy="685800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5491" tIns="52746" rIns="105491" bIns="52746"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প্রশ্নঃ ১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733801" y="1905000"/>
            <a:ext cx="304799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ultiply 20"/>
          <p:cNvSpPr/>
          <p:nvPr/>
        </p:nvSpPr>
        <p:spPr>
          <a:xfrm>
            <a:off x="5494618" y="1826557"/>
            <a:ext cx="372783" cy="45944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00801" y="1905000"/>
            <a:ext cx="304801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y 22"/>
          <p:cNvSpPr/>
          <p:nvPr/>
        </p:nvSpPr>
        <p:spPr>
          <a:xfrm>
            <a:off x="8124016" y="1828800"/>
            <a:ext cx="410384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733800" y="2590800"/>
            <a:ext cx="304800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alf Frame 24"/>
          <p:cNvSpPr/>
          <p:nvPr/>
        </p:nvSpPr>
        <p:spPr>
          <a:xfrm rot="14014148">
            <a:off x="5815237" y="2402743"/>
            <a:ext cx="178156" cy="528515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400801" y="2590800"/>
            <a:ext cx="304801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ultiply 26"/>
          <p:cNvSpPr/>
          <p:nvPr/>
        </p:nvSpPr>
        <p:spPr>
          <a:xfrm>
            <a:off x="8229601" y="2590800"/>
            <a:ext cx="338667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457200" y="2057401"/>
            <a:ext cx="3276600" cy="6858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 জানতে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250268" y="1864659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সচেতনতা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6917268" y="1864659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পরিমিত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6858000" y="2590802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গুণাগুণ</a:t>
            </a:r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3733801" y="2590800"/>
            <a:ext cx="304801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081867" y="304800"/>
            <a:ext cx="2844800" cy="381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981202" y="3352800"/>
            <a:ext cx="6705602" cy="16002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কাঠ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কয়লা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পোড়ালে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-</a:t>
            </a:r>
          </a:p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i.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কার্বন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কণা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ii.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র্বন-মনো-অক্সাইড। </a:t>
            </a:r>
          </a:p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কার্বন-ডাই-অক্সাইড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সঠিক- </a:t>
            </a:r>
            <a:endParaRPr lang="bn-BD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457201" y="3429000"/>
            <a:ext cx="1371600" cy="68580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5491" tIns="52746" rIns="105491" bIns="52746"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প্রশ্নঃ ২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ight Arrow 42"/>
          <p:cNvSpPr/>
          <p:nvPr/>
        </p:nvSpPr>
        <p:spPr>
          <a:xfrm>
            <a:off x="533400" y="5334000"/>
            <a:ext cx="3276600" cy="6858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 জানতে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343400" y="5181602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i, ii</a:t>
            </a:r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3877984" y="5183843"/>
            <a:ext cx="304799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Multiply 56"/>
          <p:cNvSpPr/>
          <p:nvPr/>
        </p:nvSpPr>
        <p:spPr>
          <a:xfrm>
            <a:off x="5638801" y="5105402"/>
            <a:ext cx="372783" cy="45944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7162800" y="5181602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i, iii</a:t>
            </a:r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6781800" y="5181600"/>
            <a:ext cx="304801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Multiply 59"/>
          <p:cNvSpPr/>
          <p:nvPr/>
        </p:nvSpPr>
        <p:spPr>
          <a:xfrm>
            <a:off x="8382000" y="5105400"/>
            <a:ext cx="410384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7162800" y="5867402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i, ii, iii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3886201" y="5943600"/>
            <a:ext cx="304801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Multiply 62"/>
          <p:cNvSpPr/>
          <p:nvPr/>
        </p:nvSpPr>
        <p:spPr>
          <a:xfrm>
            <a:off x="5562601" y="5867400"/>
            <a:ext cx="338667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4343400" y="5867402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ii, iii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Half Frame 65"/>
          <p:cNvSpPr/>
          <p:nvPr/>
        </p:nvSpPr>
        <p:spPr>
          <a:xfrm rot="14014148">
            <a:off x="8482236" y="5755543"/>
            <a:ext cx="178156" cy="528515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9849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65" grpId="0" animBg="1"/>
      <p:bldP spid="67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3" grpId="0" animBg="1"/>
      <p:bldP spid="36" grpId="0" animBg="1"/>
      <p:bldP spid="37" grpId="0" animBg="1"/>
      <p:bldP spid="40" grpId="0" animBg="1"/>
      <p:bldP spid="29" grpId="0" animBg="1"/>
      <p:bldP spid="38" grpId="0" animBg="1"/>
      <p:bldP spid="43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1" grpId="1" animBg="1"/>
      <p:bldP spid="62" grpId="0" animBg="1"/>
      <p:bldP spid="63" grpId="0" animBg="1"/>
      <p:bldP spid="64" grpId="0" animBg="1"/>
      <p:bldP spid="6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wn Arrow Callout 14"/>
          <p:cNvSpPr/>
          <p:nvPr/>
        </p:nvSpPr>
        <p:spPr>
          <a:xfrm>
            <a:off x="2810934" y="457200"/>
            <a:ext cx="3581400" cy="914400"/>
          </a:xfrm>
          <a:prstGeom prst="downArrowCallou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24000" y="1752600"/>
            <a:ext cx="6019800" cy="6858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 খাদ্য দ্রব্যগুলি কী রাসায়নিক পদার্থ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524000" y="2895600"/>
            <a:ext cx="6019800" cy="6858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কৃষিকাজে আমরা কী কী রাসায়নিক পদার্থ ব্যবহার করি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524000" y="4114800"/>
            <a:ext cx="6019800" cy="6858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জুস, সস, কেক সংরক্ষণের জন্য কী দেওয়া হয়?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24000" y="5257800"/>
            <a:ext cx="6019800" cy="6858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খাবারকে আকর্ষণীয় করে তুলতে কী ব্যবহার করা হয়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1041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0" y="76200"/>
            <a:ext cx="9144000" cy="6629400"/>
            <a:chOff x="0" y="381000"/>
            <a:chExt cx="10287000" cy="5638800"/>
          </a:xfrm>
        </p:grpSpPr>
        <p:grpSp>
          <p:nvGrpSpPr>
            <p:cNvPr id="44" name="Group 43"/>
            <p:cNvGrpSpPr/>
            <p:nvPr/>
          </p:nvGrpSpPr>
          <p:grpSpPr>
            <a:xfrm>
              <a:off x="0" y="381000"/>
              <a:ext cx="10287000" cy="5638800"/>
              <a:chOff x="0" y="381000"/>
              <a:chExt cx="10287000" cy="5638800"/>
            </a:xfrm>
          </p:grpSpPr>
          <p:grpSp>
            <p:nvGrpSpPr>
              <p:cNvPr id="25" name="Group 4"/>
              <p:cNvGrpSpPr/>
              <p:nvPr/>
            </p:nvGrpSpPr>
            <p:grpSpPr>
              <a:xfrm>
                <a:off x="0" y="381000"/>
                <a:ext cx="10287000" cy="5143498"/>
                <a:chOff x="677779" y="325056"/>
                <a:chExt cx="6416842" cy="4109249"/>
              </a:xfrm>
              <a:solidFill>
                <a:srgbClr val="0070C0"/>
              </a:solidFill>
            </p:grpSpPr>
            <p:sp>
              <p:nvSpPr>
                <p:cNvPr id="26" name="Rectangle 25"/>
                <p:cNvSpPr/>
                <p:nvPr/>
              </p:nvSpPr>
              <p:spPr>
                <a:xfrm>
                  <a:off x="945147" y="1447799"/>
                  <a:ext cx="5828631" cy="2986506"/>
                </a:xfrm>
                <a:prstGeom prst="rect">
                  <a:avLst/>
                </a:prstGeom>
                <a:blipFill>
                  <a:blip r:embed="rId3"/>
                  <a:tile tx="0" ty="0" sx="100000" sy="100000" flip="none" algn="tl"/>
                </a:blipFill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Isosceles Triangle 26"/>
                <p:cNvSpPr/>
                <p:nvPr/>
              </p:nvSpPr>
              <p:spPr>
                <a:xfrm>
                  <a:off x="677779" y="325056"/>
                  <a:ext cx="6416842" cy="1157468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2" name="Cube 31"/>
              <p:cNvSpPr/>
              <p:nvPr/>
            </p:nvSpPr>
            <p:spPr>
              <a:xfrm>
                <a:off x="257176" y="5524500"/>
                <a:ext cx="9515473" cy="495300"/>
              </a:xfrm>
              <a:prstGeom prst="cube">
                <a:avLst/>
              </a:prstGeom>
              <a:blipFill>
                <a:blip r:embed="rId4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3467100" y="1066800"/>
              <a:ext cx="30480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বাড়ির কাজ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533400" y="1905000"/>
            <a:ext cx="78486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রসায়নের পাঠের আলোকে নিচের ছকটি পূরণ কর।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889153"/>
              </p:ext>
            </p:extLst>
          </p:nvPr>
        </p:nvGraphicFramePr>
        <p:xfrm>
          <a:off x="533400" y="2819402"/>
          <a:ext cx="7848600" cy="3121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0193"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পদার্থ</a:t>
                      </a:r>
                      <a:endParaRPr lang="en-US" dirty="0"/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প্রয়োজনীয়তা</a:t>
                      </a:r>
                      <a:endParaRPr lang="en-US" dirty="0"/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ক্ষতিকর</a:t>
                      </a:r>
                      <a:r>
                        <a:rPr lang="bn-BD" baseline="0" dirty="0" smtClean="0"/>
                        <a:t> দিক</a:t>
                      </a:r>
                      <a:endParaRPr lang="en-US" dirty="0"/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293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প্রিজারভেটিভস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6293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কাঠ-গ্যাস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293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সার-কীটনাশক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6293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ঔষধপত্র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6293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সাবান-ডিটারজেন্ট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42924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150"/>
            <a:ext cx="9220200" cy="69151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81200" y="4419600"/>
            <a:ext cx="46482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r>
              <a:rPr lang="bn-BD" sz="9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19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88533" y="228600"/>
            <a:ext cx="6637867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8349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57201" y="3048000"/>
            <a:ext cx="3886200" cy="32766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ইমরান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জালাল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মেম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োরিয়াল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লাক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সাম,কুমিল্লা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italukther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@gmail.com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Mob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.-01799-204042</a:t>
            </a:r>
            <a:endParaRPr lang="bn-BD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648200" y="3124200"/>
            <a:ext cx="4114799" cy="32004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নবম-দশম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রসায়ন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পাঠঃ ১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4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rot="5400000">
            <a:off x="2942872" y="4609394"/>
            <a:ext cx="3124200" cy="141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3505200" y="381001"/>
            <a:ext cx="5105400" cy="2438399"/>
            <a:chOff x="3014133" y="381000"/>
            <a:chExt cx="5529792" cy="2438399"/>
          </a:xfrm>
        </p:grpSpPr>
        <p:sp>
          <p:nvSpPr>
            <p:cNvPr id="9" name="Rectangle 8"/>
            <p:cNvSpPr/>
            <p:nvPr/>
          </p:nvSpPr>
          <p:spPr>
            <a:xfrm>
              <a:off x="3014133" y="954881"/>
              <a:ext cx="2844800" cy="69056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পরিচিতি</a:t>
              </a:r>
              <a:endPara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15" t="5644"/>
            <a:stretch/>
          </p:blipFill>
          <p:spPr>
            <a:xfrm>
              <a:off x="6553200" y="381000"/>
              <a:ext cx="1990725" cy="2438399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33081"/>
            <a:ext cx="1981477" cy="228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1122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dex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021" y="1600199"/>
            <a:ext cx="4343400" cy="35751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16"/>
          <a:stretch/>
        </p:blipFill>
        <p:spPr>
          <a:xfrm>
            <a:off x="228600" y="1600199"/>
            <a:ext cx="4267200" cy="353192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6021" y="5562600"/>
            <a:ext cx="83820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ঔষধ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কীটনাশক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রসায়নিক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রোগ-বালাই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প্রতিরোধক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533400"/>
            <a:ext cx="5638800" cy="685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দু’টি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5486400"/>
            <a:ext cx="83820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কিন্তু অতি ব্যবহারে প্রাণনাশক।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5486400"/>
            <a:ext cx="83820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তাই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পদার্থের গুনাগুন জানার জন্য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“রসায়ন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পাঠের গুরুত্ব” অপরিসীম।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84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07241"/>
            <a:ext cx="3886200" cy="838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পাঠ...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6400" y="2819400"/>
            <a:ext cx="56388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রসায়ন পাঠের গুরুত্ব</a:t>
            </a:r>
          </a:p>
        </p:txBody>
      </p:sp>
    </p:spTree>
    <p:extLst>
      <p:ext uri="{BB962C8B-B14F-4D97-AF65-F5344CB8AC3E}">
        <p14:creationId xmlns:p14="http://schemas.microsoft.com/office/powerpoint/2010/main" val="399136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228600" y="2057400"/>
            <a:ext cx="8382000" cy="762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রাসায়নি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দ্রব্যাদি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ব্যবহারের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উপলব্ধি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পারবে।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28601" y="3810000"/>
            <a:ext cx="8382000" cy="7620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অতিমাত্রায় রাসায়নিক দ্রব্যাদি ব্যবহার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ের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ক্ষতিকারক দিক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পারবে।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28600" y="457200"/>
            <a:ext cx="4724399" cy="762000"/>
          </a:xfrm>
          <a:prstGeom prst="roundRect">
            <a:avLst/>
          </a:prstGeom>
          <a:ln/>
          <a:scene3d>
            <a:camera prst="perspectiveAbove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...</a:t>
            </a:r>
            <a:endParaRPr lang="en-US" sz="3600" i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8600" y="5562600"/>
            <a:ext cx="8382000" cy="7620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রসায়ন পাঠের গুরুত্ব বর্ণনা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পারবে।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5286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11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8" r="10890"/>
          <a:stretch/>
        </p:blipFill>
        <p:spPr>
          <a:xfrm>
            <a:off x="944152" y="228600"/>
            <a:ext cx="3170648" cy="2514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04800"/>
            <a:ext cx="2971800" cy="24384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70" y="3276600"/>
            <a:ext cx="3206230" cy="22217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378958"/>
            <a:ext cx="3048000" cy="21193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09707" y="5943600"/>
            <a:ext cx="7285448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খাদ্য দ্রব্যগুলি রাসায়নিক পদার্থ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32454" y="5943600"/>
            <a:ext cx="7285448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স্বাস্থ্য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67952" y="5943600"/>
            <a:ext cx="7285448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. . .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8164" y="2725883"/>
            <a:ext cx="3166636" cy="3983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খাদ্য দ্রব্য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48164" y="5486400"/>
            <a:ext cx="3166636" cy="4071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চিনি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88526" y="2725883"/>
            <a:ext cx="2964873" cy="3983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তেল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81600" y="5498343"/>
            <a:ext cx="3048000" cy="3952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লবণ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12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3" grpId="0" animBg="1"/>
      <p:bldP spid="4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28600"/>
            <a:ext cx="3857767" cy="2438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229" y="3252195"/>
            <a:ext cx="3886200" cy="24236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24" y="3174807"/>
            <a:ext cx="3857766" cy="256309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4400" y="6096000"/>
            <a:ext cx="7285448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পরিস্কারক দ্রব্যগুলি রাসায়নিক পদার্থ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6172200"/>
            <a:ext cx="7285448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দ্রব্যগুলির পরিমিত ব্যবহার জানা প্রয়োজন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" y="6096000"/>
            <a:ext cx="7285448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. . .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8600"/>
            <a:ext cx="3965938" cy="2438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64024" y="2666999"/>
            <a:ext cx="3850942" cy="31198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সাবান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35858" y="2674185"/>
            <a:ext cx="3850942" cy="304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সাবানের ফেনা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3344" y="5737899"/>
            <a:ext cx="3850942" cy="3048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স্যাম্পুর ফেনা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35858" y="5674623"/>
            <a:ext cx="3850942" cy="3451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ডিটারজেন্ট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38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370" y="3249020"/>
            <a:ext cx="3689430" cy="241736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276600"/>
            <a:ext cx="3761465" cy="236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9612"/>
            <a:ext cx="4006244" cy="24435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9601"/>
            <a:ext cx="3676649" cy="2543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4400" y="5943600"/>
            <a:ext cx="7285448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চিত্রের রাসায়নিক দ্রব্যগুলি রুপচর্চায় ব্যবহৃত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5943600"/>
            <a:ext cx="7285448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অতিরিক্ত ব্যবহার ত্বকের জন্য ক্ষতিকর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0" y="5943600"/>
            <a:ext cx="7285448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তাই পরিমান জানার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. . .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2743201"/>
            <a:ext cx="3676649" cy="380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হলুদ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51006" y="2743201"/>
            <a:ext cx="3676649" cy="380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হলুদ বাটা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3407" y="5631873"/>
            <a:ext cx="3676649" cy="3809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মেহেদি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00" y="5673307"/>
            <a:ext cx="3676649" cy="3809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কসমেটিকস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65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863</Words>
  <Application>Microsoft Office PowerPoint</Application>
  <PresentationFormat>On-screen Show (4:3)</PresentationFormat>
  <Paragraphs>134</Paragraphs>
  <Slides>17</Slides>
  <Notes>13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Uthrail Madrasah</dc:creator>
  <cp:lastModifiedBy>Rasel</cp:lastModifiedBy>
  <cp:revision>96</cp:revision>
  <dcterms:created xsi:type="dcterms:W3CDTF">2006-08-16T00:00:00Z</dcterms:created>
  <dcterms:modified xsi:type="dcterms:W3CDTF">2020-03-14T04:49:27Z</dcterms:modified>
</cp:coreProperties>
</file>