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76" r:id="rId2"/>
    <p:sldId id="277" r:id="rId3"/>
    <p:sldId id="278" r:id="rId4"/>
    <p:sldId id="262" r:id="rId5"/>
    <p:sldId id="281" r:id="rId6"/>
    <p:sldId id="280" r:id="rId7"/>
    <p:sldId id="279" r:id="rId8"/>
    <p:sldId id="263" r:id="rId9"/>
    <p:sldId id="270" r:id="rId10"/>
    <p:sldId id="266" r:id="rId11"/>
    <p:sldId id="268" r:id="rId12"/>
    <p:sldId id="264" r:id="rId13"/>
    <p:sldId id="271" r:id="rId14"/>
    <p:sldId id="267" r:id="rId15"/>
    <p:sldId id="269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2DCD"/>
    <a:srgbClr val="99FF99"/>
    <a:srgbClr val="9208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8889" autoAdjust="0"/>
  </p:normalViewPr>
  <p:slideViewPr>
    <p:cSldViewPr snapToGrid="0">
      <p:cViewPr varScale="1">
        <p:scale>
          <a:sx n="65" d="100"/>
          <a:sy n="65" d="100"/>
        </p:scale>
        <p:origin x="-9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34D819-9F07-4261-B09B-9E467E5D9002}" type="datetimeFigureOut">
              <a:rPr lang="en-US" smtClean="0"/>
              <a:pPr/>
              <a:t>14-Mar-20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9716" y="368710"/>
            <a:ext cx="5958349" cy="6282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মাল্টিমিডিয়া ক্লাসে </a:t>
            </a:r>
          </a:p>
          <a:p>
            <a:pPr algn="ctr"/>
            <a:endParaRPr lang="bn-BD" sz="5400" dirty="0" smtClean="0">
              <a:solidFill>
                <a:schemeClr val="tx1"/>
              </a:solidFill>
            </a:endParaRPr>
          </a:p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সবাইকে স্বাগতম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1019" y="324465"/>
            <a:ext cx="5250426" cy="6327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fl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516" y="353961"/>
            <a:ext cx="5191432" cy="62828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773336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68981" y="1"/>
            <a:ext cx="5470025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সরল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মুনাফা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547" y="1283110"/>
            <a:ext cx="6277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920878"/>
                </a:solidFill>
              </a:rPr>
              <a:t>যদি</a:t>
            </a:r>
            <a:r>
              <a:rPr lang="en-US" sz="3600" b="1" i="1" dirty="0" smtClean="0">
                <a:solidFill>
                  <a:srgbClr val="920878"/>
                </a:solidFill>
              </a:rPr>
              <a:t>, </a:t>
            </a:r>
            <a:r>
              <a:rPr lang="en-US" sz="3600" b="1" i="1" dirty="0" err="1" smtClean="0">
                <a:solidFill>
                  <a:srgbClr val="920878"/>
                </a:solidFill>
              </a:rPr>
              <a:t>মৃলধন</a:t>
            </a:r>
            <a:r>
              <a:rPr lang="en-US" sz="3600" b="1" i="1" dirty="0" smtClean="0">
                <a:solidFill>
                  <a:srgbClr val="920878"/>
                </a:solidFill>
              </a:rPr>
              <a:t> </a:t>
            </a:r>
            <a:r>
              <a:rPr lang="en-US" sz="3600" b="1" i="1" dirty="0" err="1" smtClean="0">
                <a:solidFill>
                  <a:srgbClr val="920878"/>
                </a:solidFill>
              </a:rPr>
              <a:t>বা</a:t>
            </a:r>
            <a:r>
              <a:rPr lang="en-US" sz="3600" b="1" i="1" dirty="0" smtClean="0">
                <a:solidFill>
                  <a:srgbClr val="920878"/>
                </a:solidFill>
              </a:rPr>
              <a:t> </a:t>
            </a:r>
            <a:r>
              <a:rPr lang="en-US" sz="3600" b="1" i="1" dirty="0" err="1" smtClean="0">
                <a:solidFill>
                  <a:srgbClr val="920878"/>
                </a:solidFill>
              </a:rPr>
              <a:t>আসল</a:t>
            </a:r>
            <a:r>
              <a:rPr lang="en-US" sz="3600" b="1" i="1" dirty="0" smtClean="0">
                <a:solidFill>
                  <a:srgbClr val="920878"/>
                </a:solidFill>
              </a:rPr>
              <a:t> = P ,</a:t>
            </a:r>
          </a:p>
          <a:p>
            <a:r>
              <a:rPr lang="en-US" sz="3600" b="1" i="1" dirty="0" smtClean="0">
                <a:solidFill>
                  <a:srgbClr val="920878"/>
                </a:solidFill>
              </a:rPr>
              <a:t> </a:t>
            </a:r>
            <a:r>
              <a:rPr lang="en-US" sz="3600" b="1" i="1" dirty="0" err="1" smtClean="0">
                <a:solidFill>
                  <a:srgbClr val="920878"/>
                </a:solidFill>
              </a:rPr>
              <a:t>মুনাফার</a:t>
            </a:r>
            <a:r>
              <a:rPr lang="en-US" sz="3600" b="1" i="1" dirty="0" smtClean="0">
                <a:solidFill>
                  <a:srgbClr val="920878"/>
                </a:solidFill>
              </a:rPr>
              <a:t> </a:t>
            </a:r>
            <a:r>
              <a:rPr lang="en-US" sz="3600" b="1" i="1" dirty="0" err="1" smtClean="0">
                <a:solidFill>
                  <a:srgbClr val="920878"/>
                </a:solidFill>
              </a:rPr>
              <a:t>হার</a:t>
            </a:r>
            <a:r>
              <a:rPr lang="en-US" sz="3600" b="1" i="1" dirty="0" smtClean="0">
                <a:solidFill>
                  <a:srgbClr val="920878"/>
                </a:solidFill>
              </a:rPr>
              <a:t> = r % ,</a:t>
            </a:r>
          </a:p>
          <a:p>
            <a:r>
              <a:rPr lang="en-US" sz="3600" b="1" i="1" dirty="0" smtClean="0">
                <a:solidFill>
                  <a:srgbClr val="920878"/>
                </a:solidFill>
              </a:rPr>
              <a:t> </a:t>
            </a:r>
            <a:r>
              <a:rPr lang="en-US" sz="3600" b="1" i="1" dirty="0" err="1" smtClean="0">
                <a:solidFill>
                  <a:srgbClr val="920878"/>
                </a:solidFill>
              </a:rPr>
              <a:t>সময়</a:t>
            </a:r>
            <a:r>
              <a:rPr lang="en-US" sz="3600" b="1" i="1" dirty="0">
                <a:solidFill>
                  <a:srgbClr val="920878"/>
                </a:solidFill>
              </a:rPr>
              <a:t> </a:t>
            </a:r>
            <a:r>
              <a:rPr lang="en-US" sz="3600" b="1" i="1" dirty="0" smtClean="0">
                <a:solidFill>
                  <a:srgbClr val="920878"/>
                </a:solidFill>
              </a:rPr>
              <a:t>= n </a:t>
            </a:r>
            <a:r>
              <a:rPr lang="en-US" sz="3600" b="1" i="1" dirty="0" err="1" smtClean="0">
                <a:solidFill>
                  <a:srgbClr val="920878"/>
                </a:solidFill>
              </a:rPr>
              <a:t>বছর</a:t>
            </a:r>
            <a:r>
              <a:rPr lang="en-US" sz="3600" b="1" i="1" dirty="0" smtClean="0">
                <a:solidFill>
                  <a:srgbClr val="920878"/>
                </a:solidFill>
              </a:rPr>
              <a:t>,                        </a:t>
            </a:r>
          </a:p>
          <a:p>
            <a:r>
              <a:rPr lang="en-US" sz="3600" b="1" i="1" dirty="0" err="1" smtClean="0">
                <a:solidFill>
                  <a:srgbClr val="920878"/>
                </a:solidFill>
              </a:rPr>
              <a:t>মুনাফা</a:t>
            </a:r>
            <a:r>
              <a:rPr lang="en-US" sz="3600" b="1" i="1" dirty="0" smtClean="0">
                <a:solidFill>
                  <a:srgbClr val="920878"/>
                </a:solidFill>
              </a:rPr>
              <a:t> = I ,</a:t>
            </a:r>
          </a:p>
          <a:p>
            <a:r>
              <a:rPr lang="en-US" sz="3600" b="1" i="1" dirty="0" err="1" smtClean="0">
                <a:solidFill>
                  <a:srgbClr val="920878"/>
                </a:solidFill>
              </a:rPr>
              <a:t>সবৃদ্ধি</a:t>
            </a:r>
            <a:r>
              <a:rPr lang="en-US" sz="3600" b="1" i="1" dirty="0" smtClean="0">
                <a:solidFill>
                  <a:srgbClr val="920878"/>
                </a:solidFill>
              </a:rPr>
              <a:t> </a:t>
            </a:r>
            <a:r>
              <a:rPr lang="en-US" sz="3600" b="1" i="1" dirty="0" err="1" smtClean="0">
                <a:solidFill>
                  <a:srgbClr val="920878"/>
                </a:solidFill>
              </a:rPr>
              <a:t>মুলধন</a:t>
            </a:r>
            <a:r>
              <a:rPr lang="en-US" sz="3600" b="1" i="1" dirty="0" smtClean="0">
                <a:solidFill>
                  <a:srgbClr val="920878"/>
                </a:solidFill>
              </a:rPr>
              <a:t> = A</a:t>
            </a:r>
            <a:endParaRPr lang="en-US" sz="3600" b="1" i="1" dirty="0">
              <a:solidFill>
                <a:srgbClr val="92087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0018" y="4055805"/>
            <a:ext cx="9724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/>
              <a:t>সরল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মুনাফার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ক্ষেত্রে</a:t>
            </a:r>
            <a:r>
              <a:rPr lang="en-US" sz="4000" b="1" i="1" dirty="0" smtClean="0"/>
              <a:t>, I = </a:t>
            </a:r>
            <a:r>
              <a:rPr lang="en-US" sz="4000" b="1" i="1" dirty="0" err="1" smtClean="0"/>
              <a:t>Pnr</a:t>
            </a:r>
            <a:r>
              <a:rPr lang="en-US" sz="4000" b="1" i="1" dirty="0" smtClean="0"/>
              <a:t>          </a:t>
            </a:r>
          </a:p>
          <a:p>
            <a:r>
              <a:rPr lang="en-US" sz="2400" b="1" i="1" dirty="0" smtClean="0"/>
              <a:t> </a:t>
            </a:r>
            <a:r>
              <a:rPr lang="en-US" sz="2800" b="1" i="1" dirty="0" err="1" smtClean="0"/>
              <a:t>অর্থা</a:t>
            </a:r>
            <a:r>
              <a:rPr lang="en-US" sz="2800" b="1" i="1" dirty="0" smtClean="0"/>
              <a:t>ৎ  </a:t>
            </a:r>
            <a:r>
              <a:rPr lang="en-US" sz="2800" b="1" i="1" dirty="0" err="1" smtClean="0"/>
              <a:t>মুনাফা</a:t>
            </a:r>
            <a:r>
              <a:rPr lang="en-US" sz="2800" b="1" i="1" dirty="0" smtClean="0"/>
              <a:t> = </a:t>
            </a:r>
            <a:r>
              <a:rPr lang="en-US" sz="2800" b="1" i="1" dirty="0" err="1" smtClean="0"/>
              <a:t>মূলধন</a:t>
            </a:r>
            <a:r>
              <a:rPr lang="en-US" sz="2800" b="1" i="1" dirty="0" smtClean="0"/>
              <a:t> ×</a:t>
            </a:r>
            <a:r>
              <a:rPr lang="en-US" sz="2800" b="1" i="1" dirty="0" err="1" smtClean="0"/>
              <a:t>সময়</a:t>
            </a:r>
            <a:r>
              <a:rPr lang="en-US" sz="2800" b="1" i="1" dirty="0" smtClean="0"/>
              <a:t> ×</a:t>
            </a:r>
            <a:r>
              <a:rPr lang="en-US" sz="2800" b="1" i="1" dirty="0" err="1" smtClean="0"/>
              <a:t>মুনাফার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হার</a:t>
            </a:r>
            <a:endParaRPr lang="en-US" sz="2800" b="1" i="1" dirty="0" smtClean="0"/>
          </a:p>
          <a:p>
            <a:r>
              <a:rPr lang="en-US" sz="2800" b="1" i="1" dirty="0" err="1" smtClean="0"/>
              <a:t>সবৃদ্ধি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মুলধন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বা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আসল</a:t>
            </a:r>
            <a:r>
              <a:rPr lang="en-US" sz="2800" b="1" i="1" dirty="0" smtClean="0"/>
              <a:t> -</a:t>
            </a:r>
            <a:r>
              <a:rPr lang="en-US" sz="2800" b="1" i="1" dirty="0" err="1" smtClean="0"/>
              <a:t>মুনাফা</a:t>
            </a:r>
            <a:r>
              <a:rPr lang="en-US" sz="2800" b="1" i="1" dirty="0" smtClean="0"/>
              <a:t>,  A = P + I  (</a:t>
            </a:r>
            <a:r>
              <a:rPr lang="en-US" sz="2800" b="1" i="1" dirty="0" err="1"/>
              <a:t>আসল</a:t>
            </a:r>
            <a:r>
              <a:rPr lang="en-US" sz="2800" b="1" i="1" dirty="0"/>
              <a:t> + </a:t>
            </a:r>
            <a:r>
              <a:rPr lang="en-US" sz="2800" i="1" dirty="0" err="1"/>
              <a:t>মুনাফা</a:t>
            </a:r>
            <a:r>
              <a:rPr lang="en-US" sz="2800" b="1" i="1" dirty="0"/>
              <a:t> ) </a:t>
            </a:r>
            <a:endParaRPr lang="en-US" sz="2800" b="1" i="1" dirty="0" smtClean="0"/>
          </a:p>
          <a:p>
            <a:r>
              <a:rPr lang="en-US" sz="2400" b="1" i="1" dirty="0"/>
              <a:t> </a:t>
            </a:r>
            <a:r>
              <a:rPr lang="en-US" sz="2400" b="1" i="1" dirty="0" smtClean="0"/>
              <a:t>                                       </a:t>
            </a:r>
            <a:r>
              <a:rPr lang="en-US" sz="3600" b="1" i="1" dirty="0" smtClean="0"/>
              <a:t>= P + </a:t>
            </a:r>
            <a:r>
              <a:rPr lang="en-US" sz="3600" b="1" i="1" dirty="0" err="1" smtClean="0"/>
              <a:t>Pnr</a:t>
            </a:r>
            <a:r>
              <a:rPr lang="en-US" sz="3600" b="1" i="1" dirty="0" smtClean="0"/>
              <a:t> </a:t>
            </a:r>
          </a:p>
          <a:p>
            <a:r>
              <a:rPr lang="en-US" sz="2400" b="1" i="1" dirty="0"/>
              <a:t> </a:t>
            </a:r>
            <a:r>
              <a:rPr lang="en-US" sz="2400" b="1" i="1" dirty="0" smtClean="0"/>
              <a:t>                                       </a:t>
            </a:r>
            <a:r>
              <a:rPr lang="en-US" sz="3600" b="1" i="1" dirty="0" smtClean="0"/>
              <a:t>= </a:t>
            </a:r>
            <a:r>
              <a:rPr lang="en-US" sz="3600" b="1" i="1" dirty="0"/>
              <a:t>P(1+nr) </a:t>
            </a:r>
            <a:r>
              <a:rPr lang="en-US" sz="3600" b="1" i="1" dirty="0" smtClean="0"/>
              <a:t>      </a:t>
            </a:r>
            <a:endParaRPr lang="en-US" sz="36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" y="1"/>
            <a:ext cx="3790334" cy="840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সূত্র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নির্ণ</a:t>
            </a:r>
            <a:r>
              <a:rPr lang="bn-BD" sz="4000" dirty="0" smtClean="0">
                <a:solidFill>
                  <a:srgbClr val="002060"/>
                </a:solidFill>
              </a:rPr>
              <a:t>য়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4999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" y="811161"/>
            <a:ext cx="1145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রিয়াজ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সাহেব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কিছু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টাকা</a:t>
            </a:r>
            <a:r>
              <a:rPr lang="en-US" sz="2800" b="1" i="1" dirty="0" smtClean="0"/>
              <a:t> ৪ </a:t>
            </a:r>
            <a:r>
              <a:rPr lang="en-US" sz="2800" b="1" i="1" dirty="0" err="1" smtClean="0"/>
              <a:t>বছরের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জন্য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বিনিয়োগ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করে</a:t>
            </a:r>
            <a:r>
              <a:rPr lang="en-US" sz="2800" b="1" i="1" dirty="0" smtClean="0"/>
              <a:t> ৪৭৬০ </a:t>
            </a:r>
            <a:r>
              <a:rPr lang="en-US" sz="2800" b="1" i="1" dirty="0" err="1" smtClean="0"/>
              <a:t>টাকা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মুনাফা</a:t>
            </a:r>
            <a:r>
              <a:rPr lang="en-US" sz="2800" b="1" i="1" dirty="0" smtClean="0"/>
              <a:t> </a:t>
            </a:r>
            <a:r>
              <a:rPr lang="en-US" sz="2800" i="1" dirty="0" err="1" smtClean="0"/>
              <a:t>পেলেন</a:t>
            </a:r>
            <a:r>
              <a:rPr lang="en-US" sz="2800" i="1" dirty="0" err="1"/>
              <a:t>,</a:t>
            </a:r>
            <a:r>
              <a:rPr lang="en-US" sz="2800" i="1" dirty="0" err="1" smtClean="0"/>
              <a:t>মুনাফার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হার</a:t>
            </a:r>
            <a:r>
              <a:rPr lang="en-US" sz="2800" b="1" i="1" dirty="0" smtClean="0"/>
              <a:t> ৮.৫০ % ।    </a:t>
            </a:r>
            <a:endParaRPr lang="en-US" sz="2800" b="1" i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19497" y="2540835"/>
                <a:ext cx="5801648" cy="139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tx1"/>
                    </a:solidFill>
                  </a:rPr>
                  <a:t>দেওয়া </a:t>
                </a:r>
                <a:r>
                  <a:rPr lang="en-US" sz="2400" i="1" dirty="0" err="1" smtClean="0">
                    <a:solidFill>
                      <a:schemeClr val="tx1"/>
                    </a:solidFill>
                  </a:rPr>
                  <a:t>আছে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400" i="1" dirty="0" err="1" smtClean="0">
                    <a:solidFill>
                      <a:schemeClr val="tx1"/>
                    </a:solidFill>
                  </a:rPr>
                  <a:t>সময়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, n  = ৪ </a:t>
                </a:r>
                <a:r>
                  <a:rPr lang="en-US" sz="2400" i="1" dirty="0" err="1" smtClean="0">
                    <a:solidFill>
                      <a:schemeClr val="tx1"/>
                    </a:solidFill>
                  </a:rPr>
                  <a:t>বছর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।</a:t>
                </a:r>
              </a:p>
              <a:p>
                <a:r>
                  <a:rPr lang="en-US" i="1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err="1" smtClean="0">
                    <a:solidFill>
                      <a:schemeClr val="tx1"/>
                    </a:solidFill>
                  </a:rPr>
                  <a:t>মুনাফার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err="1" smtClean="0">
                    <a:solidFill>
                      <a:schemeClr val="tx1"/>
                    </a:solidFill>
                  </a:rPr>
                  <a:t>হার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, r = ৮.৫০ 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১৭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০০</m:t>
                        </m:r>
                      </m:den>
                    </m:f>
                  </m:oMath>
                </a14:m>
                <a:endParaRPr lang="en-US" sz="2400" i="1" dirty="0" smtClean="0">
                  <a:solidFill>
                    <a:schemeClr val="tx1"/>
                  </a:solidFill>
                </a:endParaRPr>
              </a:p>
              <a:p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err="1" smtClean="0">
                    <a:solidFill>
                      <a:schemeClr val="tx1"/>
                    </a:solidFill>
                  </a:rPr>
                  <a:t>মুনাফা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, I = ৪৭৬০ </a:t>
                </a:r>
                <a:r>
                  <a:rPr lang="en-US" sz="2400" i="1" dirty="0" err="1" smtClean="0">
                    <a:solidFill>
                      <a:schemeClr val="tx1"/>
                    </a:solidFill>
                  </a:rPr>
                  <a:t>টাকা</a:t>
                </a:r>
                <a:endParaRPr lang="en-US" sz="24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7" y="2540835"/>
                <a:ext cx="5801648" cy="1398909"/>
              </a:xfrm>
              <a:prstGeom prst="rect">
                <a:avLst/>
              </a:prstGeom>
              <a:blipFill rotWithShape="0">
                <a:blip r:embed="rId2"/>
                <a:stretch>
                  <a:fillRect l="-1681" t="-6987" b="-10480"/>
                </a:stretch>
              </a:blipFill>
            </p:spPr>
            <p:txBody>
              <a:bodyPr/>
              <a:lstStyle/>
              <a:p>
                <a:r>
                  <a:rPr lang="en-US" dirty="0" smtClean="0">
                    <a:noFill/>
                  </a:rPr>
                  <a:t> </a:t>
                </a:r>
                <a:endParaRPr lang="en-US" dirty="0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86923" y="3939744"/>
                <a:ext cx="4840036" cy="24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tx1"/>
                    </a:solidFill>
                  </a:rPr>
                  <a:t>আমরা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জানি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,      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Pnr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/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  =  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I</a:t>
                </a:r>
              </a:p>
              <a:p>
                <a:r>
                  <a:rPr lang="en-US" sz="2800" i="1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000" b="1" i="1" baseline="-25000" dirty="0">
                    <a:solidFill>
                      <a:schemeClr val="tx1"/>
                    </a:solidFill>
                  </a:rPr>
                  <a:t>.</a:t>
                </a:r>
                <a:r>
                  <a:rPr lang="en-US" sz="2000" b="1" i="1" baseline="30000" dirty="0">
                    <a:solidFill>
                      <a:schemeClr val="tx1"/>
                    </a:solidFill>
                  </a:rPr>
                  <a:t>.</a:t>
                </a:r>
                <a:r>
                  <a:rPr lang="en-US" sz="2000" b="1" i="1" baseline="-25000" dirty="0">
                    <a:solidFill>
                      <a:schemeClr val="tx1"/>
                    </a:solidFill>
                  </a:rPr>
                  <a:t>.</a:t>
                </a:r>
                <a:r>
                  <a:rPr lang="en-US" sz="2000" b="1" i="1" dirty="0">
                    <a:solidFill>
                      <a:schemeClr val="tx1"/>
                    </a:solidFill>
                  </a:rPr>
                  <a:t/>
                </a:r>
                <a:r>
                  <a:rPr lang="en-US" sz="2000" i="1" dirty="0">
                    <a:solidFill>
                      <a:schemeClr val="tx1"/>
                    </a:solidFill>
                  </a:rPr>
                  <a:t/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মুলধন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/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,   P 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𝑛𝑟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৪৭৬০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২০০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১৭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23" y="3939744"/>
                <a:ext cx="4840036" cy="2403543"/>
              </a:xfrm>
              <a:prstGeom prst="rect">
                <a:avLst/>
              </a:prstGeom>
              <a:blipFill rotWithShape="0">
                <a:blip r:embed="rId3"/>
                <a:stretch>
                  <a:fillRect l="-1259" t="-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4837586" y="5209623"/>
            <a:ext cx="336550" cy="1915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23061" y="5157115"/>
            <a:ext cx="524372" cy="258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98183" y="483938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২৮০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38885" y="5518070"/>
            <a:ext cx="254000" cy="2186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85247" y="4859561"/>
            <a:ext cx="430461" cy="225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747" y="4596385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৭০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40457" y="574276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= ১৪০০০ </a:t>
            </a:r>
            <a:r>
              <a:rPr lang="en-US" dirty="0" err="1"/>
              <a:t>টাকা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1814052"/>
            <a:ext cx="3421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সমাধান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918857" cy="653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সূত্রের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সা</a:t>
            </a:r>
            <a:r>
              <a:rPr lang="bn-BD" dirty="0" smtClean="0">
                <a:solidFill>
                  <a:srgbClr val="002060"/>
                </a:solidFill>
              </a:rPr>
              <a:t>হাযে্ সমাধানঃ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334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386" y="1583181"/>
            <a:ext cx="1002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করিম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সাহেব</a:t>
            </a:r>
            <a:r>
              <a:rPr lang="en-US" sz="3200" b="1" i="1" dirty="0" smtClean="0"/>
              <a:t> ৫৪০০ </a:t>
            </a:r>
            <a:r>
              <a:rPr lang="en-US" sz="3200" b="1" i="1" dirty="0" err="1" smtClean="0"/>
              <a:t>টাকা</a:t>
            </a:r>
            <a:r>
              <a:rPr lang="en-US" sz="3200" b="1" i="1" dirty="0" smtClean="0"/>
              <a:t> ৫ </a:t>
            </a:r>
            <a:r>
              <a:rPr lang="en-US" sz="3200" b="1" i="1" dirty="0" err="1" smtClean="0"/>
              <a:t>বছরের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জন্য</a:t>
            </a:r>
            <a:r>
              <a:rPr lang="en-US" sz="3200" b="1" i="1" dirty="0" smtClean="0"/>
              <a:t> ৪ % </a:t>
            </a:r>
            <a:r>
              <a:rPr lang="en-US" sz="3200" b="1" i="1" dirty="0" err="1" smtClean="0"/>
              <a:t>হারে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বিনিয়োগ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করিলেন</a:t>
            </a:r>
            <a:r>
              <a:rPr lang="en-US" sz="3200" b="1" i="1" dirty="0" smtClean="0"/>
              <a:t>। </a:t>
            </a:r>
            <a:endParaRPr lang="en-US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602" y="2418752"/>
            <a:ext cx="1094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এখানে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আ</a:t>
            </a:r>
            <a:r>
              <a:rPr lang="en-US" sz="2400" b="1" i="1" dirty="0" err="1" smtClean="0"/>
              <a:t>সল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বা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মূলধন</a:t>
            </a:r>
            <a:r>
              <a:rPr lang="en-US" sz="2400" b="1" i="1" dirty="0" smtClean="0"/>
              <a:t> =৫৪০০ </a:t>
            </a:r>
            <a:r>
              <a:rPr lang="en-US" sz="2400" b="1" i="1" dirty="0" err="1" smtClean="0"/>
              <a:t>টাকা</a:t>
            </a:r>
            <a:r>
              <a:rPr lang="en-US" sz="2400" b="1" i="1" dirty="0" smtClean="0"/>
              <a:t> , </a:t>
            </a:r>
            <a:r>
              <a:rPr lang="en-US" sz="2400" b="1" i="1" dirty="0" err="1" smtClean="0"/>
              <a:t>সময়</a:t>
            </a:r>
            <a:r>
              <a:rPr lang="en-US" sz="2400" b="1" i="1" dirty="0" smtClean="0"/>
              <a:t> ৫ </a:t>
            </a:r>
            <a:r>
              <a:rPr lang="en-US" sz="2400" b="1" i="1" dirty="0" err="1" smtClean="0"/>
              <a:t>বছর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এবং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মুনাফার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হার</a:t>
            </a:r>
            <a:r>
              <a:rPr lang="en-US" sz="2400" b="1" i="1" dirty="0" smtClean="0"/>
              <a:t>  ৪ %</a:t>
            </a:r>
            <a:r>
              <a:rPr lang="en-US" sz="2400" b="1" i="1" dirty="0" err="1" smtClean="0"/>
              <a:t>সরল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মুনাফার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ক্ষেত্রে</a:t>
            </a:r>
            <a:r>
              <a:rPr lang="en-US" sz="2400" b="1" i="1" dirty="0" smtClean="0"/>
              <a:t>---- </a:t>
            </a:r>
            <a:endParaRPr lang="en-US" sz="2400" b="1" i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30035" y="3304674"/>
                <a:ext cx="6112043" cy="174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chemeClr val="bg1"/>
                    </a:solidFill>
                  </a:rPr>
                  <a:t/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/>
                </a:r>
                <a:r>
                  <a:rPr lang="en-US" dirty="0" smtClean="0">
                    <a:solidFill>
                      <a:schemeClr val="tx1"/>
                    </a:solidFill>
                  </a:rPr>
                  <a:t>১০০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টাকার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১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বছরের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মুনাফা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 ৪      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টাকা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    ১     "      ১      "           "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r>
                  <a:rPr lang="en-US" dirty="0">
                    <a:solidFill>
                      <a:schemeClr val="tx1"/>
                    </a:solidFill>
                  </a:rPr>
                  <a:t>"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৫৪০০    "      ৫      "          </a:t>
                </a:r>
                <a:r>
                  <a:rPr lang="en-US" dirty="0">
                    <a:solidFill>
                      <a:schemeClr val="tx1"/>
                    </a:solidFill>
                  </a:rPr>
                  <a:t>"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 "     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035" y="3304674"/>
                <a:ext cx="6112043" cy="1745671"/>
              </a:xfrm>
              <a:prstGeom prst="rect">
                <a:avLst/>
              </a:prstGeom>
              <a:blipFill rotWithShape="0">
                <a:blip r:embed="rId2"/>
                <a:stretch>
                  <a:fillRect t="-699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071097" y="4816855"/>
            <a:ext cx="152400" cy="224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81697" y="4546910"/>
            <a:ext cx="228600" cy="287469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861427" y="4865873"/>
            <a:ext cx="228600" cy="2874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950203" y="4578151"/>
            <a:ext cx="228600" cy="2874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0034" y="5133816"/>
            <a:ext cx="611204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en-US" b="1" i="1" dirty="0" smtClean="0"/>
              <a:t> =   </a:t>
            </a:r>
            <a:r>
              <a:rPr lang="en-US" dirty="0"/>
              <a:t>১০৮০ </a:t>
            </a:r>
            <a:r>
              <a:rPr lang="en-US" dirty="0" smtClean="0"/>
              <a:t> </a:t>
            </a:r>
            <a:r>
              <a:rPr lang="en-US" dirty="0" err="1"/>
              <a:t>টাকা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0033" y="5496526"/>
            <a:ext cx="6112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aseline="-25000" dirty="0" smtClean="0"/>
              <a:t>                      .</a:t>
            </a:r>
            <a:r>
              <a:rPr lang="en-US" baseline="30000" dirty="0" smtClean="0"/>
              <a:t>.</a:t>
            </a:r>
            <a:r>
              <a:rPr lang="en-US" baseline="-25000" dirty="0" smtClean="0"/>
              <a:t>.</a:t>
            </a:r>
            <a:r>
              <a:rPr lang="en-US" dirty="0" smtClean="0"/>
              <a:t>  </a:t>
            </a:r>
            <a:r>
              <a:rPr lang="en-US" dirty="0" err="1"/>
              <a:t>মুনাফা</a:t>
            </a:r>
            <a:r>
              <a:rPr lang="en-US" dirty="0"/>
              <a:t> ১০৮০ </a:t>
            </a:r>
            <a:r>
              <a:rPr lang="en-US" dirty="0" err="1" smtClean="0"/>
              <a:t>টাকা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মুনাফা-আসল</a:t>
            </a:r>
            <a:r>
              <a:rPr lang="en-US" dirty="0" smtClean="0"/>
              <a:t> (৫৪০০ + ১০৮০) = ৬৪৮০ </a:t>
            </a:r>
            <a:r>
              <a:rPr lang="en-US" dirty="0" err="1" smtClean="0"/>
              <a:t>টাকা</a:t>
            </a:r>
            <a:endParaRPr lang="en-US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173793" cy="8471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নিম্নে সমধান লক্ষ করি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002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5538" y="0"/>
            <a:ext cx="321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১০</a:t>
            </a:r>
            <a:r>
              <a:rPr lang="en-US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2282" y="663677"/>
            <a:ext cx="881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১০ % </a:t>
            </a:r>
            <a:r>
              <a:rPr lang="en-US" b="1" i="1" dirty="0" err="1" smtClean="0"/>
              <a:t>হারে</a:t>
            </a:r>
            <a:r>
              <a:rPr lang="en-US" b="1" i="1" dirty="0" smtClean="0"/>
              <a:t> ৫০০০ </a:t>
            </a:r>
            <a:r>
              <a:rPr lang="en-US" b="1" i="1" dirty="0" err="1" smtClean="0"/>
              <a:t>টাকা</a:t>
            </a:r>
            <a:r>
              <a:rPr lang="en-US" b="1" i="1" dirty="0" smtClean="0"/>
              <a:t> ৩ </a:t>
            </a:r>
            <a:r>
              <a:rPr lang="en-US" b="1" i="1" dirty="0" err="1" smtClean="0"/>
              <a:t>বছরের</a:t>
            </a:r>
            <a:r>
              <a:rPr lang="en-US" b="1" i="1" dirty="0" smtClean="0"/>
              <a:t> </a:t>
            </a:r>
            <a:r>
              <a:rPr lang="en-US" b="1" i="1" dirty="0"/>
              <a:t> </a:t>
            </a:r>
            <a:r>
              <a:rPr lang="en-US" b="1" i="1" dirty="0" err="1" smtClean="0"/>
              <a:t>সরল</a:t>
            </a:r>
            <a:r>
              <a:rPr lang="en-US" b="1" i="1" dirty="0" smtClean="0"/>
              <a:t> </a:t>
            </a:r>
            <a:r>
              <a:rPr lang="en-US" b="1" i="1" dirty="0" err="1" smtClean="0"/>
              <a:t>মুনাফা</a:t>
            </a:r>
            <a:r>
              <a:rPr lang="en-US" b="1" i="1" dirty="0" smtClean="0"/>
              <a:t> ও </a:t>
            </a:r>
            <a:r>
              <a:rPr lang="en-US" b="1" i="1" dirty="0" err="1" smtClean="0"/>
              <a:t>চক্রবৃদ্ধি</a:t>
            </a:r>
            <a:r>
              <a:rPr lang="en-US" b="1" i="1" dirty="0" smtClean="0"/>
              <a:t> </a:t>
            </a:r>
            <a:r>
              <a:rPr lang="en-US" b="1" i="1" dirty="0" err="1" smtClean="0"/>
              <a:t>মুনাফার</a:t>
            </a:r>
            <a:r>
              <a:rPr lang="en-US" b="1" i="1" dirty="0" smtClean="0"/>
              <a:t> </a:t>
            </a:r>
            <a:r>
              <a:rPr lang="en-US" b="1" i="1" dirty="0" err="1" smtClean="0"/>
              <a:t>পার্থক্য</a:t>
            </a:r>
            <a:r>
              <a:rPr lang="en-US" b="1" i="1" dirty="0" smtClean="0"/>
              <a:t> </a:t>
            </a:r>
            <a:r>
              <a:rPr lang="en-US" b="1" i="1" dirty="0" err="1" smtClean="0"/>
              <a:t>কত</a:t>
            </a:r>
            <a:r>
              <a:rPr lang="en-US" b="1" i="1" dirty="0" smtClean="0"/>
              <a:t> ? 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22282" y="1928716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সমাধানঃ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92337" y="1209369"/>
            <a:ext cx="757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সরল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মুনাফা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Pnr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en-US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চক্রবৃদ্ধি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মুনাফা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P (1 + r %)</a:t>
            </a:r>
            <a:r>
              <a:rPr lang="en-US" sz="2400" i="1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338" y="1976285"/>
            <a:ext cx="62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চক্রবৃদ্ধি</a:t>
            </a:r>
            <a:r>
              <a:rPr lang="en-US" sz="2400" i="1" dirty="0"/>
              <a:t> </a:t>
            </a:r>
            <a:r>
              <a:rPr lang="en-US" sz="2400" i="1" dirty="0" err="1" smtClean="0"/>
              <a:t>মুনাফা</a:t>
            </a:r>
            <a:r>
              <a:rPr lang="en-US" sz="2400" i="1" dirty="0" smtClean="0"/>
              <a:t> = </a:t>
            </a:r>
            <a:r>
              <a:rPr lang="en-US" sz="2400" i="1" dirty="0" err="1" smtClean="0"/>
              <a:t>সবৃদ্ধি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মুলধন</a:t>
            </a:r>
            <a:r>
              <a:rPr lang="en-US" sz="2400" i="1" dirty="0" smtClean="0"/>
              <a:t> – </a:t>
            </a:r>
            <a:r>
              <a:rPr lang="en-US" sz="2400" i="1" dirty="0" err="1" smtClean="0"/>
              <a:t>মূলধন</a:t>
            </a:r>
            <a:r>
              <a:rPr lang="en-US" sz="2400" i="1" dirty="0" smtClean="0"/>
              <a:t> = C - P </a:t>
            </a:r>
            <a:endParaRPr lang="en-US" sz="2400" i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92338" y="2702539"/>
                <a:ext cx="5491807" cy="4243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পার্থক্য = </a:t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চক্রবৃদ্ধি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/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মুনাফা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সরল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/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মুনাফা</a:t>
                </a:r>
                <a:endParaRPr lang="en-US" i="1" dirty="0" smtClean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i="1" dirty="0">
                    <a:solidFill>
                      <a:schemeClr val="tx1"/>
                    </a:solidFill>
                  </a:rPr>
                  <a:t/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= C – P - </a:t>
                </a:r>
                <a:r>
                  <a:rPr lang="en-US" sz="2400" i="1" dirty="0" err="1" smtClean="0">
                    <a:solidFill>
                      <a:schemeClr val="tx1"/>
                    </a:solidFill>
                  </a:rPr>
                  <a:t>Pnr</a:t>
                </a:r>
                <a:endParaRPr lang="en-US" sz="2400" i="1" dirty="0" smtClean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sz="2400" i="1" dirty="0" smtClean="0">
                    <a:solidFill>
                      <a:schemeClr val="tx1"/>
                    </a:solidFill>
                  </a:rPr>
                  <a:t>           = P(1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+ r 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2400" i="1" baseline="30000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– P - </a:t>
                </a:r>
                <a:r>
                  <a:rPr lang="en-US" sz="2400" i="1" dirty="0" err="1" smtClean="0">
                    <a:solidFill>
                      <a:schemeClr val="tx1"/>
                    </a:solidFill>
                  </a:rPr>
                  <a:t>Pnr</a:t>
                </a:r>
                <a:endParaRPr lang="en-US" sz="2400" i="1" dirty="0" smtClean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         = P {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(1 + r 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2400" i="1" baseline="30000" dirty="0">
                    <a:solidFill>
                      <a:schemeClr val="tx1"/>
                    </a:solidFill>
                  </a:rPr>
                  <a:t>n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– 1 - nr}</a:t>
                </a:r>
              </a:p>
              <a:p>
                <a:pPr lvl="0"/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         = ৫০০০ {(১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 )</a:t>
                </a:r>
                <a:r>
                  <a:rPr lang="en-US" sz="2400" i="1" baseline="30000" dirty="0">
                    <a:solidFill>
                      <a:schemeClr val="tx1"/>
                    </a:solidFill>
                  </a:rPr>
                  <a:t>৩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– ১ – ৩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 }</a:t>
                </a:r>
              </a:p>
              <a:p>
                <a:pPr lvl="0"/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         = ৫০০০ { (১ +০.১)</a:t>
                </a:r>
                <a:r>
                  <a:rPr lang="en-US" sz="2400" i="1" baseline="30000" dirty="0" smtClean="0">
                    <a:solidFill>
                      <a:schemeClr val="tx1"/>
                    </a:solidFill>
                  </a:rPr>
                  <a:t>৩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– ১ – ৩ ×০.১ }</a:t>
                </a:r>
              </a:p>
              <a:p>
                <a:pPr lvl="0"/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         = ৫০০০ { (১.১)</a:t>
                </a:r>
                <a:r>
                  <a:rPr lang="en-US" sz="2400" i="1" baseline="30000" dirty="0" smtClean="0">
                    <a:solidFill>
                      <a:schemeClr val="tx1"/>
                    </a:solidFill>
                  </a:rPr>
                  <a:t>৩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– ১ – ০.৩ }</a:t>
                </a:r>
              </a:p>
              <a:p>
                <a:pPr lvl="0"/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         = ৫০০০ (১.৩৩১ – ১ - ০.৩)</a:t>
                </a:r>
              </a:p>
              <a:p>
                <a:pPr lvl="0"/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         = ৫০০০ (১.৩৩১ – ১.৩)</a:t>
                </a:r>
              </a:p>
              <a:p>
                <a:pPr lvl="0"/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         = ৫০০০ × ০.০৩১</a:t>
                </a:r>
              </a:p>
              <a:p>
                <a:pPr lvl="0"/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         = ১৫৫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338" y="2702539"/>
                <a:ext cx="5491807" cy="4243341"/>
              </a:xfrm>
              <a:prstGeom prst="rect">
                <a:avLst/>
              </a:prstGeom>
              <a:blipFill rotWithShape="0">
                <a:blip r:embed="rId2"/>
                <a:stretch>
                  <a:fillRect l="-888" t="-1580"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975"/>
            <a:ext cx="3004988" cy="2060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98" y="4178943"/>
            <a:ext cx="3121919" cy="2163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-1" y="0"/>
            <a:ext cx="3038169" cy="530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জোড়ায়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কাজ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501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5528" y="0"/>
            <a:ext cx="397422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চক্রবৃদ্ধি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মুনাফা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18" y="855405"/>
            <a:ext cx="3844128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মৃলধন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বা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আসল</a:t>
            </a:r>
            <a:r>
              <a:rPr lang="en-US" sz="2400" b="1" i="1" dirty="0" smtClean="0"/>
              <a:t> = P ,</a:t>
            </a:r>
          </a:p>
          <a:p>
            <a:r>
              <a:rPr lang="en-US" sz="2400" b="1" i="1" dirty="0" err="1" smtClean="0"/>
              <a:t>মুনাফার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হার</a:t>
            </a:r>
            <a:r>
              <a:rPr lang="en-US" sz="2400" b="1" i="1" dirty="0" smtClean="0"/>
              <a:t> = r % ,  </a:t>
            </a:r>
          </a:p>
          <a:p>
            <a:r>
              <a:rPr lang="en-US" sz="2400" b="1" i="1" dirty="0" err="1" smtClean="0"/>
              <a:t>সময়</a:t>
            </a:r>
            <a:r>
              <a:rPr lang="en-US" sz="2400" b="1" i="1" dirty="0" smtClean="0"/>
              <a:t> = n </a:t>
            </a:r>
            <a:r>
              <a:rPr lang="en-US" sz="2400" b="1" i="1" dirty="0" err="1" smtClean="0"/>
              <a:t>বছর</a:t>
            </a:r>
            <a:r>
              <a:rPr lang="en-US" sz="2400" b="1" i="1" dirty="0" smtClean="0"/>
              <a:t>,   </a:t>
            </a:r>
          </a:p>
          <a:p>
            <a:r>
              <a:rPr lang="en-US" sz="2400" b="1" i="1" dirty="0" err="1" smtClean="0"/>
              <a:t>মুনাফা</a:t>
            </a:r>
            <a:r>
              <a:rPr lang="en-US" sz="2400" b="1" i="1" dirty="0" smtClean="0"/>
              <a:t> = I ,  </a:t>
            </a:r>
          </a:p>
          <a:p>
            <a:r>
              <a:rPr lang="en-US" sz="2400" b="1" i="1" dirty="0" err="1" smtClean="0"/>
              <a:t>সবৃদ্ধি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মুলধন</a:t>
            </a:r>
            <a:r>
              <a:rPr lang="en-US" sz="2400" b="1" i="1" dirty="0" smtClean="0"/>
              <a:t> = C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976950" y="840658"/>
            <a:ext cx="61728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১ম </a:t>
            </a:r>
            <a:r>
              <a:rPr lang="en-US" sz="2400" i="1" dirty="0" err="1" smtClean="0"/>
              <a:t>বছরান্তে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চক্রবৃদ্ধি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মুলধন</a:t>
            </a:r>
            <a:endParaRPr lang="en-US" sz="2400" i="1" dirty="0" smtClean="0"/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= </a:t>
            </a:r>
            <a:r>
              <a:rPr lang="en-US" sz="2400" i="1" dirty="0" err="1" smtClean="0"/>
              <a:t>আসল</a:t>
            </a:r>
            <a:r>
              <a:rPr lang="en-US" sz="2400" i="1" dirty="0" smtClean="0"/>
              <a:t> + </a:t>
            </a:r>
            <a:r>
              <a:rPr lang="en-US" sz="2400" i="1" dirty="0" err="1" smtClean="0"/>
              <a:t>মুনাফা</a:t>
            </a:r>
            <a:r>
              <a:rPr lang="en-US" sz="2400" i="1" dirty="0" smtClean="0"/>
              <a:t>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= P + </a:t>
            </a:r>
            <a:r>
              <a:rPr lang="en-US" sz="2400" i="1" dirty="0" err="1" smtClean="0"/>
              <a:t>P×r</a:t>
            </a:r>
            <a:r>
              <a:rPr lang="en-US" sz="2400" i="1" dirty="0" smtClean="0"/>
              <a:t> </a:t>
            </a:r>
          </a:p>
          <a:p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       </a:t>
            </a:r>
            <a:r>
              <a:rPr lang="en-US" sz="2400" b="1" i="1" dirty="0" smtClean="0"/>
              <a:t>= P(1+r)    [ </a:t>
            </a:r>
            <a:r>
              <a:rPr lang="en-US" sz="2400" b="1" i="1" dirty="0" err="1" smtClean="0"/>
              <a:t>এখানে</a:t>
            </a:r>
            <a:r>
              <a:rPr lang="en-US" sz="2400" b="1" i="1" dirty="0" smtClean="0"/>
              <a:t> (1+r) </a:t>
            </a:r>
            <a:r>
              <a:rPr lang="en-US" sz="2400" b="1" i="1" dirty="0" err="1" smtClean="0"/>
              <a:t>এর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সূচক</a:t>
            </a:r>
            <a:r>
              <a:rPr lang="en-US" sz="2400" b="1" i="1" dirty="0" smtClean="0"/>
              <a:t>  1]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979174"/>
            <a:ext cx="549693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২য় </a:t>
            </a:r>
            <a:r>
              <a:rPr lang="en-US" sz="2400" i="1" dirty="0" err="1" smtClean="0"/>
              <a:t>বছরান্তে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চক্রবৃদ্ধি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মুলধন</a:t>
            </a:r>
            <a:r>
              <a:rPr lang="en-US" sz="2400" i="1" dirty="0" smtClean="0"/>
              <a:t>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= ১ম </a:t>
            </a:r>
            <a:r>
              <a:rPr lang="en-US" sz="2400" i="1" dirty="0" err="1" smtClean="0"/>
              <a:t>বছরের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চক্রবৃদ্ধি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মুলধন</a:t>
            </a:r>
            <a:r>
              <a:rPr lang="en-US" sz="2400" i="1" dirty="0" smtClean="0"/>
              <a:t> + </a:t>
            </a:r>
            <a:r>
              <a:rPr lang="en-US" sz="2400" i="1" dirty="0" err="1" smtClean="0"/>
              <a:t>মুনাফা</a:t>
            </a:r>
            <a:r>
              <a:rPr lang="en-US" sz="2400" i="1" dirty="0" smtClean="0"/>
              <a:t> </a:t>
            </a:r>
          </a:p>
          <a:p>
            <a:r>
              <a:rPr lang="en-US" sz="2400" b="1" i="1" dirty="0"/>
              <a:t> </a:t>
            </a:r>
            <a:r>
              <a:rPr lang="en-US" sz="2400" b="1" i="1" dirty="0" smtClean="0"/>
              <a:t>     = </a:t>
            </a:r>
            <a:r>
              <a:rPr lang="en-US" sz="2400" b="1" i="1" u="sng" dirty="0"/>
              <a:t>P(1+r)</a:t>
            </a:r>
            <a:r>
              <a:rPr lang="en-US" sz="2400" b="1" i="1" dirty="0"/>
              <a:t> + </a:t>
            </a:r>
            <a:r>
              <a:rPr lang="en-US" sz="2400" b="1" i="1" u="sng" dirty="0"/>
              <a:t>P(1+r</a:t>
            </a:r>
            <a:r>
              <a:rPr lang="en-US" sz="2400" b="1" i="1" dirty="0"/>
              <a:t>)×</a:t>
            </a:r>
            <a:r>
              <a:rPr lang="en-US" sz="2400" b="1" i="1" dirty="0" smtClean="0"/>
              <a:t>r</a:t>
            </a:r>
          </a:p>
          <a:p>
            <a:r>
              <a:rPr lang="en-US" sz="2400" b="1" i="1" dirty="0" smtClean="0"/>
              <a:t>      = P(1+r)(1+r)</a:t>
            </a:r>
          </a:p>
          <a:p>
            <a:r>
              <a:rPr lang="en-US" sz="2400" i="1" dirty="0" smtClean="0">
                <a:solidFill>
                  <a:srgbClr val="0085B4"/>
                </a:solidFill>
              </a:rPr>
              <a:t>      </a:t>
            </a:r>
            <a:r>
              <a:rPr lang="en-US" sz="2400" b="1" i="1" dirty="0" smtClean="0"/>
              <a:t>= P(1+r)</a:t>
            </a:r>
            <a:r>
              <a:rPr lang="en-US" sz="2400" b="1" i="1" baseline="30000" dirty="0" smtClean="0"/>
              <a:t>2     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920878"/>
                </a:solidFill>
              </a:rPr>
              <a:t>[ </a:t>
            </a:r>
            <a:r>
              <a:rPr lang="en-US" sz="2400" b="1" i="1" dirty="0" err="1" smtClean="0">
                <a:solidFill>
                  <a:srgbClr val="920878"/>
                </a:solidFill>
              </a:rPr>
              <a:t>এখানে</a:t>
            </a:r>
            <a:r>
              <a:rPr lang="en-US" sz="2400" b="1" i="1" dirty="0" smtClean="0">
                <a:solidFill>
                  <a:srgbClr val="920878"/>
                </a:solidFill>
              </a:rPr>
              <a:t> (1+r) </a:t>
            </a:r>
            <a:r>
              <a:rPr lang="en-US" sz="2400" b="1" i="1" dirty="0" err="1" smtClean="0">
                <a:solidFill>
                  <a:srgbClr val="920878"/>
                </a:solidFill>
              </a:rPr>
              <a:t>এর</a:t>
            </a:r>
            <a:r>
              <a:rPr lang="en-US" sz="2400" b="1" i="1" dirty="0" smtClean="0">
                <a:solidFill>
                  <a:srgbClr val="920878"/>
                </a:solidFill>
              </a:rPr>
              <a:t> </a:t>
            </a:r>
            <a:r>
              <a:rPr lang="en-US" sz="2400" b="1" i="1" dirty="0" err="1" smtClean="0">
                <a:solidFill>
                  <a:srgbClr val="920878"/>
                </a:solidFill>
              </a:rPr>
              <a:t>সূচক</a:t>
            </a:r>
            <a:r>
              <a:rPr lang="en-US" sz="2400" b="1" i="1" dirty="0" smtClean="0">
                <a:solidFill>
                  <a:srgbClr val="920878"/>
                </a:solidFill>
              </a:rPr>
              <a:t>  2]</a:t>
            </a:r>
            <a:r>
              <a:rPr lang="en-US" sz="2400" i="1" dirty="0" smtClean="0">
                <a:solidFill>
                  <a:srgbClr val="920878"/>
                </a:solidFill>
              </a:rPr>
              <a:t>  </a:t>
            </a:r>
            <a:endParaRPr lang="en-US" sz="2400" i="1" dirty="0">
              <a:solidFill>
                <a:srgbClr val="92087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0276" y="2934929"/>
            <a:ext cx="555055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৩য় </a:t>
            </a:r>
            <a:r>
              <a:rPr lang="en-US" sz="2400" i="1" dirty="0" err="1" smtClean="0"/>
              <a:t>বছরান্তে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চক্রবৃদ্ধি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মুলধন</a:t>
            </a:r>
            <a:r>
              <a:rPr lang="en-US" sz="2400" i="1" dirty="0" smtClean="0"/>
              <a:t>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= ২য় </a:t>
            </a:r>
            <a:r>
              <a:rPr lang="en-US" sz="2400" i="1" dirty="0" err="1" smtClean="0"/>
              <a:t>বছরের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চক্রবৃদ্ধি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মুলধন</a:t>
            </a:r>
            <a:r>
              <a:rPr lang="en-US" sz="2400" i="1" dirty="0" smtClean="0"/>
              <a:t> + </a:t>
            </a:r>
            <a:r>
              <a:rPr lang="en-US" sz="2400" i="1" dirty="0" err="1" smtClean="0"/>
              <a:t>মুনাফা</a:t>
            </a:r>
            <a:r>
              <a:rPr lang="en-US" sz="2400" i="1" dirty="0" smtClean="0"/>
              <a:t> </a:t>
            </a:r>
          </a:p>
          <a:p>
            <a:r>
              <a:rPr lang="en-US" sz="2400" b="1" i="1" dirty="0"/>
              <a:t> </a:t>
            </a:r>
            <a:r>
              <a:rPr lang="en-US" sz="2400" b="1" i="1" dirty="0" smtClean="0"/>
              <a:t>       = </a:t>
            </a:r>
            <a:r>
              <a:rPr lang="en-US" sz="2400" b="1" i="1" u="sng" dirty="0" smtClean="0"/>
              <a:t>P(1+r)</a:t>
            </a:r>
            <a:r>
              <a:rPr lang="en-US" sz="2400" b="1" i="1" u="sng" baseline="30000" dirty="0"/>
              <a:t>2</a:t>
            </a:r>
            <a:r>
              <a:rPr lang="en-US" sz="2400" b="1" i="1" dirty="0" smtClean="0"/>
              <a:t> + </a:t>
            </a:r>
            <a:r>
              <a:rPr lang="en-US" sz="2400" b="1" i="1" u="sng" dirty="0" smtClean="0"/>
              <a:t>P(1+r</a:t>
            </a:r>
            <a:r>
              <a:rPr lang="en-US" sz="2400" b="1" i="1" dirty="0" smtClean="0"/>
              <a:t>)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×r </a:t>
            </a:r>
          </a:p>
          <a:p>
            <a:r>
              <a:rPr lang="en-US" sz="2400" b="1" i="1" dirty="0"/>
              <a:t> </a:t>
            </a:r>
            <a:r>
              <a:rPr lang="en-US" sz="2400" b="1" i="1" dirty="0" smtClean="0"/>
              <a:t>       = P(1+r)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(1+r</a:t>
            </a:r>
            <a:r>
              <a:rPr lang="en-US" sz="2400" i="1" dirty="0" smtClean="0"/>
              <a:t>)</a:t>
            </a:r>
          </a:p>
          <a:p>
            <a:pPr lvl="0"/>
            <a:r>
              <a:rPr lang="en-US" sz="2400" i="1" dirty="0"/>
              <a:t> </a:t>
            </a:r>
            <a:r>
              <a:rPr lang="en-US" sz="2400" i="1" dirty="0" smtClean="0"/>
              <a:t>       </a:t>
            </a:r>
            <a:r>
              <a:rPr lang="en-US" sz="2400" b="1" i="1" dirty="0" smtClean="0"/>
              <a:t>= P(1+r)</a:t>
            </a:r>
            <a:r>
              <a:rPr lang="en-US" sz="2400" b="1" i="1" baseline="30000" dirty="0" smtClean="0"/>
              <a:t>3</a:t>
            </a:r>
            <a:r>
              <a:rPr lang="en-US" sz="2400" i="1" dirty="0" smtClean="0"/>
              <a:t> </a:t>
            </a:r>
            <a:r>
              <a:rPr lang="en-US" sz="2400" b="1" i="1" dirty="0" smtClean="0">
                <a:solidFill>
                  <a:srgbClr val="920878"/>
                </a:solidFill>
              </a:rPr>
              <a:t>[ </a:t>
            </a:r>
            <a:r>
              <a:rPr lang="en-US" sz="2400" b="1" i="1" dirty="0" err="1">
                <a:solidFill>
                  <a:srgbClr val="920878"/>
                </a:solidFill>
              </a:rPr>
              <a:t>এখানে</a:t>
            </a:r>
            <a:r>
              <a:rPr lang="en-US" sz="2400" b="1" i="1" dirty="0">
                <a:solidFill>
                  <a:srgbClr val="920878"/>
                </a:solidFill>
              </a:rPr>
              <a:t> (1+r) </a:t>
            </a:r>
            <a:r>
              <a:rPr lang="en-US" sz="2400" b="1" i="1" dirty="0" err="1">
                <a:solidFill>
                  <a:srgbClr val="920878"/>
                </a:solidFill>
              </a:rPr>
              <a:t>এর</a:t>
            </a:r>
            <a:r>
              <a:rPr lang="en-US" sz="2400" b="1" i="1" dirty="0">
                <a:solidFill>
                  <a:srgbClr val="920878"/>
                </a:solidFill>
              </a:rPr>
              <a:t> </a:t>
            </a:r>
            <a:r>
              <a:rPr lang="en-US" sz="2400" b="1" i="1" dirty="0" err="1">
                <a:solidFill>
                  <a:srgbClr val="920878"/>
                </a:solidFill>
              </a:rPr>
              <a:t>সূচক</a:t>
            </a:r>
            <a:r>
              <a:rPr lang="en-US" sz="2400" b="1" i="1" dirty="0">
                <a:solidFill>
                  <a:srgbClr val="920878"/>
                </a:solidFill>
              </a:rPr>
              <a:t>  </a:t>
            </a:r>
            <a:r>
              <a:rPr lang="en-US" sz="2400" b="1" i="1" dirty="0" smtClean="0">
                <a:solidFill>
                  <a:srgbClr val="920878"/>
                </a:solidFill>
              </a:rPr>
              <a:t>3]</a:t>
            </a:r>
            <a:r>
              <a:rPr lang="en-US" sz="2400" i="1" dirty="0" smtClean="0">
                <a:solidFill>
                  <a:srgbClr val="920878"/>
                </a:solidFill>
              </a:rPr>
              <a:t>  </a:t>
            </a:r>
            <a:endParaRPr lang="en-US" sz="2400" i="1" dirty="0">
              <a:solidFill>
                <a:srgbClr val="9208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538" y="5043948"/>
            <a:ext cx="893583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n </a:t>
            </a:r>
            <a:r>
              <a:rPr lang="en-US" sz="2800" i="1" dirty="0" err="1" smtClean="0"/>
              <a:t>বছরান্তে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চক্রবৃদ্ধি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মুলধন</a:t>
            </a:r>
            <a:r>
              <a:rPr lang="en-US" sz="2800" b="1" i="1" dirty="0" smtClean="0"/>
              <a:t>, C</a:t>
            </a:r>
            <a:r>
              <a:rPr lang="en-US" sz="2800" i="1" dirty="0" smtClean="0"/>
              <a:t>  </a:t>
            </a:r>
            <a:r>
              <a:rPr lang="en-US" sz="2800" b="1" i="1" dirty="0" smtClean="0"/>
              <a:t>= P(1+r) </a:t>
            </a:r>
            <a:r>
              <a:rPr lang="en-US" sz="2800" b="1" i="1" baseline="30000" dirty="0" smtClean="0"/>
              <a:t>n</a:t>
            </a:r>
            <a:r>
              <a:rPr lang="en-US" sz="2800" b="1" i="1" dirty="0" smtClean="0"/>
              <a:t> [ </a:t>
            </a:r>
            <a:r>
              <a:rPr lang="en-US" sz="2800" b="1" i="1" dirty="0" err="1" smtClean="0"/>
              <a:t>এখানে</a:t>
            </a:r>
            <a:r>
              <a:rPr lang="en-US" sz="2800" b="1" i="1" dirty="0" smtClean="0"/>
              <a:t> (1+r) </a:t>
            </a:r>
            <a:r>
              <a:rPr lang="en-US" sz="2800" b="1" i="1" dirty="0" err="1" smtClean="0"/>
              <a:t>এর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সূচক</a:t>
            </a:r>
            <a:r>
              <a:rPr lang="en-US" sz="2800" b="1" i="1" dirty="0" smtClean="0"/>
              <a:t>  n]</a:t>
            </a:r>
          </a:p>
          <a:p>
            <a:r>
              <a:rPr lang="en-US" sz="2800" i="1" dirty="0" err="1" smtClean="0"/>
              <a:t>চক্রবৃদ্ধি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মুনাফা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= C-P = P(1+r) </a:t>
            </a:r>
            <a:r>
              <a:rPr lang="en-US" sz="2800" b="1" i="1" baseline="30000" dirty="0" smtClean="0"/>
              <a:t>n</a:t>
            </a:r>
            <a:r>
              <a:rPr lang="en-US" sz="2800" b="1" i="1" dirty="0" smtClean="0"/>
              <a:t> — P</a:t>
            </a:r>
          </a:p>
          <a:p>
            <a:r>
              <a:rPr lang="en-US" sz="2800" b="1" i="1" dirty="0"/>
              <a:t> </a:t>
            </a:r>
            <a:r>
              <a:rPr lang="en-US" sz="2800" b="1" i="1" dirty="0" smtClean="0"/>
              <a:t>                       = P{(1+r) </a:t>
            </a:r>
            <a:r>
              <a:rPr lang="en-US" sz="2800" b="1" i="1" baseline="30000" dirty="0" smtClean="0"/>
              <a:t>n</a:t>
            </a:r>
            <a:r>
              <a:rPr lang="en-US" sz="2800" b="1" i="1" dirty="0" smtClean="0"/>
              <a:t> —1}</a:t>
            </a:r>
            <a:endParaRPr lang="en-US" sz="2800" b="1" i="1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274142" cy="7226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সূত্র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</a:rPr>
              <a:t>নির্ণয়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518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7116" y="176981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রফিক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সাহেবের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বার্ষিক</a:t>
            </a:r>
            <a:r>
              <a:rPr lang="en-US" sz="2000" b="1" i="1" dirty="0" smtClean="0"/>
              <a:t> ৮.৫০ % </a:t>
            </a:r>
            <a:r>
              <a:rPr lang="en-US" sz="2000" b="1" i="1" dirty="0" err="1" smtClean="0"/>
              <a:t>মুনাফায়</a:t>
            </a:r>
            <a:r>
              <a:rPr lang="en-US" sz="2000" b="1" i="1" dirty="0" smtClean="0"/>
              <a:t> ১০,০০০ </a:t>
            </a:r>
            <a:r>
              <a:rPr lang="en-US" sz="2000" b="1" i="1" dirty="0" err="1" smtClean="0"/>
              <a:t>টাকা</a:t>
            </a:r>
            <a:r>
              <a:rPr lang="en-US" sz="2000" b="1" i="1" dirty="0" smtClean="0"/>
              <a:t> ২ </a:t>
            </a:r>
            <a:r>
              <a:rPr lang="en-US" sz="2000" b="1" i="1" dirty="0" err="1" smtClean="0"/>
              <a:t>বছরের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জন্য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বিনিয়োগ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করে</a:t>
            </a:r>
            <a:r>
              <a:rPr lang="en-US" sz="2000" b="1" i="1" dirty="0" smtClean="0"/>
              <a:t> ,</a:t>
            </a:r>
            <a:r>
              <a:rPr lang="en-US" sz="2000" b="1" i="1" dirty="0" err="1" smtClean="0"/>
              <a:t>তার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সবৃদ্ধিমূল</a:t>
            </a:r>
            <a:r>
              <a:rPr lang="en-US" sz="2000" b="1" i="1" dirty="0" smtClean="0"/>
              <a:t> ও </a:t>
            </a:r>
            <a:r>
              <a:rPr lang="en-US" sz="2000" b="1" i="1" dirty="0" err="1" smtClean="0"/>
              <a:t>চক্রবৃদ্ধি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মুনাফা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কত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হবে</a:t>
            </a:r>
            <a:r>
              <a:rPr lang="en-US" sz="2000" b="1" i="1" dirty="0" smtClean="0"/>
              <a:t>।    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405266" y="4287965"/>
            <a:ext cx="6719302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আ</a:t>
            </a:r>
            <a:r>
              <a:rPr lang="en-US" sz="2000" i="1" dirty="0" err="1" smtClean="0"/>
              <a:t>মরা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জানি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সবৃদ্ধিমূল</a:t>
            </a:r>
            <a:r>
              <a:rPr lang="en-US" sz="2000" i="1" dirty="0" smtClean="0"/>
              <a:t>, C = P (1 + r %) </a:t>
            </a:r>
            <a:r>
              <a:rPr lang="en-US" sz="2000" i="1" baseline="30000" dirty="0" smtClean="0"/>
              <a:t>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একক</a:t>
            </a:r>
            <a:endParaRPr lang="en-US" sz="2000" i="1" dirty="0"/>
          </a:p>
          <a:p>
            <a:r>
              <a:rPr lang="en-US" sz="2000" i="1" dirty="0"/>
              <a:t>   </a:t>
            </a:r>
            <a:r>
              <a:rPr lang="en-US" sz="2000" i="1" dirty="0" smtClean="0"/>
              <a:t>                        = ১০০০০ (১ +০.০৮৫)</a:t>
            </a:r>
            <a:r>
              <a:rPr lang="en-US" sz="2000" i="1" baseline="30000" dirty="0" smtClean="0"/>
              <a:t>২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টাকা</a:t>
            </a:r>
            <a:endParaRPr lang="en-US" sz="2000" i="1" dirty="0" smtClean="0"/>
          </a:p>
          <a:p>
            <a:r>
              <a:rPr lang="en-US" sz="2000" i="1" dirty="0"/>
              <a:t> </a:t>
            </a:r>
            <a:r>
              <a:rPr lang="en-US" sz="2000" i="1" dirty="0" smtClean="0"/>
              <a:t>                          = ১০০০০ (১.০৮৫)</a:t>
            </a:r>
            <a:r>
              <a:rPr lang="en-US" sz="2000" i="1" baseline="30000" dirty="0" smtClean="0"/>
              <a:t>২</a:t>
            </a:r>
            <a:r>
              <a:rPr lang="en-US" sz="2000" i="1" dirty="0" smtClean="0"/>
              <a:t>   </a:t>
            </a:r>
            <a:r>
              <a:rPr lang="en-US" sz="2000" i="1" dirty="0" err="1" smtClean="0"/>
              <a:t>টাকা</a:t>
            </a:r>
            <a:endParaRPr lang="en-US" sz="2000" i="1" dirty="0" smtClean="0"/>
          </a:p>
          <a:p>
            <a:r>
              <a:rPr lang="en-US" sz="2000" i="1" dirty="0"/>
              <a:t> </a:t>
            </a:r>
            <a:r>
              <a:rPr lang="en-US" sz="2000" i="1" dirty="0" smtClean="0"/>
              <a:t>                          = ১০০০০ × ১.১৭৭২২৫ </a:t>
            </a:r>
            <a:r>
              <a:rPr lang="en-US" sz="2000" i="1" dirty="0" err="1" smtClean="0"/>
              <a:t>টাকা</a:t>
            </a:r>
            <a:endParaRPr lang="en-US" sz="2000" i="1" dirty="0" smtClean="0"/>
          </a:p>
          <a:p>
            <a:r>
              <a:rPr lang="en-US" sz="2000" i="1" dirty="0"/>
              <a:t> </a:t>
            </a:r>
            <a:r>
              <a:rPr lang="en-US" sz="2000" i="1" dirty="0" smtClean="0"/>
              <a:t>                          = ১১৭৭২.২৫ </a:t>
            </a:r>
            <a:r>
              <a:rPr lang="en-US" sz="2000" i="1" dirty="0" err="1" smtClean="0"/>
              <a:t>টাকা</a:t>
            </a:r>
            <a:endParaRPr lang="en-US" sz="2000" i="1" dirty="0"/>
          </a:p>
          <a:p>
            <a:r>
              <a:rPr lang="en-US" sz="2000" i="1" baseline="-25000" dirty="0" smtClean="0"/>
              <a:t> </a:t>
            </a:r>
          </a:p>
          <a:p>
            <a:r>
              <a:rPr lang="en-US" sz="2000" b="1" i="1" baseline="-25000" dirty="0" smtClean="0"/>
              <a:t> .</a:t>
            </a:r>
            <a:r>
              <a:rPr lang="en-US" sz="2000" b="1" i="1" baseline="30000" dirty="0" smtClean="0"/>
              <a:t>.</a:t>
            </a:r>
            <a:r>
              <a:rPr lang="en-US" sz="2000" b="1" i="1" baseline="-25000" dirty="0" smtClean="0"/>
              <a:t>.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চক্রবৃদ্ধি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মুনাফা</a:t>
            </a:r>
            <a:r>
              <a:rPr lang="en-US" sz="2000" i="1" dirty="0" smtClean="0"/>
              <a:t>  = (১১৭৭২.২৫ – ১০০০০)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                 = ১৭৭২.২৫ </a:t>
            </a:r>
            <a:r>
              <a:rPr lang="en-US" sz="2000" i="1" dirty="0" err="1" smtClean="0"/>
              <a:t>টাকা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1032388"/>
            <a:ext cx="1622323" cy="8111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</a:rPr>
              <a:t>সমাধান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0155" y="2286000"/>
            <a:ext cx="7447935" cy="15780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দেওয়া আছে,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আসল,p=১০,০০০ টাকা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সময়,n=২ বছর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মুনাফার হার,r%=৮.৫০%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302091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389" y="1005843"/>
            <a:ext cx="1034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১) </a:t>
            </a:r>
            <a:r>
              <a:rPr lang="en-US" sz="2800" dirty="0" err="1" smtClean="0"/>
              <a:t>বার্ষিক</a:t>
            </a:r>
            <a:r>
              <a:rPr lang="en-US" sz="2800" dirty="0" smtClean="0"/>
              <a:t> ১০% </a:t>
            </a:r>
            <a:r>
              <a:rPr lang="en-US" sz="2800" dirty="0" err="1" smtClean="0"/>
              <a:t>সরল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মুনাফায়</a:t>
            </a:r>
            <a:r>
              <a:rPr lang="en-US" sz="2800" dirty="0" smtClean="0"/>
              <a:t> ১২০০ </a:t>
            </a:r>
            <a:r>
              <a:rPr lang="en-US" sz="2800" dirty="0" err="1" smtClean="0"/>
              <a:t>টাকার</a:t>
            </a:r>
            <a:r>
              <a:rPr lang="en-US" sz="2800" dirty="0" smtClean="0"/>
              <a:t> ৪ </a:t>
            </a:r>
            <a:r>
              <a:rPr lang="en-US" sz="2800" dirty="0" err="1" smtClean="0"/>
              <a:t>বছরের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মুনাফা</a:t>
            </a:r>
            <a:r>
              <a:rPr lang="en-US" sz="2800" dirty="0" smtClean="0"/>
              <a:t>----------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17570" y="1750423"/>
            <a:ext cx="9271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ক)  ২৪০ </a:t>
            </a:r>
            <a:r>
              <a:rPr lang="en-US" sz="2000" b="1" i="1" dirty="0" err="1" smtClean="0"/>
              <a:t>টাকা</a:t>
            </a:r>
            <a:r>
              <a:rPr lang="en-US" sz="2000" b="1" i="1" dirty="0" smtClean="0"/>
              <a:t>             খ)    ৩৬০ </a:t>
            </a:r>
            <a:r>
              <a:rPr lang="en-US" sz="2000" b="1" i="1" dirty="0" err="1" smtClean="0"/>
              <a:t>টাকা</a:t>
            </a:r>
            <a:r>
              <a:rPr lang="en-US" sz="2000" b="1" i="1" dirty="0" smtClean="0"/>
              <a:t>                গ)   ৪৮০ </a:t>
            </a:r>
            <a:r>
              <a:rPr lang="en-US" sz="2000" b="1" i="1" dirty="0" err="1" smtClean="0"/>
              <a:t>টাকা</a:t>
            </a:r>
            <a:r>
              <a:rPr lang="en-US" sz="2000" b="1" i="1" dirty="0" smtClean="0"/>
              <a:t>           ঘ)  ৫৪০ </a:t>
            </a:r>
            <a:r>
              <a:rPr lang="en-US" sz="2000" b="1" i="1" dirty="0" err="1" smtClean="0"/>
              <a:t>টাকা</a:t>
            </a:r>
            <a:endParaRPr lang="en-US" sz="2000" b="1" i="1" dirty="0"/>
          </a:p>
        </p:txBody>
      </p:sp>
      <p:sp>
        <p:nvSpPr>
          <p:cNvPr id="5" name="Right Arrow 4"/>
          <p:cNvSpPr/>
          <p:nvPr/>
        </p:nvSpPr>
        <p:spPr>
          <a:xfrm>
            <a:off x="5798923" y="1980094"/>
            <a:ext cx="381000" cy="288399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48896" y="2476115"/>
            <a:ext cx="687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২</a:t>
            </a:r>
            <a:r>
              <a:rPr lang="en-US" sz="2400" dirty="0" smtClean="0"/>
              <a:t>) </a:t>
            </a:r>
            <a:r>
              <a:rPr lang="en-US" sz="2400" dirty="0" err="1" smtClean="0"/>
              <a:t>মুনাফা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হিসাবের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ক্ষেত্রে</a:t>
            </a:r>
            <a:r>
              <a:rPr lang="en-US" sz="2400" dirty="0" smtClean="0"/>
              <a:t>----------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err="1" smtClean="0"/>
              <a:t>মুনাফা</a:t>
            </a:r>
            <a:r>
              <a:rPr lang="en-US" sz="2400" dirty="0" smtClean="0"/>
              <a:t> =</a:t>
            </a:r>
            <a:r>
              <a:rPr lang="en-US" sz="2400" dirty="0" err="1" smtClean="0"/>
              <a:t>মুনাফা-আসল</a:t>
            </a:r>
            <a:r>
              <a:rPr lang="en-US" sz="2400" dirty="0" smtClean="0"/>
              <a:t> – </a:t>
            </a:r>
            <a:r>
              <a:rPr lang="en-US" sz="2400" dirty="0" err="1" smtClean="0"/>
              <a:t>আসল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ii) </a:t>
            </a:r>
            <a:r>
              <a:rPr lang="en-US" sz="2400" dirty="0" err="1" smtClean="0"/>
              <a:t>মুনাফা</a:t>
            </a:r>
            <a:r>
              <a:rPr lang="en-US" sz="2400" dirty="0" smtClean="0"/>
              <a:t> = (</a:t>
            </a:r>
            <a:r>
              <a:rPr lang="en-US" sz="2400" dirty="0" err="1" smtClean="0"/>
              <a:t>আসল×মুনাফার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হার×সময়</a:t>
            </a:r>
            <a:r>
              <a:rPr lang="en-US" sz="2400" dirty="0" smtClean="0"/>
              <a:t>)÷২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iii) </a:t>
            </a:r>
            <a:r>
              <a:rPr lang="en-US" sz="2400" dirty="0" err="1" smtClean="0"/>
              <a:t>চক্রবৃদ্ধি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মুনাফা</a:t>
            </a:r>
            <a:r>
              <a:rPr lang="en-US" sz="2400" dirty="0" smtClean="0"/>
              <a:t> = </a:t>
            </a:r>
            <a:r>
              <a:rPr lang="en-US" sz="2400" dirty="0" err="1" smtClean="0"/>
              <a:t>চক্রবৃদ্ধি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মূলধন</a:t>
            </a:r>
            <a:r>
              <a:rPr lang="en-US" sz="2400" dirty="0" smtClean="0"/>
              <a:t> — </a:t>
            </a:r>
            <a:r>
              <a:rPr lang="en-US" sz="2400" dirty="0" err="1" smtClean="0"/>
              <a:t>মুলধন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63473" y="4077731"/>
            <a:ext cx="92075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ক)    </a:t>
            </a:r>
            <a:r>
              <a:rPr lang="en-US" b="1" i="1" dirty="0" err="1" smtClean="0"/>
              <a:t>i</a:t>
            </a:r>
            <a:r>
              <a:rPr lang="en-US" b="1" i="1" dirty="0" smtClean="0"/>
              <a:t> , ii                 খ)    </a:t>
            </a:r>
            <a:r>
              <a:rPr lang="en-US" b="1" i="1" dirty="0" err="1" smtClean="0"/>
              <a:t>i</a:t>
            </a:r>
            <a:r>
              <a:rPr lang="en-US" b="1" i="1" dirty="0" smtClean="0"/>
              <a:t> , iii                      গ)   ii ,  iii                    ঘ)    </a:t>
            </a:r>
            <a:r>
              <a:rPr lang="en-US" b="1" i="1" dirty="0" err="1" smtClean="0"/>
              <a:t>i</a:t>
            </a:r>
            <a:r>
              <a:rPr lang="en-US" b="1" i="1" dirty="0" smtClean="0"/>
              <a:t> , ii , iii</a:t>
            </a:r>
            <a:endParaRPr lang="en-US" b="1" i="1" dirty="0"/>
          </a:p>
        </p:txBody>
      </p:sp>
      <p:sp>
        <p:nvSpPr>
          <p:cNvPr id="8" name="Right Arrow 7"/>
          <p:cNvSpPr/>
          <p:nvPr/>
        </p:nvSpPr>
        <p:spPr>
          <a:xfrm>
            <a:off x="3212927" y="4135139"/>
            <a:ext cx="381000" cy="2545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8873" y="4589511"/>
            <a:ext cx="684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৩</a:t>
            </a:r>
            <a:r>
              <a:rPr lang="en-US" sz="2000" dirty="0" smtClean="0"/>
              <a:t>) ১০ % </a:t>
            </a:r>
            <a:r>
              <a:rPr lang="en-US" sz="2000" dirty="0" err="1" smtClean="0"/>
              <a:t>সরল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মুনাফায়</a:t>
            </a:r>
            <a:r>
              <a:rPr lang="en-US" sz="2000" dirty="0" smtClean="0"/>
              <a:t> ২০০০ </a:t>
            </a:r>
            <a:r>
              <a:rPr lang="en-US" sz="2000" dirty="0" err="1" smtClean="0"/>
              <a:t>টাকার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i</a:t>
            </a:r>
            <a:r>
              <a:rPr lang="en-US" sz="2000" dirty="0" smtClean="0"/>
              <a:t>) ১ </a:t>
            </a:r>
            <a:r>
              <a:rPr lang="en-US" sz="2000" dirty="0" err="1" smtClean="0"/>
              <a:t>বছরের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মুনাফা</a:t>
            </a:r>
            <a:r>
              <a:rPr lang="en-US" sz="2000" dirty="0" smtClean="0"/>
              <a:t> ২০০ </a:t>
            </a:r>
            <a:r>
              <a:rPr lang="en-US" sz="2000" dirty="0" err="1" smtClean="0"/>
              <a:t>টাকা</a:t>
            </a:r>
            <a:r>
              <a:rPr lang="en-US" sz="2000" dirty="0" smtClean="0"/>
              <a:t>।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ii) ৫ </a:t>
            </a:r>
            <a:r>
              <a:rPr lang="en-US" sz="2000" dirty="0" err="1" smtClean="0"/>
              <a:t>বছরের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মুনাফা</a:t>
            </a:r>
            <a:r>
              <a:rPr lang="en-US" sz="2000" dirty="0" smtClean="0"/>
              <a:t>, </a:t>
            </a:r>
            <a:r>
              <a:rPr lang="en-US" sz="2000" dirty="0" err="1" smtClean="0"/>
              <a:t>আসলের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অর্ধেক</a:t>
            </a:r>
            <a:r>
              <a:rPr lang="en-US" sz="2000" dirty="0" smtClean="0"/>
              <a:t>।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iii) ৮ </a:t>
            </a:r>
            <a:r>
              <a:rPr lang="en-US" sz="2000" dirty="0" err="1" smtClean="0"/>
              <a:t>বছরের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মুনাফা</a:t>
            </a:r>
            <a:r>
              <a:rPr lang="en-US" sz="2000" dirty="0" smtClean="0"/>
              <a:t>  </a:t>
            </a:r>
            <a:r>
              <a:rPr lang="en-US" sz="2000" dirty="0" err="1" smtClean="0"/>
              <a:t>আসলের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সমান</a:t>
            </a:r>
            <a:r>
              <a:rPr lang="en-US" sz="2000" dirty="0" smtClean="0"/>
              <a:t>। 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88873" y="5932288"/>
            <a:ext cx="91821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ক)    </a:t>
            </a:r>
            <a:r>
              <a:rPr lang="en-US" b="1" i="1" dirty="0" err="1" smtClean="0"/>
              <a:t>i</a:t>
            </a:r>
            <a:r>
              <a:rPr lang="en-US" b="1" i="1" dirty="0" smtClean="0"/>
              <a:t> , ii                    খ)    </a:t>
            </a:r>
            <a:r>
              <a:rPr lang="en-US" b="1" i="1" dirty="0" err="1" smtClean="0"/>
              <a:t>i</a:t>
            </a:r>
            <a:r>
              <a:rPr lang="en-US" b="1" i="1" dirty="0" smtClean="0"/>
              <a:t> , iii                      গ)   ii ,  iii                 ঘ)    </a:t>
            </a:r>
            <a:r>
              <a:rPr lang="en-US" b="1" i="1" dirty="0" err="1" smtClean="0"/>
              <a:t>i</a:t>
            </a:r>
            <a:r>
              <a:rPr lang="en-US" b="1" i="1" dirty="0" smtClean="0"/>
              <a:t> , ii , iii</a:t>
            </a:r>
            <a:endParaRPr lang="en-US" b="1" i="1" dirty="0"/>
          </a:p>
        </p:txBody>
      </p:sp>
      <p:sp>
        <p:nvSpPr>
          <p:cNvPr id="11" name="Right Arrow 10"/>
          <p:cNvSpPr/>
          <p:nvPr/>
        </p:nvSpPr>
        <p:spPr>
          <a:xfrm>
            <a:off x="1127070" y="5965567"/>
            <a:ext cx="381000" cy="33605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8556" y="13347"/>
            <a:ext cx="2232790" cy="1811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74" y="2370038"/>
            <a:ext cx="2331942" cy="1565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248194" y="0"/>
            <a:ext cx="3605349" cy="731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i="1" dirty="0" smtClean="0">
                <a:solidFill>
                  <a:srgbClr val="002060"/>
                </a:solidFill>
              </a:rPr>
              <a:t>মূল্যায়ানঃ</a:t>
            </a:r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45394" y="0"/>
            <a:ext cx="3510116" cy="737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</a:rPr>
              <a:t>সময়ঃ ১০ মিনিট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004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6048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নীরা</a:t>
            </a:r>
            <a:r>
              <a:rPr lang="en-US" sz="2400" i="1" dirty="0" smtClean="0"/>
              <a:t>  </a:t>
            </a:r>
            <a:r>
              <a:rPr lang="en-US" sz="2400" i="1" dirty="0" err="1" smtClean="0"/>
              <a:t>কোন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ব্যাংকে</a:t>
            </a:r>
            <a:r>
              <a:rPr lang="en-US" sz="2400" i="1" dirty="0" smtClean="0"/>
              <a:t> ৩০০০ </a:t>
            </a:r>
            <a:r>
              <a:rPr lang="en-US" sz="2400" i="1" dirty="0" err="1" smtClean="0"/>
              <a:t>টাকা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জমা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রেখে</a:t>
            </a:r>
            <a:r>
              <a:rPr lang="en-US" sz="2400" i="1" dirty="0" smtClean="0"/>
              <a:t> ২ </a:t>
            </a:r>
            <a:r>
              <a:rPr lang="en-US" sz="2400" i="1" dirty="0" err="1" smtClean="0"/>
              <a:t>বছর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পর</a:t>
            </a:r>
            <a:r>
              <a:rPr lang="en-US" sz="2400" i="1" dirty="0" smtClean="0"/>
              <a:t>  </a:t>
            </a:r>
            <a:r>
              <a:rPr lang="en-US" sz="2400" i="1" dirty="0" err="1" smtClean="0"/>
              <a:t>মুনাফাসহ</a:t>
            </a:r>
            <a:r>
              <a:rPr lang="en-US" sz="2400" i="1" dirty="0" smtClean="0"/>
              <a:t> ৩৬০০ </a:t>
            </a:r>
            <a:r>
              <a:rPr lang="en-US" sz="2400" i="1" dirty="0" err="1" smtClean="0"/>
              <a:t>টাকা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পেয়েছেন</a:t>
            </a:r>
            <a:r>
              <a:rPr lang="en-US" sz="2400" i="1" dirty="0" smtClean="0"/>
              <a:t>।</a:t>
            </a:r>
          </a:p>
          <a:p>
            <a:r>
              <a:rPr lang="en-US" sz="2400" i="1" dirty="0" smtClean="0"/>
              <a:t>ক) </a:t>
            </a:r>
            <a:r>
              <a:rPr lang="en-US" sz="2400" i="1" dirty="0" err="1" smtClean="0"/>
              <a:t>সরল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মুনাফার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হার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নির্ণয়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কর</a:t>
            </a:r>
            <a:r>
              <a:rPr lang="en-US" sz="2400" i="1" dirty="0" smtClean="0"/>
              <a:t> ?</a:t>
            </a:r>
          </a:p>
          <a:p>
            <a:r>
              <a:rPr lang="en-US" sz="2400" i="1" dirty="0" smtClean="0"/>
              <a:t>খ) </a:t>
            </a:r>
            <a:r>
              <a:rPr lang="en-US" sz="2400" i="1" dirty="0" err="1" smtClean="0"/>
              <a:t>আরো</a:t>
            </a:r>
            <a:r>
              <a:rPr lang="en-US" sz="2400" i="1" dirty="0" smtClean="0"/>
              <a:t> ৩ </a:t>
            </a:r>
            <a:r>
              <a:rPr lang="en-US" sz="2400" i="1" dirty="0" err="1" smtClean="0"/>
              <a:t>বছর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পর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মুনাফা-আসল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কত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হবে</a:t>
            </a:r>
            <a:r>
              <a:rPr lang="en-US" sz="2400" i="1" dirty="0" smtClean="0"/>
              <a:t> ?</a:t>
            </a:r>
          </a:p>
          <a:p>
            <a:r>
              <a:rPr lang="en-US" sz="2400" i="1" dirty="0" smtClean="0"/>
              <a:t>গ) </a:t>
            </a:r>
            <a:r>
              <a:rPr lang="en-US" sz="2400" i="1" dirty="0" err="1" smtClean="0"/>
              <a:t>প্রদত্ত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টাকা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একই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হার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চক্রবৃদ্ধি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মুনাফায়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জমা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রাখলে</a:t>
            </a:r>
            <a:r>
              <a:rPr lang="en-US" sz="2400" i="1" dirty="0" smtClean="0"/>
              <a:t> ২ </a:t>
            </a:r>
            <a:r>
              <a:rPr lang="en-US" sz="2400" i="1" dirty="0" err="1" smtClean="0"/>
              <a:t>বছর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পর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সবৃদ্ধি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মূলধন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কত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হবে</a:t>
            </a:r>
            <a:r>
              <a:rPr lang="en-US" sz="2400" i="1" dirty="0" smtClean="0"/>
              <a:t> ?</a:t>
            </a:r>
            <a:endParaRPr lang="en-US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3023418" y="1342104"/>
            <a:ext cx="7211963" cy="3156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26228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বাড়ির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কাজঃ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8" name="Picture 7" descr="bar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929" y="1371600"/>
            <a:ext cx="7241457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11746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3790335"/>
            <a:ext cx="12192000" cy="3067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2060"/>
                </a:solidFill>
              </a:rPr>
              <a:t>ধন্যবাদ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90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DSC_0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31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474272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729" y="176981"/>
            <a:ext cx="3923071" cy="13568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শিক্ষক পরিচিতি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2953" y="1725561"/>
            <a:ext cx="3760839" cy="495545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BBT</a:t>
            </a:r>
            <a:endParaRPr lang="bn-BD" sz="36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ব্যাচ নং -৩৮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আই ডি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নং--১২৭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336027" y="368710"/>
            <a:ext cx="766916" cy="412955"/>
          </a:xfrm>
          <a:prstGeom prst="rightArrow">
            <a:avLst>
              <a:gd name="adj1" fmla="val 857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71767" y="206477"/>
            <a:ext cx="6769511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মোঃ দেলোয়ার হোসেন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সহকারি শিক্ষক (গণিত )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সেননগর আলিম মাদ্‌রাসা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ধামইরহাট ,নওগাঁ।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মোবাইল নম্বরঃ০১৭১৭-৫৪৯০৪৭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Email:mddelowarhossain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85@gmail.com</a:t>
            </a:r>
            <a:endParaRPr lang="bn-BD" sz="2400" dirty="0" smtClean="0">
              <a:solidFill>
                <a:schemeClr val="tx1"/>
              </a:solidFill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16942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98205" y="324464"/>
            <a:ext cx="4586750" cy="18877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পাঠ পরিচিতি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9691" y="442452"/>
            <a:ext cx="6312309" cy="6046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বিযয়ঃ গণিত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অধ্যায়ঃ দ্বিতীয়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শ্রেণিঃ অষ্টম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সময়ঃ ৪৫ মিনিট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তারিখঃ ১৪/০৩/২০২০ইং</a:t>
            </a:r>
            <a:r>
              <a:rPr lang="bn-BD" dirty="0" smtClean="0">
                <a:solidFill>
                  <a:schemeClr val="tx1"/>
                </a:solidFill>
              </a:rPr>
              <a:t/>
            </a:r>
            <a:br>
              <a:rPr lang="bn-BD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76147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82388" y="-242046"/>
            <a:ext cx="13500847" cy="1540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এসো নিচের চিত্রগুলো লক্ষ্য্ করি।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63071" y="1331259"/>
            <a:ext cx="5661213" cy="55267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sl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77" y="1274669"/>
            <a:ext cx="5689841" cy="2436720"/>
          </a:xfrm>
          <a:prstGeom prst="rect">
            <a:avLst/>
          </a:prstGeom>
        </p:spPr>
      </p:pic>
      <p:pic>
        <p:nvPicPr>
          <p:cNvPr id="12" name="Picture 11" descr="Janata_BH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4216" y="3716594"/>
            <a:ext cx="5687881" cy="31414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32612" y="1290918"/>
            <a:ext cx="7180729" cy="5567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a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628" y="1238865"/>
            <a:ext cx="7849179" cy="5619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2788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97858"/>
            <a:ext cx="6799006" cy="75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আমরা টাকা  কোথায় জমা রাখি 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19535" y="1224116"/>
            <a:ext cx="2507225" cy="825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ব্যাংকে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315497"/>
            <a:ext cx="9910916" cy="958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ব্যাংকে যে টাকা জমা রাখি সেই টাকাকে কি বলে 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8335" y="2300747"/>
            <a:ext cx="1543664" cy="958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আসল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46090"/>
            <a:ext cx="11872452" cy="1740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ব্যাংকে টাকা জমা রাখার ফলে ব্যাংক যে অতিরিক্ত টাকা দেয় তাকে কি বলে 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03110" y="5766620"/>
            <a:ext cx="3288890" cy="109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</a:rPr>
              <a:t>মুনাফা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447935" y="6164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984658" y="2448233"/>
            <a:ext cx="5654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787148" y="1504335"/>
            <a:ext cx="796413" cy="339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943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চিত্রের আলোকে নিচের প্রশ্নগুলো দেখি এবং উত্তর বলার চেষ্টা করি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265468"/>
            <a:ext cx="1219199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পাঠশিরোনাম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03987"/>
            <a:ext cx="12192000" cy="44540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2060"/>
                </a:solidFill>
              </a:rPr>
              <a:t>মুনাফা ও মূলধন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8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997234" cy="10189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শিখনফলঃ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1380" y="2669457"/>
            <a:ext cx="9910917" cy="15190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সরলমুনাফা  নির্ণয়ের সূত্র বলতে এবং  এ সংক্রান্ত সমস্যা সমাধান করতে পারবে।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12607" y="1445343"/>
            <a:ext cx="10073148" cy="988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মুনাফা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bn-BD" sz="3600" dirty="0" smtClean="0">
                <a:solidFill>
                  <a:srgbClr val="002060"/>
                </a:solidFill>
              </a:rPr>
              <a:t> ও মূলধন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</a:rPr>
              <a:t> 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71948" y="1651820"/>
            <a:ext cx="796413" cy="54568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89937" y="3229895"/>
            <a:ext cx="796413" cy="4866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29548" y="0"/>
            <a:ext cx="8062452" cy="1017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এই পাঠ শেষে শিক্ষার্থীরা - - -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5845" y="4616246"/>
            <a:ext cx="9999407" cy="1445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চক্রবৃদ্বি মুনাফা  নির্ণয়ের সূত্র বলতে এবং  এ সংক্রান্ত সমস্যা সমাধান করতে পারবে।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78426" y="5324168"/>
            <a:ext cx="693174" cy="38345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343" y="1445343"/>
            <a:ext cx="10073148" cy="988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মুনাফা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bn-BD" sz="3600" dirty="0" smtClean="0">
                <a:solidFill>
                  <a:srgbClr val="002060"/>
                </a:solidFill>
              </a:rPr>
              <a:t> ও মূলধন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</a:rPr>
              <a:t> 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3834" y="1474840"/>
            <a:ext cx="10073148" cy="988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মুনাফা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bn-BD" sz="3600" dirty="0" smtClean="0">
                <a:solidFill>
                  <a:srgbClr val="002060"/>
                </a:solidFill>
              </a:rPr>
              <a:t> ও মূলধন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</a:rPr>
              <a:t> 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3615" y="1519085"/>
            <a:ext cx="10073148" cy="988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মুনাফা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bn-BD" sz="3600" dirty="0" smtClean="0">
                <a:solidFill>
                  <a:srgbClr val="002060"/>
                </a:solidFill>
              </a:rPr>
              <a:t> ও মূলধন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</a:rPr>
              <a:t> 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958" y="1519085"/>
            <a:ext cx="10073148" cy="988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মুনাফা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bn-BD" sz="3600" dirty="0" smtClean="0">
                <a:solidFill>
                  <a:srgbClr val="002060"/>
                </a:solidFill>
              </a:rPr>
              <a:t> ও মূলধন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</a:rPr>
              <a:t> 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  <p:bldP spid="8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190" y="1333933"/>
            <a:ext cx="9580940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/>
              <a:t>মুনাফাঃ</a:t>
            </a:r>
            <a:r>
              <a:rPr lang="en-US" sz="2800" u="sng" dirty="0" smtClean="0"/>
              <a:t> </a:t>
            </a:r>
            <a:r>
              <a:rPr lang="en-US" sz="2800" i="1" dirty="0" err="1" smtClean="0"/>
              <a:t>ব্যাংকে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কোন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টাকা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জমা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রাখলে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ব্যাংক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সেই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টাকা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বিভিন্ন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খাতে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ঋণ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দিয়ে</a:t>
            </a:r>
            <a:r>
              <a:rPr lang="en-US" sz="2800" i="1" dirty="0" smtClean="0"/>
              <a:t> 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        </a:t>
            </a:r>
            <a:r>
              <a:rPr lang="en-US" sz="2800" i="1" dirty="0" err="1" smtClean="0"/>
              <a:t>সেখান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থেকে</a:t>
            </a:r>
            <a:r>
              <a:rPr lang="en-US" sz="2800" i="1" dirty="0" smtClean="0"/>
              <a:t> </a:t>
            </a:r>
            <a:r>
              <a:rPr lang="bn-BD" sz="2000" i="1" dirty="0" smtClean="0"/>
              <a:t>ল</a:t>
            </a:r>
            <a:r>
              <a:rPr lang="en-US" sz="2800" i="1" dirty="0" err="1" smtClean="0"/>
              <a:t>ভ্যাংশ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বের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করে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আমানতকারীকে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কিছু</a:t>
            </a:r>
            <a:r>
              <a:rPr lang="en-US" sz="2800" i="1" dirty="0"/>
              <a:t> </a:t>
            </a:r>
            <a:r>
              <a:rPr lang="en-US" sz="2800" i="1" dirty="0" err="1" smtClean="0"/>
              <a:t>দিয়ে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থাকে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যা</a:t>
            </a:r>
            <a:r>
              <a:rPr lang="en-US" sz="2800" i="1" dirty="0" smtClean="0"/>
              <a:t> 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        </a:t>
            </a:r>
            <a:r>
              <a:rPr lang="en-US" sz="2800" i="1" dirty="0" err="1" smtClean="0"/>
              <a:t>মুনাফা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নামে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পরিচিত</a:t>
            </a:r>
            <a:r>
              <a:rPr lang="en-US" sz="2800" i="1" dirty="0" smtClean="0"/>
              <a:t>।</a:t>
            </a:r>
          </a:p>
          <a:p>
            <a:endParaRPr lang="en-US" sz="100" dirty="0"/>
          </a:p>
          <a:p>
            <a:r>
              <a:rPr lang="en-US" sz="2800" i="1" u="sng" dirty="0" err="1" smtClean="0"/>
              <a:t>মূলধনঃ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/>
              <a:t>আর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যে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ব্যাক্তি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টাকা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ব্যাংকে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জমা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রাখে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সেই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টাকা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আমানতকারীর</a:t>
            </a:r>
            <a:r>
              <a:rPr lang="en-US" sz="2800" i="1" dirty="0" smtClean="0"/>
              <a:t> 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       </a:t>
            </a:r>
            <a:r>
              <a:rPr lang="en-US" sz="2800" i="1" dirty="0" err="1" smtClean="0"/>
              <a:t>মূলধন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বা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আসল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বলে</a:t>
            </a:r>
            <a:r>
              <a:rPr lang="en-US" sz="2800" i="1" dirty="0" smtClean="0"/>
              <a:t>।   </a:t>
            </a:r>
          </a:p>
          <a:p>
            <a:endParaRPr lang="en-US" sz="1050" dirty="0"/>
          </a:p>
          <a:p>
            <a:r>
              <a:rPr lang="en-US" sz="2800" i="1" u="sng" dirty="0" err="1" smtClean="0"/>
              <a:t>মুনাফার</a:t>
            </a:r>
            <a:r>
              <a:rPr lang="en-US" sz="2800" i="1" u="sng" dirty="0" smtClean="0"/>
              <a:t> </a:t>
            </a:r>
            <a:r>
              <a:rPr lang="en-US" sz="2800" i="1" u="sng" dirty="0" err="1" smtClean="0"/>
              <a:t>হারঃ</a:t>
            </a:r>
            <a:r>
              <a:rPr lang="en-US" sz="2800" i="1" u="sng" dirty="0" smtClean="0"/>
              <a:t> </a:t>
            </a:r>
            <a:r>
              <a:rPr lang="en-US" sz="2800" i="1" dirty="0" smtClean="0"/>
              <a:t>১০০ </a:t>
            </a:r>
            <a:r>
              <a:rPr lang="en-US" sz="2800" i="1" dirty="0" err="1" smtClean="0"/>
              <a:t>টাকার</a:t>
            </a:r>
            <a:r>
              <a:rPr lang="en-US" sz="2800" i="1" dirty="0" smtClean="0"/>
              <a:t> ১ </a:t>
            </a:r>
            <a:r>
              <a:rPr lang="en-US" sz="2800" i="1" dirty="0" err="1" smtClean="0"/>
              <a:t>বছরের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মুনাফা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হলো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মুনাফার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হার</a:t>
            </a:r>
            <a:r>
              <a:rPr lang="en-US" sz="2800" i="1" dirty="0" smtClean="0"/>
              <a:t>।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800" i="1" u="sng" dirty="0" err="1" smtClean="0"/>
              <a:t>সময়কালঃ</a:t>
            </a:r>
            <a:r>
              <a:rPr lang="en-US" sz="2800" u="sng" dirty="0" smtClean="0"/>
              <a:t> </a:t>
            </a:r>
            <a:r>
              <a:rPr lang="en-US" sz="2800" i="1" dirty="0" err="1" smtClean="0"/>
              <a:t>যে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সময়ের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জন্য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মুনাফা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হিসাব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করা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হয়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তা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হলো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সময়কাল</a:t>
            </a:r>
            <a:r>
              <a:rPr lang="en-US" sz="2800" i="1" dirty="0" smtClean="0"/>
              <a:t>।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3394" y="0"/>
            <a:ext cx="9438967" cy="811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নিচের সংজ্ঞাগুলো লক্ষ কর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034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6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4395020" cy="766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একক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কাজ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60658" y="0"/>
            <a:ext cx="3731342" cy="737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সময়ঃ ৫ মিনিট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1031" y="988141"/>
            <a:ext cx="8878529" cy="7226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মুনাফা ও মূলধন / আসল কাকে বলে লিখ।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34181" y="1209368"/>
            <a:ext cx="1017638" cy="398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12608" y="1991032"/>
            <a:ext cx="1666568" cy="516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সমাধান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9587" y="2669458"/>
            <a:ext cx="10702413" cy="18877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মুনাফাঃ</a:t>
            </a:r>
            <a:r>
              <a:rPr lang="bn-BD" sz="2000" dirty="0" smtClean="0">
                <a:solidFill>
                  <a:srgbClr val="002060"/>
                </a:solidFill>
              </a:rPr>
              <a:t> </a:t>
            </a:r>
            <a:r>
              <a:rPr lang="bn-BD" sz="2800" dirty="0" smtClean="0">
                <a:solidFill>
                  <a:srgbClr val="002060"/>
                </a:solidFill>
              </a:rPr>
              <a:t>ব্যাংকে কোন টাকা জমা রাখলে ব্যাংক সেই টাকা বিভিন্ন খাতে ঋণ দিয়ে সেখান থেকে লভ্যাংশ বের করে আমানতকারীকে কিছু দিয়ে থাকে তাকে মুনাফা বলে।</a:t>
            </a:r>
          </a:p>
          <a:p>
            <a:pPr algn="ctr"/>
            <a:endParaRPr lang="bn-BD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0" y="3303639"/>
            <a:ext cx="1150374" cy="560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0" y="5132439"/>
            <a:ext cx="1150374" cy="560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15845" y="4970206"/>
            <a:ext cx="10515600" cy="13273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মূলধন /আসলঃ </a:t>
            </a:r>
            <a:r>
              <a:rPr lang="bn-BD" sz="3200" dirty="0" smtClean="0">
                <a:solidFill>
                  <a:srgbClr val="002060"/>
                </a:solidFill>
              </a:rPr>
              <a:t>যে ব্যক্তি টাকা ব্যাংকে জমা রাখে সেই টাকা আমানতকারীর মূলধন বলে</a:t>
            </a:r>
            <a:r>
              <a:rPr lang="bn-BD" dirty="0" smtClean="0">
                <a:solidFill>
                  <a:srgbClr val="002060"/>
                </a:solidFill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5614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1109</TotalTime>
  <Words>963</Words>
  <Application>Microsoft Office PowerPoint</Application>
  <PresentationFormat>Custom</PresentationFormat>
  <Paragraphs>170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</dc:creator>
  <cp:lastModifiedBy>DELL</cp:lastModifiedBy>
  <cp:revision>322</cp:revision>
  <dcterms:created xsi:type="dcterms:W3CDTF">2017-01-24T15:19:19Z</dcterms:created>
  <dcterms:modified xsi:type="dcterms:W3CDTF">2020-03-14T06:20:57Z</dcterms:modified>
</cp:coreProperties>
</file>