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0" r:id="rId2"/>
    <p:sldId id="267" r:id="rId3"/>
    <p:sldId id="352" r:id="rId4"/>
    <p:sldId id="374" r:id="rId5"/>
    <p:sldId id="382" r:id="rId6"/>
    <p:sldId id="381" r:id="rId7"/>
    <p:sldId id="376" r:id="rId8"/>
    <p:sldId id="383" r:id="rId9"/>
    <p:sldId id="347" r:id="rId10"/>
    <p:sldId id="348" r:id="rId11"/>
    <p:sldId id="349" r:id="rId12"/>
    <p:sldId id="350" r:id="rId13"/>
    <p:sldId id="351" r:id="rId14"/>
    <p:sldId id="357" r:id="rId15"/>
    <p:sldId id="384" r:id="rId16"/>
    <p:sldId id="353" r:id="rId17"/>
    <p:sldId id="385" r:id="rId18"/>
    <p:sldId id="354" r:id="rId19"/>
    <p:sldId id="355" r:id="rId20"/>
    <p:sldId id="358" r:id="rId21"/>
    <p:sldId id="26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91"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CBF823-1D80-42B8-ADE7-1D9FF71D955F}" type="datetimeFigureOut">
              <a:rPr lang="en-US" smtClean="0"/>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5A726-A7E9-4CE0-BEB3-26DC5C973417}" type="slidenum">
              <a:rPr lang="en-US" smtClean="0"/>
              <a:t>‹#›</a:t>
            </a:fld>
            <a:endParaRPr lang="en-US"/>
          </a:p>
        </p:txBody>
      </p:sp>
    </p:spTree>
    <p:extLst>
      <p:ext uri="{BB962C8B-B14F-4D97-AF65-F5344CB8AC3E}">
        <p14:creationId xmlns:p14="http://schemas.microsoft.com/office/powerpoint/2010/main" val="1773909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BF823-1D80-42B8-ADE7-1D9FF71D955F}" type="datetimeFigureOut">
              <a:rPr lang="en-US" smtClean="0"/>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5A726-A7E9-4CE0-BEB3-26DC5C973417}" type="slidenum">
              <a:rPr lang="en-US" smtClean="0"/>
              <a:t>‹#›</a:t>
            </a:fld>
            <a:endParaRPr lang="en-US"/>
          </a:p>
        </p:txBody>
      </p:sp>
    </p:spTree>
    <p:extLst>
      <p:ext uri="{BB962C8B-B14F-4D97-AF65-F5344CB8AC3E}">
        <p14:creationId xmlns:p14="http://schemas.microsoft.com/office/powerpoint/2010/main" val="664372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BF823-1D80-42B8-ADE7-1D9FF71D955F}" type="datetimeFigureOut">
              <a:rPr lang="en-US" smtClean="0"/>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5A726-A7E9-4CE0-BEB3-26DC5C973417}" type="slidenum">
              <a:rPr lang="en-US" smtClean="0"/>
              <a:t>‹#›</a:t>
            </a:fld>
            <a:endParaRPr lang="en-US"/>
          </a:p>
        </p:txBody>
      </p:sp>
    </p:spTree>
    <p:extLst>
      <p:ext uri="{BB962C8B-B14F-4D97-AF65-F5344CB8AC3E}">
        <p14:creationId xmlns:p14="http://schemas.microsoft.com/office/powerpoint/2010/main" val="3726536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BF823-1D80-42B8-ADE7-1D9FF71D955F}" type="datetimeFigureOut">
              <a:rPr lang="en-US" smtClean="0"/>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5A726-A7E9-4CE0-BEB3-26DC5C973417}" type="slidenum">
              <a:rPr lang="en-US" smtClean="0"/>
              <a:t>‹#›</a:t>
            </a:fld>
            <a:endParaRPr lang="en-US"/>
          </a:p>
        </p:txBody>
      </p:sp>
    </p:spTree>
    <p:extLst>
      <p:ext uri="{BB962C8B-B14F-4D97-AF65-F5344CB8AC3E}">
        <p14:creationId xmlns:p14="http://schemas.microsoft.com/office/powerpoint/2010/main" val="316713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CBF823-1D80-42B8-ADE7-1D9FF71D955F}" type="datetimeFigureOut">
              <a:rPr lang="en-US" smtClean="0"/>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5A726-A7E9-4CE0-BEB3-26DC5C973417}" type="slidenum">
              <a:rPr lang="en-US" smtClean="0"/>
              <a:t>‹#›</a:t>
            </a:fld>
            <a:endParaRPr lang="en-US"/>
          </a:p>
        </p:txBody>
      </p:sp>
    </p:spTree>
    <p:extLst>
      <p:ext uri="{BB962C8B-B14F-4D97-AF65-F5344CB8AC3E}">
        <p14:creationId xmlns:p14="http://schemas.microsoft.com/office/powerpoint/2010/main" val="2242868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CBF823-1D80-42B8-ADE7-1D9FF71D955F}" type="datetimeFigureOut">
              <a:rPr lang="en-US" smtClean="0"/>
              <a:t>3/14/2020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45A726-A7E9-4CE0-BEB3-26DC5C973417}" type="slidenum">
              <a:rPr lang="en-US" smtClean="0"/>
              <a:t>‹#›</a:t>
            </a:fld>
            <a:endParaRPr lang="en-US"/>
          </a:p>
        </p:txBody>
      </p:sp>
    </p:spTree>
    <p:extLst>
      <p:ext uri="{BB962C8B-B14F-4D97-AF65-F5344CB8AC3E}">
        <p14:creationId xmlns:p14="http://schemas.microsoft.com/office/powerpoint/2010/main" val="4239547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CBF823-1D80-42B8-ADE7-1D9FF71D955F}" type="datetimeFigureOut">
              <a:rPr lang="en-US" smtClean="0"/>
              <a:t>3/14/2020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45A726-A7E9-4CE0-BEB3-26DC5C973417}" type="slidenum">
              <a:rPr lang="en-US" smtClean="0"/>
              <a:t>‹#›</a:t>
            </a:fld>
            <a:endParaRPr lang="en-US"/>
          </a:p>
        </p:txBody>
      </p:sp>
    </p:spTree>
    <p:extLst>
      <p:ext uri="{BB962C8B-B14F-4D97-AF65-F5344CB8AC3E}">
        <p14:creationId xmlns:p14="http://schemas.microsoft.com/office/powerpoint/2010/main" val="778594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CBF823-1D80-42B8-ADE7-1D9FF71D955F}" type="datetimeFigureOut">
              <a:rPr lang="en-US" smtClean="0"/>
              <a:t>3/14/2020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45A726-A7E9-4CE0-BEB3-26DC5C973417}" type="slidenum">
              <a:rPr lang="en-US" smtClean="0"/>
              <a:t>‹#›</a:t>
            </a:fld>
            <a:endParaRPr lang="en-US"/>
          </a:p>
        </p:txBody>
      </p:sp>
    </p:spTree>
    <p:extLst>
      <p:ext uri="{BB962C8B-B14F-4D97-AF65-F5344CB8AC3E}">
        <p14:creationId xmlns:p14="http://schemas.microsoft.com/office/powerpoint/2010/main" val="1257679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CBF823-1D80-42B8-ADE7-1D9FF71D955F}" type="datetimeFigureOut">
              <a:rPr lang="en-US" smtClean="0"/>
              <a:t>3/14/2020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45A726-A7E9-4CE0-BEB3-26DC5C973417}" type="slidenum">
              <a:rPr lang="en-US" smtClean="0"/>
              <a:t>‹#›</a:t>
            </a:fld>
            <a:endParaRPr lang="en-US"/>
          </a:p>
        </p:txBody>
      </p:sp>
    </p:spTree>
    <p:extLst>
      <p:ext uri="{BB962C8B-B14F-4D97-AF65-F5344CB8AC3E}">
        <p14:creationId xmlns:p14="http://schemas.microsoft.com/office/powerpoint/2010/main" val="2067273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CBF823-1D80-42B8-ADE7-1D9FF71D955F}" type="datetimeFigureOut">
              <a:rPr lang="en-US" smtClean="0"/>
              <a:t>3/14/2020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45A726-A7E9-4CE0-BEB3-26DC5C973417}" type="slidenum">
              <a:rPr lang="en-US" smtClean="0"/>
              <a:t>‹#›</a:t>
            </a:fld>
            <a:endParaRPr lang="en-US"/>
          </a:p>
        </p:txBody>
      </p:sp>
    </p:spTree>
    <p:extLst>
      <p:ext uri="{BB962C8B-B14F-4D97-AF65-F5344CB8AC3E}">
        <p14:creationId xmlns:p14="http://schemas.microsoft.com/office/powerpoint/2010/main" val="2544731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CBF823-1D80-42B8-ADE7-1D9FF71D955F}" type="datetimeFigureOut">
              <a:rPr lang="en-US" smtClean="0"/>
              <a:t>3/14/2020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45A726-A7E9-4CE0-BEB3-26DC5C973417}" type="slidenum">
              <a:rPr lang="en-US" smtClean="0"/>
              <a:t>‹#›</a:t>
            </a:fld>
            <a:endParaRPr lang="en-US"/>
          </a:p>
        </p:txBody>
      </p:sp>
    </p:spTree>
    <p:extLst>
      <p:ext uri="{BB962C8B-B14F-4D97-AF65-F5344CB8AC3E}">
        <p14:creationId xmlns:p14="http://schemas.microsoft.com/office/powerpoint/2010/main" val="1599902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CBF823-1D80-42B8-ADE7-1D9FF71D955F}" type="datetimeFigureOut">
              <a:rPr lang="en-US" smtClean="0"/>
              <a:t>3/14/2020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5A726-A7E9-4CE0-BEB3-26DC5C973417}" type="slidenum">
              <a:rPr lang="en-US" smtClean="0"/>
              <a:t>‹#›</a:t>
            </a:fld>
            <a:endParaRPr lang="en-US"/>
          </a:p>
        </p:txBody>
      </p:sp>
    </p:spTree>
    <p:extLst>
      <p:ext uri="{BB962C8B-B14F-4D97-AF65-F5344CB8AC3E}">
        <p14:creationId xmlns:p14="http://schemas.microsoft.com/office/powerpoint/2010/main" val="2508073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https://2.bp.blogspot.com/-s6s4ihR2xI4/XAPtyzDJ6MI/AAAAAAAACsQ/Vs581v5CG9wsZHZKs-3Nd-uxwt4lBuz9gCLcBGAs/s1600/images+(21).jpeg" TargetMode="External"/></Relationships>
</file>

<file path=ppt/slides/_rels/slide10.xml.rels><?xml version="1.0" encoding="UTF-8" standalone="yes"?>
<Relationships xmlns="http://schemas.openxmlformats.org/package/2006/relationships"><Relationship Id="rId3" Type="http://schemas.openxmlformats.org/officeDocument/2006/relationships/audio" Target="../media/media10.m4a"/><Relationship Id="rId2" Type="http://schemas.microsoft.com/office/2007/relationships/media" Target="../media/media10.m4a"/><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media11.m4a"/><Relationship Id="rId2" Type="http://schemas.microsoft.com/office/2007/relationships/media" Target="../media/media11.m4a"/><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media12.m4a"/><Relationship Id="rId2" Type="http://schemas.microsoft.com/office/2007/relationships/media" Target="../media/media12.m4a"/><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media13.m4a"/><Relationship Id="rId2" Type="http://schemas.microsoft.com/office/2007/relationships/media" Target="../media/media13.m4a"/><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hyperlink" Target="https://www.protikhon.com/wp-content/uploads/2015/10/submarine-300x200.jpg"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7.m4a"/><Relationship Id="rId1" Type="http://schemas.microsoft.com/office/2007/relationships/media" Target="../media/media17.m4a"/><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8.m4a"/><Relationship Id="rId1" Type="http://schemas.microsoft.com/office/2007/relationships/media" Target="../media/media18.m4a"/><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9.m4a"/><Relationship Id="rId1" Type="http://schemas.microsoft.com/office/2007/relationships/media" Target="../media/media19.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2.m4a"/><Relationship Id="rId7" Type="http://schemas.openxmlformats.org/officeDocument/2006/relationships/image" Target="../media/image4.jpeg"/><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hyperlink" Target="mailto:mufakkher88@gmail.com" TargetMode="External"/><Relationship Id="rId5" Type="http://schemas.openxmlformats.org/officeDocument/2006/relationships/image" Target="../media/image3.jpeg"/><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0.m4a"/><Relationship Id="rId1" Type="http://schemas.microsoft.com/office/2007/relationships/media" Target="../media/media20.m4a"/><Relationship Id="rId5" Type="http://schemas.openxmlformats.org/officeDocument/2006/relationships/image" Target="../media/image2.png"/><Relationship Id="rId4" Type="http://schemas.openxmlformats.org/officeDocument/2006/relationships/hyperlink" Target="https://www.protikhon.com/wp-content/uploads/2015/10/cable-submarino_article_full.jpg" TargetMode="External"/></Relationships>
</file>

<file path=ppt/slides/_rels/slide21.xml.rels><?xml version="1.0" encoding="UTF-8" standalone="yes"?>
<Relationships xmlns="http://schemas.openxmlformats.org/package/2006/relationships"><Relationship Id="rId3" Type="http://schemas.openxmlformats.org/officeDocument/2006/relationships/audio" Target="../media/media21.m4a"/><Relationship Id="rId2" Type="http://schemas.microsoft.com/office/2007/relationships/media" Target="../media/media21.m4a"/><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audio" Target="../media/media9.m4a"/><Relationship Id="rId2" Type="http://schemas.microsoft.com/office/2007/relationships/media" Target="../media/media9.m4a"/><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2.bp.blogspot.com/-s6s4ihR2xI4/XAPtyzDJ6MI/AAAAAAAACsQ/Vs581v5CG9wsZHZKs-3Nd-uxwt4lBuz9gCLcBGAs/s200/images%2B%252821%2529.jpe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838" y="422134"/>
            <a:ext cx="11623903" cy="62798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90175" y="2062648"/>
            <a:ext cx="7604967" cy="1323439"/>
          </a:xfrm>
          <a:prstGeom prst="rect">
            <a:avLst/>
          </a:prstGeom>
        </p:spPr>
        <p:txBody>
          <a:bodyPr wrap="none">
            <a:spAutoFit/>
          </a:bodyPr>
          <a:lstStyle/>
          <a:p>
            <a:r>
              <a:rPr lang="as-IN" sz="8000" dirty="0">
                <a:solidFill>
                  <a:srgbClr val="FF0000"/>
                </a:solidFill>
                <a:latin typeface="solaimaniLipi"/>
              </a:rPr>
              <a:t>সাবমেরিন </a:t>
            </a:r>
            <a:r>
              <a:rPr lang="as-IN" sz="8000" dirty="0" smtClean="0">
                <a:solidFill>
                  <a:srgbClr val="FF0000"/>
                </a:solidFill>
                <a:latin typeface="solaimaniLipi"/>
              </a:rPr>
              <a:t>ক্যাবল</a:t>
            </a:r>
            <a:endParaRPr lang="en-US" sz="8000" dirty="0">
              <a:solidFill>
                <a:srgbClr val="FF0000"/>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039055076"/>
      </p:ext>
    </p:extLst>
  </p:cSld>
  <p:clrMapOvr>
    <a:masterClrMapping/>
  </p:clrMapOvr>
  <mc:AlternateContent xmlns:mc="http://schemas.openxmlformats.org/markup-compatibility/2006" xmlns:p14="http://schemas.microsoft.com/office/powerpoint/2010/main">
    <mc:Choice Requires="p14">
      <p:transition spd="slow" p14:dur="2000" advTm="11406"/>
    </mc:Choice>
    <mc:Fallback xmlns="">
      <p:transition spd="slow" advTm="114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652" y="414723"/>
            <a:ext cx="11245948" cy="6186309"/>
          </a:xfrm>
          <a:prstGeom prst="rect">
            <a:avLst/>
          </a:prstGeom>
        </p:spPr>
        <p:txBody>
          <a:bodyPr wrap="square">
            <a:spAutoFit/>
          </a:bodyPr>
          <a:lstStyle/>
          <a:p>
            <a:pPr algn="just"/>
            <a:r>
              <a:rPr lang="as-IN" sz="4400" b="1" dirty="0">
                <a:solidFill>
                  <a:srgbClr val="002060"/>
                </a:solidFill>
                <a:latin typeface="solaimaniLipi"/>
              </a:rPr>
              <a:t>১৮৫০ সালে সর্বপ্রথম ফরাসী সরকার এই ধরনের ক্যাবল স্থাপনের উদ্যোগ নিয়েছিল যা ফ্রান্স এবং ইংল্যান্ডের মধ্যেকার ইংলিশ চ্যানেলের তল দিয়ে দুই দেশের টেলিগ্রাফ সংযোগের উদ্দেশ্যে কারা হয়েছিল, যদিও প্রথম চেষ্টায় তা বিফল হয়েছিল | </a:t>
            </a:r>
            <a:endParaRPr lang="bn-IN" sz="4400" b="1" dirty="0" smtClean="0">
              <a:solidFill>
                <a:srgbClr val="002060"/>
              </a:solidFill>
              <a:latin typeface="solaimaniLipi"/>
            </a:endParaRPr>
          </a:p>
          <a:p>
            <a:pPr algn="just"/>
            <a:endParaRPr lang="bn-IN" sz="4400" b="1" dirty="0">
              <a:solidFill>
                <a:srgbClr val="002060"/>
              </a:solidFill>
              <a:latin typeface="solaimaniLipi"/>
            </a:endParaRPr>
          </a:p>
          <a:p>
            <a:pPr algn="just"/>
            <a:r>
              <a:rPr lang="as-IN" sz="4400" b="1" dirty="0" smtClean="0">
                <a:solidFill>
                  <a:srgbClr val="002060"/>
                </a:solidFill>
                <a:latin typeface="solaimaniLipi"/>
              </a:rPr>
              <a:t>পরবর্তিতে </a:t>
            </a:r>
            <a:r>
              <a:rPr lang="as-IN" sz="4400" b="1" dirty="0">
                <a:solidFill>
                  <a:srgbClr val="002060"/>
                </a:solidFill>
                <a:latin typeface="solaimaniLipi"/>
              </a:rPr>
              <a:t>১৮৫৩ সালে সফলভাবে স্থাপন করা সম্ভব হয়েছিল </a:t>
            </a:r>
            <a:r>
              <a:rPr lang="as-IN" sz="4400" b="1" dirty="0" smtClean="0">
                <a:solidFill>
                  <a:srgbClr val="002060"/>
                </a:solidFill>
                <a:latin typeface="solaimaniLipi"/>
              </a:rPr>
              <a:t>|</a:t>
            </a:r>
            <a:endParaRPr lang="as-IN" sz="4400" b="1" dirty="0">
              <a:solidFill>
                <a:srgbClr val="002060"/>
              </a:solidFill>
              <a:latin typeface="solaimaniLipi"/>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4054390645"/>
      </p:ext>
    </p:extLst>
  </p:cSld>
  <p:clrMapOvr>
    <a:masterClrMapping/>
  </p:clrMapOvr>
  <mc:AlternateContent xmlns:mc="http://schemas.openxmlformats.org/markup-compatibility/2006" xmlns:p14="http://schemas.microsoft.com/office/powerpoint/2010/main">
    <mc:Choice Requires="p14">
      <p:transition spd="slow" p14:dur="2000" advTm="17634"/>
    </mc:Choice>
    <mc:Fallback xmlns="">
      <p:transition spd="slow" advTm="176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603" y="1018124"/>
            <a:ext cx="11155679" cy="4832092"/>
          </a:xfrm>
          <a:prstGeom prst="rect">
            <a:avLst/>
          </a:prstGeom>
        </p:spPr>
        <p:txBody>
          <a:bodyPr wrap="square">
            <a:spAutoFit/>
          </a:bodyPr>
          <a:lstStyle/>
          <a:p>
            <a:pPr algn="just"/>
            <a:r>
              <a:rPr lang="as-IN" sz="4400" b="1" dirty="0">
                <a:solidFill>
                  <a:srgbClr val="00B050"/>
                </a:solidFill>
                <a:latin typeface="solaimaniLipi"/>
              </a:rPr>
              <a:t>ঐসময় যদিও কপার এর তার ব্যবহৃত হত তবে বর্তমান সময়ের সাবমেরিন ক্যাবল ব্যবস্থায় আমরা অপটিক্যাল ফাইবার বা আলোক তন্তুর বহুল ব্যবহার দেখতে পাই যা অত্যন্ত দ্রুতগতির এবং একই সঙ্গে বিভিন্ন মাধ্যম যেমন ইন্টারনেট, টেলিযোগাযোগ, বিপুল পরিমান অডিও বা ভিডিওর তথ্য বিনিময় সম্ভব </a:t>
            </a:r>
            <a:r>
              <a:rPr lang="as-IN" sz="4400" b="1" dirty="0" smtClean="0">
                <a:solidFill>
                  <a:srgbClr val="00B050"/>
                </a:solidFill>
                <a:latin typeface="solaimaniLipi"/>
              </a:rPr>
              <a:t>|</a:t>
            </a:r>
            <a:endParaRPr lang="as-IN" sz="4400" b="1" dirty="0">
              <a:solidFill>
                <a:srgbClr val="00B050"/>
              </a:solidFill>
              <a:latin typeface="solaimaniLipi"/>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3974251553"/>
      </p:ext>
    </p:extLst>
  </p:cSld>
  <p:clrMapOvr>
    <a:masterClrMapping/>
  </p:clrMapOvr>
  <mc:AlternateContent xmlns:mc="http://schemas.openxmlformats.org/markup-compatibility/2006" xmlns:p14="http://schemas.microsoft.com/office/powerpoint/2010/main">
    <mc:Choice Requires="p14">
      <p:transition spd="slow" p14:dur="2000" advTm="12390"/>
    </mc:Choice>
    <mc:Fallback xmlns="">
      <p:transition spd="slow" advTm="123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2055" y="1569944"/>
            <a:ext cx="10372579" cy="2800767"/>
          </a:xfrm>
          <a:prstGeom prst="rect">
            <a:avLst/>
          </a:prstGeom>
        </p:spPr>
        <p:txBody>
          <a:bodyPr wrap="square">
            <a:spAutoFit/>
          </a:bodyPr>
          <a:lstStyle/>
          <a:p>
            <a:pPr algn="just"/>
            <a:r>
              <a:rPr lang="as-IN" sz="4400" b="1" dirty="0">
                <a:solidFill>
                  <a:srgbClr val="002060"/>
                </a:solidFill>
                <a:latin typeface="solaimaniLipi"/>
              </a:rPr>
              <a:t>আমাদের দেশও খুব বেশিদিন হয়নি এই সাবমেরিন ক্যাবলের আওতায় এসেছে যার কল্যানে আমরা এখন দ্রুতগতির ইন্টারনেট ঘরে ঘরে ব্যবহার করতে পারছি |</a:t>
            </a: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2081788205"/>
      </p:ext>
    </p:extLst>
  </p:cSld>
  <p:clrMapOvr>
    <a:masterClrMapping/>
  </p:clrMapOvr>
  <mc:AlternateContent xmlns:mc="http://schemas.openxmlformats.org/markup-compatibility/2006" xmlns:p14="http://schemas.microsoft.com/office/powerpoint/2010/main">
    <mc:Choice Requires="p14">
      <p:transition spd="slow" p14:dur="2000" advTm="11186"/>
    </mc:Choice>
    <mc:Fallback xmlns="">
      <p:transition spd="slow" advTm="111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53086"/>
            <a:ext cx="10569526" cy="3785652"/>
          </a:xfrm>
          <a:prstGeom prst="rect">
            <a:avLst/>
          </a:prstGeom>
        </p:spPr>
        <p:txBody>
          <a:bodyPr wrap="square">
            <a:spAutoFit/>
          </a:bodyPr>
          <a:lstStyle/>
          <a:p>
            <a:pPr algn="just"/>
            <a:r>
              <a:rPr lang="as-IN" sz="4000" b="1" dirty="0">
                <a:solidFill>
                  <a:srgbClr val="002060"/>
                </a:solidFill>
                <a:latin typeface="solaimaniLipi"/>
              </a:rPr>
              <a:t>এটি একটি ভিন্নধর্মী টেলিযোগাযোগ মাধ্যম । রেডিও ট্রান্সমিশনের মাধ্যমে ইথারে ছুঁড়ে দেয়া তথ্য আয়নোস্ফিয়ার হয়ে আমাদের কাছে ফেরত আসে। সাধারণত দ্রুত যোগাযোগের জন্য খুঁটির মাধ্যমে তার স্থাপন করা হয়। এটি একটি নির্দিষ্ট ভূখণ্ডে সম্ভব</a:t>
            </a:r>
            <a:r>
              <a:rPr lang="as-IN" sz="4000" b="1" dirty="0" smtClean="0">
                <a:solidFill>
                  <a:srgbClr val="002060"/>
                </a:solidFill>
                <a:latin typeface="solaimaniLipi"/>
              </a:rPr>
              <a:t>।</a:t>
            </a:r>
            <a:endParaRPr lang="as-IN" sz="4000" b="1" i="0" dirty="0">
              <a:solidFill>
                <a:srgbClr val="002060"/>
              </a:solidFill>
              <a:effectLst/>
              <a:latin typeface="solaimaniLipi"/>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1088109966"/>
      </p:ext>
    </p:extLst>
  </p:cSld>
  <p:clrMapOvr>
    <a:masterClrMapping/>
  </p:clrMapOvr>
  <mc:AlternateContent xmlns:mc="http://schemas.openxmlformats.org/markup-compatibility/2006" xmlns:p14="http://schemas.microsoft.com/office/powerpoint/2010/main">
    <mc:Choice Requires="p14">
      <p:transition spd="slow" p14:dur="2000" advTm="32371"/>
    </mc:Choice>
    <mc:Fallback xmlns="">
      <p:transition spd="slow" advTm="323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ubmarine-300x200">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965" y="194700"/>
            <a:ext cx="11344677" cy="6472357"/>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174515574"/>
      </p:ext>
    </p:extLst>
  </p:cSld>
  <p:clrMapOvr>
    <a:masterClrMapping/>
  </p:clrMapOvr>
  <mc:AlternateContent xmlns:mc="http://schemas.openxmlformats.org/markup-compatibility/2006" xmlns:p14="http://schemas.microsoft.com/office/powerpoint/2010/main">
    <mc:Choice Requires="p14">
      <p:transition spd="slow" p14:dur="2000" advTm="37799"/>
    </mc:Choice>
    <mc:Fallback xmlns="">
      <p:transition spd="slow" advTm="377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3920" y="1289596"/>
            <a:ext cx="10363200" cy="4524315"/>
          </a:xfrm>
          <a:prstGeom prst="rect">
            <a:avLst/>
          </a:prstGeom>
        </p:spPr>
        <p:txBody>
          <a:bodyPr wrap="square">
            <a:spAutoFit/>
          </a:bodyPr>
          <a:lstStyle/>
          <a:p>
            <a:pPr algn="just"/>
            <a:r>
              <a:rPr lang="as-IN" sz="4800" dirty="0">
                <a:solidFill>
                  <a:srgbClr val="333333"/>
                </a:solidFill>
                <a:latin typeface="solaimaniLipi"/>
              </a:rPr>
              <a:t>কিন্তু মহাদেশ থেকে মহাদেশে যোগাযোগের জন্য সমুদ্রের নিচ দিয়ে তারের মাধ্যমে সংযোগ স্থাপন করা হয়। গভীরতার সাথে তুলনা করতে গিয়েই সাবমেরিনের সাথে মিল রেখে নাম দেয়া হয়েছে </a:t>
            </a:r>
            <a:r>
              <a:rPr lang="as-IN" sz="4800" dirty="0">
                <a:solidFill>
                  <a:srgbClr val="FF0000"/>
                </a:solidFill>
                <a:latin typeface="solaimaniLipi"/>
              </a:rPr>
              <a:t>সাবমেরিন ক্যাবল।</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4210476569"/>
      </p:ext>
    </p:extLst>
  </p:cSld>
  <p:clrMapOvr>
    <a:masterClrMapping/>
  </p:clrMapOvr>
  <mc:AlternateContent xmlns:mc="http://schemas.openxmlformats.org/markup-compatibility/2006" xmlns:p14="http://schemas.microsoft.com/office/powerpoint/2010/main">
    <mc:Choice Requires="p14">
      <p:transition spd="slow" p14:dur="2000" advTm="16493"/>
    </mc:Choice>
    <mc:Fallback xmlns="">
      <p:transition spd="slow" advTm="164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1040" y="904079"/>
            <a:ext cx="10622280" cy="4524315"/>
          </a:xfrm>
          <a:prstGeom prst="rect">
            <a:avLst/>
          </a:prstGeom>
        </p:spPr>
        <p:txBody>
          <a:bodyPr wrap="square">
            <a:spAutoFit/>
          </a:bodyPr>
          <a:lstStyle/>
          <a:p>
            <a:pPr algn="just"/>
            <a:r>
              <a:rPr lang="as-IN" sz="4800" dirty="0">
                <a:solidFill>
                  <a:srgbClr val="FF0000"/>
                </a:solidFill>
                <a:latin typeface="rapidFont"/>
              </a:rPr>
              <a:t>সাবমেরিন কেবল </a:t>
            </a:r>
            <a:r>
              <a:rPr lang="as-IN" sz="4800" dirty="0">
                <a:solidFill>
                  <a:srgbClr val="333333"/>
                </a:solidFill>
                <a:latin typeface="rapidFont"/>
              </a:rPr>
              <a:t>বলতে একটি ভিন্নধর্মী টেলিযোগাযোগ মাধ্যম কে বুঝানো হয়। সাধারণ ভাবে আমরা জানি যে, রেডিও ট্রান্সমিশনে ইথারে ছুঁড়ে দেয়া তথ্য আয়নোস্ফিয়ারে ঠিকরে আবার আমাদের কাছে ফিরে আসে</a:t>
            </a:r>
            <a:r>
              <a:rPr lang="as-IN" sz="4800" dirty="0" smtClean="0">
                <a:solidFill>
                  <a:srgbClr val="333333"/>
                </a:solidFill>
                <a:latin typeface="rapidFont"/>
              </a:rPr>
              <a:t>।</a:t>
            </a:r>
            <a:endParaRPr lang="bn-IN" sz="4800" dirty="0">
              <a:solidFill>
                <a:srgbClr val="333333"/>
              </a:solidFill>
              <a:latin typeface="rapidFont"/>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370552485"/>
      </p:ext>
    </p:extLst>
  </p:cSld>
  <p:clrMapOvr>
    <a:masterClrMapping/>
  </p:clrMapOvr>
  <mc:AlternateContent xmlns:mc="http://schemas.openxmlformats.org/markup-compatibility/2006" xmlns:p14="http://schemas.microsoft.com/office/powerpoint/2010/main">
    <mc:Choice Requires="p14">
      <p:transition spd="slow" p14:dur="2000" advTm="32041"/>
    </mc:Choice>
    <mc:Fallback xmlns="">
      <p:transition spd="slow" advTm="320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3920" y="1242536"/>
            <a:ext cx="10515600" cy="3785652"/>
          </a:xfrm>
          <a:prstGeom prst="rect">
            <a:avLst/>
          </a:prstGeom>
        </p:spPr>
        <p:txBody>
          <a:bodyPr wrap="square">
            <a:spAutoFit/>
          </a:bodyPr>
          <a:lstStyle/>
          <a:p>
            <a:pPr algn="just"/>
            <a:r>
              <a:rPr lang="as-IN" sz="4000" dirty="0">
                <a:solidFill>
                  <a:srgbClr val="FF0000"/>
                </a:solidFill>
                <a:latin typeface="rapidFont"/>
              </a:rPr>
              <a:t>এই পদ্ধতিতে রেডিওর মাধ্যমে </a:t>
            </a:r>
            <a:r>
              <a:rPr lang="as-IN" sz="4000" dirty="0">
                <a:solidFill>
                  <a:srgbClr val="333333"/>
                </a:solidFill>
                <a:latin typeface="rapidFont"/>
              </a:rPr>
              <a:t>খবর বা সংগীত সম্প্রচার সম্ভব হলেও বৈরী আবহাওয়ায় বা দূর্যোগকালীন সময়ে এমনকি আপদকালীন সময়েও অধিকতর তথ্য আদান প্রদানের জন্য দ্রুত মাধ্যম হিসাবে </a:t>
            </a:r>
            <a:r>
              <a:rPr lang="as-IN" sz="4000" dirty="0">
                <a:solidFill>
                  <a:srgbClr val="FF0000"/>
                </a:solidFill>
                <a:latin typeface="rapidFont"/>
              </a:rPr>
              <a:t>“তার” বা “টেলিগ্রাফ” </a:t>
            </a:r>
            <a:r>
              <a:rPr lang="as-IN" sz="4000" dirty="0">
                <a:solidFill>
                  <a:srgbClr val="333333"/>
                </a:solidFill>
                <a:latin typeface="rapidFont"/>
              </a:rPr>
              <a:t>পদ্ধতি অপেক্ষাকৃত বেশি উপযোগী।</a:t>
            </a:r>
            <a:endParaRPr lang="bn-IN" sz="4000" dirty="0">
              <a:solidFill>
                <a:srgbClr val="333333"/>
              </a:solidFill>
              <a:latin typeface="rapidFont"/>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746792814"/>
      </p:ext>
    </p:extLst>
  </p:cSld>
  <p:clrMapOvr>
    <a:masterClrMapping/>
  </p:clrMapOvr>
  <mc:AlternateContent xmlns:mc="http://schemas.openxmlformats.org/markup-compatibility/2006" xmlns:p14="http://schemas.microsoft.com/office/powerpoint/2010/main">
    <mc:Choice Requires="p14">
      <p:transition spd="slow" p14:dur="2000" advTm="20015"/>
    </mc:Choice>
    <mc:Fallback xmlns="">
      <p:transition spd="slow" advTm="200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893" y="365761"/>
            <a:ext cx="11254155" cy="6186309"/>
          </a:xfrm>
          <a:prstGeom prst="rect">
            <a:avLst/>
          </a:prstGeom>
        </p:spPr>
        <p:txBody>
          <a:bodyPr wrap="square">
            <a:spAutoFit/>
          </a:bodyPr>
          <a:lstStyle/>
          <a:p>
            <a:pPr algn="just"/>
            <a:r>
              <a:rPr lang="as-IN" sz="4400" dirty="0" smtClean="0">
                <a:solidFill>
                  <a:srgbClr val="333333"/>
                </a:solidFill>
                <a:latin typeface="rapidFont"/>
              </a:rPr>
              <a:t>স্বাভাবিক </a:t>
            </a:r>
            <a:r>
              <a:rPr lang="as-IN" sz="4400" dirty="0">
                <a:solidFill>
                  <a:srgbClr val="333333"/>
                </a:solidFill>
                <a:latin typeface="rapidFont"/>
              </a:rPr>
              <a:t>ভাবে একটি দেশ বা জনপদে টেলিগ্রাফ এর ব্যবস্থা সহজেই করা সম্ভব খুঁটি গেড়ে বা মাটির নিচে টানেল করে। </a:t>
            </a:r>
            <a:endParaRPr lang="bn-IN" sz="4400" dirty="0" smtClean="0">
              <a:solidFill>
                <a:srgbClr val="333333"/>
              </a:solidFill>
              <a:latin typeface="rapidFont"/>
            </a:endParaRPr>
          </a:p>
          <a:p>
            <a:pPr algn="just"/>
            <a:endParaRPr lang="bn-IN" sz="4400" dirty="0" smtClean="0">
              <a:solidFill>
                <a:srgbClr val="333333"/>
              </a:solidFill>
              <a:latin typeface="rapidFont"/>
            </a:endParaRPr>
          </a:p>
          <a:p>
            <a:pPr algn="just"/>
            <a:r>
              <a:rPr lang="as-IN" sz="4400" dirty="0" smtClean="0">
                <a:solidFill>
                  <a:srgbClr val="333333"/>
                </a:solidFill>
                <a:latin typeface="rapidFont"/>
              </a:rPr>
              <a:t>কিন্তু</a:t>
            </a:r>
            <a:r>
              <a:rPr lang="as-IN" sz="4400" dirty="0">
                <a:solidFill>
                  <a:srgbClr val="333333"/>
                </a:solidFill>
                <a:latin typeface="rapidFont"/>
              </a:rPr>
              <a:t>, বিশাল দূরত্ব যেমন এক মহাদেশ থেকে অন্য মহাদেশে সেখানে তো আর খুঁটি বসিয়ে নেয়া সম্ভব নাও হতে পারে! সে কারণেই , এই কাজটি করবার জন্য সাগরের গভীরে তার বসিয়ে বা কেবল বসিয়ে বা ভাসিয়ে নেয়া হয়</a:t>
            </a:r>
            <a:r>
              <a:rPr lang="as-IN" sz="4400" dirty="0" smtClean="0">
                <a:solidFill>
                  <a:srgbClr val="333333"/>
                </a:solidFill>
                <a:latin typeface="rapidFont"/>
              </a:rPr>
              <a:t>।</a:t>
            </a:r>
            <a:endParaRPr lang="as-IN" sz="4400" dirty="0">
              <a:solidFill>
                <a:srgbClr val="333333"/>
              </a:solidFill>
              <a:latin typeface="rapidFont"/>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946429362"/>
      </p:ext>
    </p:extLst>
  </p:cSld>
  <p:clrMapOvr>
    <a:masterClrMapping/>
  </p:clrMapOvr>
  <mc:AlternateContent xmlns:mc="http://schemas.openxmlformats.org/markup-compatibility/2006" xmlns:p14="http://schemas.microsoft.com/office/powerpoint/2010/main">
    <mc:Choice Requires="p14">
      <p:transition spd="slow" p14:dur="2000" advTm="26816"/>
    </mc:Choice>
    <mc:Fallback xmlns="">
      <p:transition spd="slow" advTm="268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6776" y="1815962"/>
            <a:ext cx="10930596" cy="2800767"/>
          </a:xfrm>
          <a:prstGeom prst="rect">
            <a:avLst/>
          </a:prstGeom>
        </p:spPr>
        <p:txBody>
          <a:bodyPr wrap="square">
            <a:spAutoFit/>
          </a:bodyPr>
          <a:lstStyle/>
          <a:p>
            <a:pPr algn="just"/>
            <a:r>
              <a:rPr lang="as-IN" sz="4400" dirty="0" smtClean="0">
                <a:solidFill>
                  <a:srgbClr val="333333"/>
                </a:solidFill>
                <a:latin typeface="rapidFont"/>
              </a:rPr>
              <a:t> </a:t>
            </a:r>
            <a:r>
              <a:rPr lang="as-IN" sz="4400" dirty="0">
                <a:solidFill>
                  <a:srgbClr val="333333"/>
                </a:solidFill>
                <a:latin typeface="rapidFont"/>
              </a:rPr>
              <a:t>বেশি গভীরতার সাথে তুলনা করতে গিয়েই ঐ গভীরতার যানবাহণ সাবমেরিনের সাথে মিল রেখে এই কেবলের নাম-ও হয়ে গেছে </a:t>
            </a:r>
            <a:r>
              <a:rPr lang="as-IN" sz="4400" b="1" dirty="0">
                <a:solidFill>
                  <a:srgbClr val="FF0000"/>
                </a:solidFill>
                <a:latin typeface="rapidFont"/>
              </a:rPr>
              <a:t>সাবমেরিন কেবল।</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149391418"/>
      </p:ext>
    </p:extLst>
  </p:cSld>
  <p:clrMapOvr>
    <a:masterClrMapping/>
  </p:clrMapOvr>
  <mc:AlternateContent xmlns:mc="http://schemas.openxmlformats.org/markup-compatibility/2006" xmlns:p14="http://schemas.microsoft.com/office/powerpoint/2010/main">
    <mc:Choice Requires="p14">
      <p:transition spd="slow" p14:dur="2000" advTm="60591"/>
    </mc:Choice>
    <mc:Fallback xmlns="">
      <p:transition spd="slow" advTm="605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378E80-06DA-4F50-889C-74A865DE9498}" type="datetime1">
              <a:rPr lang="en-US" smtClean="0"/>
              <a:t>3/14/2020</a:t>
            </a:fld>
            <a:endParaRPr lang="en-US"/>
          </a:p>
        </p:txBody>
      </p:sp>
      <p:sp>
        <p:nvSpPr>
          <p:cNvPr id="3" name="Footer Placeholder 2"/>
          <p:cNvSpPr>
            <a:spLocks noGrp="1"/>
          </p:cNvSpPr>
          <p:nvPr>
            <p:ph type="ftr" sz="quarter" idx="11"/>
          </p:nvPr>
        </p:nvSpPr>
        <p:spPr/>
        <p:txBody>
          <a:bodyPr/>
          <a:lstStyle/>
          <a:p>
            <a:r>
              <a:rPr lang="en-US" smtClean="0"/>
              <a:t>Khandoker Mufakkher Hossain/  01911689503</a:t>
            </a:r>
            <a:endParaRPr lang="en-US"/>
          </a:p>
        </p:txBody>
      </p:sp>
      <p:sp>
        <p:nvSpPr>
          <p:cNvPr id="4" name="Slide Number Placeholder 3"/>
          <p:cNvSpPr>
            <a:spLocks noGrp="1"/>
          </p:cNvSpPr>
          <p:nvPr>
            <p:ph type="sldNum" sz="quarter" idx="12"/>
          </p:nvPr>
        </p:nvSpPr>
        <p:spPr/>
        <p:txBody>
          <a:bodyPr/>
          <a:lstStyle/>
          <a:p>
            <a:fld id="{D745B064-1843-481D-9584-5A549496D09E}" type="slidenum">
              <a:rPr lang="en-US" smtClean="0"/>
              <a:t>2</a:t>
            </a:fld>
            <a:endParaRPr lang="en-US"/>
          </a:p>
        </p:txBody>
      </p:sp>
      <p:sp>
        <p:nvSpPr>
          <p:cNvPr id="32" name="Rectangle 31"/>
          <p:cNvSpPr/>
          <p:nvPr/>
        </p:nvSpPr>
        <p:spPr>
          <a:xfrm>
            <a:off x="3296699" y="6485258"/>
            <a:ext cx="514568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Title 1"/>
          <p:cNvSpPr txBox="1">
            <a:spLocks/>
          </p:cNvSpPr>
          <p:nvPr/>
        </p:nvSpPr>
        <p:spPr>
          <a:xfrm>
            <a:off x="3296699" y="461197"/>
            <a:ext cx="2966373" cy="722994"/>
          </a:xfrm>
          <a:prstGeom prst="rect">
            <a:avLst/>
          </a:prstGeom>
          <a:pattFill prst="pct90">
            <a:fgClr>
              <a:schemeClr val="accent1"/>
            </a:fgClr>
            <a:bgClr>
              <a:schemeClr val="bg1"/>
            </a:bgClr>
          </a:pattFill>
        </p:spPr>
        <p:style>
          <a:lnRef idx="1">
            <a:schemeClr val="accent2"/>
          </a:lnRef>
          <a:fillRef idx="2">
            <a:schemeClr val="accent2"/>
          </a:fillRef>
          <a:effectRef idx="1">
            <a:schemeClr val="accent2"/>
          </a:effectRef>
          <a:fontRef idx="minor">
            <a:schemeClr val="dk1"/>
          </a:fontRef>
        </p:style>
        <p:txBody>
          <a:bodyP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bn-IN" dirty="0" smtClean="0"/>
              <a:t>পরিচিতি</a:t>
            </a:r>
            <a:endParaRPr lang="en-US" dirty="0"/>
          </a:p>
        </p:txBody>
      </p:sp>
      <p:sp>
        <p:nvSpPr>
          <p:cNvPr id="23" name="Date Placeholder 2"/>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07E745-42DB-4358-84CB-B7893410C81C}" type="datetime1">
              <a:rPr lang="en-US" smtClean="0"/>
              <a:pPr/>
              <a:t>3/14/2020</a:t>
            </a:fld>
            <a:endParaRPr lang="en-US"/>
          </a:p>
        </p:txBody>
      </p:sp>
      <p:sp>
        <p:nvSpPr>
          <p:cNvPr id="24" name="Footer Placeholder 4"/>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Khandoker Mufakkher Hossain/  01911689503</a:t>
            </a:r>
            <a:endParaRPr lang="en-US"/>
          </a:p>
        </p:txBody>
      </p:sp>
      <p:sp>
        <p:nvSpPr>
          <p:cNvPr id="25" name="Slide Number Placeholder 6"/>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45B064-1843-481D-9584-5A549496D09E}" type="slidenum">
              <a:rPr lang="en-US" smtClean="0"/>
              <a:pPr/>
              <a:t>2</a:t>
            </a:fld>
            <a:endParaRPr lang="en-US"/>
          </a:p>
        </p:txBody>
      </p:sp>
      <p:sp>
        <p:nvSpPr>
          <p:cNvPr id="27" name="Rectangle 26"/>
          <p:cNvSpPr/>
          <p:nvPr/>
        </p:nvSpPr>
        <p:spPr>
          <a:xfrm>
            <a:off x="516618" y="6384019"/>
            <a:ext cx="514568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Content Placeholder 3"/>
          <p:cNvSpPr txBox="1">
            <a:spLocks/>
          </p:cNvSpPr>
          <p:nvPr/>
        </p:nvSpPr>
        <p:spPr>
          <a:xfrm>
            <a:off x="3089458" y="1459605"/>
            <a:ext cx="5990330" cy="4649000"/>
          </a:xfrm>
          <a:prstGeom prst="rect">
            <a:avLst/>
          </a:prstGeom>
          <a:blipFill>
            <a:blip r:embed="rId5"/>
            <a:tile tx="0" ty="0" sx="100000" sy="100000" flip="none" algn="tl"/>
          </a:blipFill>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bn-IN" sz="2700" dirty="0" smtClean="0"/>
              <a:t> </a:t>
            </a:r>
          </a:p>
          <a:p>
            <a:pPr marL="0" indent="0" algn="ctr">
              <a:buFont typeface="Arial" panose="020B0604020202020204" pitchFamily="34" charset="0"/>
              <a:buNone/>
            </a:pPr>
            <a:r>
              <a:rPr lang="bn-IN" sz="3200" b="1" dirty="0" smtClean="0"/>
              <a:t>খন্দকার মোফাখখার হোসেন </a:t>
            </a:r>
          </a:p>
          <a:p>
            <a:pPr marL="0" indent="0" algn="ctr">
              <a:buFont typeface="Arial" panose="020B0604020202020204" pitchFamily="34" charset="0"/>
              <a:buNone/>
            </a:pPr>
            <a:r>
              <a:rPr lang="bn-IN" b="1" dirty="0" smtClean="0"/>
              <a:t>আইসিটি শিক্ষক</a:t>
            </a:r>
          </a:p>
          <a:p>
            <a:pPr marL="0" indent="0" algn="ctr">
              <a:buFont typeface="Arial" panose="020B0604020202020204" pitchFamily="34" charset="0"/>
              <a:buNone/>
            </a:pPr>
            <a:r>
              <a:rPr lang="bn-IN" b="1" dirty="0" smtClean="0"/>
              <a:t>আফতাব উদ্দিন স্কুল এ্যান্ড কলেজ </a:t>
            </a:r>
          </a:p>
          <a:p>
            <a:pPr marL="0" indent="0" algn="ctr">
              <a:buFont typeface="Arial" panose="020B0604020202020204" pitchFamily="34" charset="0"/>
              <a:buNone/>
            </a:pPr>
            <a:r>
              <a:rPr lang="bn-IN" b="1" dirty="0" smtClean="0"/>
              <a:t>বাজিতপুর , কিশোরগঞ্জ ।</a:t>
            </a:r>
          </a:p>
          <a:p>
            <a:pPr marL="0" indent="0" algn="ctr">
              <a:buFont typeface="Arial" panose="020B0604020202020204" pitchFamily="34" charset="0"/>
              <a:buNone/>
            </a:pPr>
            <a:r>
              <a:rPr lang="bn-IN" b="1" dirty="0" smtClean="0"/>
              <a:t>মোবাইল-০১৯১১৬৮৯৫০৩ </a:t>
            </a:r>
            <a:endParaRPr lang="en-US" b="1" dirty="0" smtClean="0"/>
          </a:p>
          <a:p>
            <a:pPr marL="0" indent="0" algn="ctr">
              <a:buFont typeface="Arial" panose="020B0604020202020204" pitchFamily="34" charset="0"/>
              <a:buNone/>
            </a:pPr>
            <a:r>
              <a:rPr lang="en-US" sz="3600" dirty="0" smtClean="0">
                <a:latin typeface="NikoshBAN" pitchFamily="2" charset="0"/>
                <a:cs typeface="NikoshBAN" pitchFamily="2" charset="0"/>
              </a:rPr>
              <a:t>E-mail: </a:t>
            </a:r>
            <a:r>
              <a:rPr lang="en-US" sz="3600" dirty="0" smtClean="0">
                <a:latin typeface="NikoshBAN" pitchFamily="2" charset="0"/>
                <a:cs typeface="NikoshBAN" pitchFamily="2" charset="0"/>
                <a:hlinkClick r:id="rId6"/>
              </a:rPr>
              <a:t>mufakkher88@gmail.com</a:t>
            </a:r>
            <a:endParaRPr lang="en-US" sz="3600" dirty="0" smtClean="0">
              <a:latin typeface="NikoshBAN" pitchFamily="2" charset="0"/>
              <a:cs typeface="NikoshBAN" pitchFamily="2" charset="0"/>
            </a:endParaRPr>
          </a:p>
          <a:p>
            <a:pPr marL="0" indent="0" algn="ctr">
              <a:buFont typeface="Arial" panose="020B0604020202020204" pitchFamily="34" charset="0"/>
              <a:buNone/>
            </a:pPr>
            <a:r>
              <a:rPr lang="en-US" dirty="0" smtClean="0">
                <a:solidFill>
                  <a:srgbClr val="C00000"/>
                </a:solidFill>
                <a:latin typeface="Times New Roman" panose="02020603050405020304" pitchFamily="18" charset="0"/>
                <a:cs typeface="Times New Roman" panose="02020603050405020304" pitchFamily="18" charset="0"/>
              </a:rPr>
              <a:t> </a:t>
            </a:r>
            <a:r>
              <a:rPr lang="bn-BD" sz="3200" b="1" dirty="0" smtClean="0">
                <a:solidFill>
                  <a:schemeClr val="tx1"/>
                </a:solidFill>
                <a:latin typeface="NikoshBAN" pitchFamily="2" charset="0"/>
                <a:cs typeface="NikoshBAN" pitchFamily="2" charset="0"/>
              </a:rPr>
              <a:t>তারিখঃ </a:t>
            </a:r>
            <a:r>
              <a:rPr lang="en-US" sz="3200" b="1" dirty="0" smtClean="0">
                <a:solidFill>
                  <a:schemeClr val="tx1"/>
                </a:solidFill>
                <a:latin typeface="NikoshBAN" pitchFamily="2" charset="0"/>
                <a:cs typeface="NikoshBAN" pitchFamily="2" charset="0"/>
              </a:rPr>
              <a:t>১</a:t>
            </a:r>
            <a:r>
              <a:rPr lang="bn-IN" sz="3200" b="1" dirty="0">
                <a:solidFill>
                  <a:schemeClr val="tx1"/>
                </a:solidFill>
                <a:latin typeface="NikoshBAN" pitchFamily="2" charset="0"/>
                <a:cs typeface="NikoshBAN" pitchFamily="2" charset="0"/>
              </a:rPr>
              <a:t>১</a:t>
            </a:r>
            <a:r>
              <a:rPr lang="bn-BD" sz="3200" b="1" dirty="0" smtClean="0">
                <a:solidFill>
                  <a:schemeClr val="tx1"/>
                </a:solidFill>
                <a:latin typeface="NikoshBAN" pitchFamily="2" charset="0"/>
                <a:cs typeface="NikoshBAN" pitchFamily="2" charset="0"/>
              </a:rPr>
              <a:t>/</a:t>
            </a:r>
            <a:r>
              <a:rPr lang="bn-IN" sz="3200" b="1" dirty="0">
                <a:solidFill>
                  <a:schemeClr val="tx1"/>
                </a:solidFill>
                <a:latin typeface="NikoshBAN" pitchFamily="2" charset="0"/>
                <a:cs typeface="NikoshBAN" pitchFamily="2" charset="0"/>
              </a:rPr>
              <a:t>০</a:t>
            </a:r>
            <a:r>
              <a:rPr lang="en-US" sz="3200" b="1" dirty="0" smtClean="0">
                <a:solidFill>
                  <a:schemeClr val="tx1"/>
                </a:solidFill>
                <a:latin typeface="NikoshBAN" pitchFamily="2" charset="0"/>
                <a:cs typeface="NikoshBAN" pitchFamily="2" charset="0"/>
              </a:rPr>
              <a:t>১</a:t>
            </a:r>
            <a:r>
              <a:rPr lang="bn-BD" sz="3200" b="1" dirty="0" smtClean="0">
                <a:solidFill>
                  <a:schemeClr val="tx1"/>
                </a:solidFill>
                <a:latin typeface="NikoshBAN" pitchFamily="2" charset="0"/>
                <a:cs typeface="NikoshBAN" pitchFamily="2" charset="0"/>
              </a:rPr>
              <a:t>/২০</a:t>
            </a:r>
            <a:r>
              <a:rPr lang="bn-IN" sz="3200" b="1" dirty="0" smtClean="0">
                <a:solidFill>
                  <a:schemeClr val="tx1"/>
                </a:solidFill>
                <a:latin typeface="NikoshBAN" pitchFamily="2" charset="0"/>
                <a:cs typeface="NikoshBAN" pitchFamily="2" charset="0"/>
              </a:rPr>
              <a:t>২০ </a:t>
            </a:r>
            <a:r>
              <a:rPr lang="bn-BD" sz="3200" b="1" dirty="0" smtClean="0">
                <a:solidFill>
                  <a:schemeClr val="tx1"/>
                </a:solidFill>
                <a:latin typeface="NikoshBAN" pitchFamily="2" charset="0"/>
                <a:cs typeface="NikoshBAN" pitchFamily="2" charset="0"/>
              </a:rPr>
              <a:t> </a:t>
            </a:r>
            <a:endParaRPr lang="bn-BD" b="1" dirty="0" smtClean="0">
              <a:solidFill>
                <a:schemeClr val="tx1"/>
              </a:solidFill>
              <a:latin typeface="NikoshBAN" pitchFamily="2" charset="0"/>
              <a:cs typeface="NikoshBAN" pitchFamily="2" charset="0"/>
            </a:endParaRPr>
          </a:p>
          <a:p>
            <a:pPr marL="0" indent="0" algn="ctr">
              <a:buFont typeface="Arial" panose="020B0604020202020204" pitchFamily="34" charset="0"/>
              <a:buNone/>
            </a:pPr>
            <a:endParaRPr lang="en-US" b="1" dirty="0"/>
          </a:p>
        </p:txBody>
      </p:sp>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6981" y="187328"/>
            <a:ext cx="1993727" cy="199372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1569757854"/>
      </p:ext>
    </p:extLst>
  </p:cSld>
  <p:clrMapOvr>
    <a:masterClrMapping/>
  </p:clrMapOvr>
  <mc:AlternateContent xmlns:mc="http://schemas.openxmlformats.org/markup-compatibility/2006" xmlns:p14="http://schemas.microsoft.com/office/powerpoint/2010/main">
    <mc:Choice Requires="p14">
      <p:transition spd="slow" advTm="5425">
        <p14:flash/>
      </p:transition>
    </mc:Choice>
    <mc:Fallback xmlns="">
      <p:transition spd="slow" advTm="542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7" presetID="6" presetClass="entr" presetSubtype="16"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circle(in)">
                                      <p:cBhvr>
                                        <p:cTn id="9" dur="2000"/>
                                        <p:tgtEl>
                                          <p:spTgt spid="20"/>
                                        </p:tgtEl>
                                      </p:cBhvr>
                                    </p:animEffect>
                                  </p:childTnLst>
                                </p:cTn>
                              </p:par>
                              <p:par>
                                <p:cTn id="10" presetID="6"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circle(in)">
                                      <p:cBhvr>
                                        <p:cTn id="15" dur="2000"/>
                                        <p:tgtEl>
                                          <p:spTgt spid="2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circle(in)">
                                      <p:cBhvr>
                                        <p:cTn id="18" dur="2000"/>
                                        <p:tgtEl>
                                          <p:spTgt spid="2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circle(in)">
                                      <p:cBhvr>
                                        <p:cTn id="21" dur="2000"/>
                                        <p:tgtEl>
                                          <p:spTgt spid="27"/>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circle(in)">
                                      <p:cBhvr>
                                        <p:cTn id="24" dur="2000"/>
                                        <p:tgtEl>
                                          <p:spTgt spid="28"/>
                                        </p:tgtEl>
                                      </p:cBhvr>
                                    </p:animEffect>
                                  </p:childTnLst>
                                </p:cTn>
                              </p:par>
                              <p:par>
                                <p:cTn id="25" presetID="6" presetClass="entr" presetSubtype="16"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circle(in)">
                                      <p:cBhvr>
                                        <p:cTn id="2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8" fill="hold" display="0">
                  <p:stCondLst>
                    <p:cond delay="indefinite"/>
                  </p:stCondLst>
                  <p:endCondLst>
                    <p:cond evt="onStopAudio" delay="0">
                      <p:tgtEl>
                        <p:sldTgt/>
                      </p:tgtEl>
                    </p:cond>
                  </p:endCondLst>
                </p:cTn>
                <p:tgtEl>
                  <p:spTgt spid="6"/>
                </p:tgtEl>
              </p:cMediaNode>
            </p:audio>
          </p:childTnLst>
        </p:cTn>
      </p:par>
    </p:tnLst>
    <p:bldLst>
      <p:bldP spid="20" grpId="0" animBg="1"/>
      <p:bldP spid="23" grpId="0"/>
      <p:bldP spid="24" grpId="0"/>
      <p:bldP spid="25" grpId="0"/>
      <p:bldP spid="27" grpId="0" animBg="1"/>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53997" y="558325"/>
            <a:ext cx="11108119" cy="575542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bn-IN" altLang="en-US" sz="4000" b="1" i="0" u="none" strike="noStrike" cap="none" normalizeH="0" baseline="0" dirty="0" smtClean="0">
                <a:ln>
                  <a:noFill/>
                </a:ln>
                <a:solidFill>
                  <a:srgbClr val="FF0000"/>
                </a:solidFill>
                <a:effectLst/>
                <a:latin typeface="rapidFont"/>
                <a:cs typeface="Vrinda" panose="02000500000000020004" pitchFamily="2" charset="0"/>
              </a:rPr>
              <a:t>সাবমেরিন ক্যাবল কতটা দূর্বল বা সবল</a:t>
            </a:r>
            <a:r>
              <a:rPr kumimoji="0" lang="en-US" altLang="en-US" sz="4000" b="1" i="0" u="none" strike="noStrike" cap="none" normalizeH="0" baseline="0" dirty="0" smtClean="0">
                <a:ln>
                  <a:noFill/>
                </a:ln>
                <a:solidFill>
                  <a:srgbClr val="FF0000"/>
                </a:solidFill>
                <a:effectLst/>
                <a:latin typeface="rapidFont"/>
                <a:cs typeface="Vrinda" panose="02000500000000020004" pitchFamily="2" charset="0"/>
              </a:rPr>
              <a:t>?</a:t>
            </a:r>
            <a:endParaRPr kumimoji="0" lang="bn-IN" altLang="en-US" sz="4000" b="1" i="0" u="none" strike="noStrike" cap="none" normalizeH="0" baseline="0" dirty="0" smtClean="0">
              <a:ln>
                <a:noFill/>
              </a:ln>
              <a:solidFill>
                <a:srgbClr val="FF0000"/>
              </a:solidFill>
              <a:effectLst/>
              <a:latin typeface="rapidFont"/>
              <a:cs typeface="Vrinda" panose="02000500000000020004"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4000" b="0" i="0" u="none" strike="noStrike" cap="none" normalizeH="0" baseline="0" dirty="0" smtClean="0">
              <a:ln>
                <a:noFill/>
              </a:ln>
              <a:solidFill>
                <a:srgbClr val="FF0000"/>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bn-IN" altLang="en-US" sz="3600" b="0" i="0" u="none" strike="noStrike" cap="none" normalizeH="0" baseline="0" dirty="0" smtClean="0">
                <a:ln>
                  <a:noFill/>
                </a:ln>
                <a:solidFill>
                  <a:srgbClr val="333333"/>
                </a:solidFill>
                <a:effectLst/>
                <a:latin typeface="rapidFont"/>
                <a:cs typeface="Vrinda" panose="02000500000000020004" pitchFamily="2" charset="0"/>
              </a:rPr>
              <a:t>স্থিতিস্থাপকতা যে কোন তার বা পরিবাহকের জন্য গুরুত্বপূর্ণ। শুধু তাই নয়</a:t>
            </a:r>
            <a:r>
              <a:rPr kumimoji="0" lang="en-US" altLang="en-US" sz="3600" b="0" i="0" u="none" strike="noStrike" cap="none" normalizeH="0" baseline="0" dirty="0" smtClean="0">
                <a:ln>
                  <a:noFill/>
                </a:ln>
                <a:solidFill>
                  <a:srgbClr val="333333"/>
                </a:solidFill>
                <a:effectLst/>
                <a:latin typeface="rapidFont"/>
                <a:cs typeface="Vrinda" panose="02000500000000020004" pitchFamily="2" charset="0"/>
              </a:rPr>
              <a:t>, </a:t>
            </a:r>
            <a:r>
              <a:rPr kumimoji="0" lang="bn-IN" altLang="en-US" sz="3600" b="0" i="0" u="none" strike="noStrike" cap="none" normalizeH="0" baseline="0" dirty="0" smtClean="0">
                <a:ln>
                  <a:noFill/>
                </a:ln>
                <a:solidFill>
                  <a:srgbClr val="333333"/>
                </a:solidFill>
                <a:effectLst/>
                <a:latin typeface="rapidFont"/>
                <a:cs typeface="Vrinda" panose="02000500000000020004" pitchFamily="2" charset="0"/>
              </a:rPr>
              <a:t>সেই সাথে সেটি কোন মাধ্যমে স্থাপিত হবে এবং মাধ্যম ভেদে তার স্বভাবজাত পরিবর্তনের সম্ভাবনা </a:t>
            </a:r>
            <a:r>
              <a:rPr kumimoji="0" lang="en-US" altLang="en-US" sz="3600" b="0" i="0" u="none" strike="noStrike" cap="none" normalizeH="0" baseline="0" dirty="0" smtClean="0">
                <a:ln>
                  <a:noFill/>
                </a:ln>
                <a:solidFill>
                  <a:srgbClr val="333333"/>
                </a:solidFill>
                <a:effectLst/>
                <a:latin typeface="rapidFont"/>
                <a:cs typeface="Vrinda" panose="02000500000000020004" pitchFamily="2" charset="0"/>
              </a:rPr>
              <a:t>, </a:t>
            </a:r>
            <a:r>
              <a:rPr kumimoji="0" lang="bn-IN" altLang="en-US" sz="3600" b="0" i="0" u="none" strike="noStrike" cap="none" normalizeH="0" baseline="0" dirty="0" smtClean="0">
                <a:ln>
                  <a:noFill/>
                </a:ln>
                <a:solidFill>
                  <a:srgbClr val="333333"/>
                </a:solidFill>
                <a:effectLst/>
                <a:latin typeface="rapidFont"/>
                <a:cs typeface="Vrinda" panose="02000500000000020004" pitchFamily="2" charset="0"/>
              </a:rPr>
              <a:t>সব মিলিয়ে সাবমেরিন কেবলের মত একটা চমকপ্</a:t>
            </a:r>
            <a:r>
              <a:rPr kumimoji="0" lang="bn-IN" altLang="en-US" sz="3600" b="0" i="0" u="none" strike="noStrike" cap="none" normalizeH="0" baseline="0" dirty="0" smtClean="0">
                <a:ln>
                  <a:noFill/>
                </a:ln>
                <a:solidFill>
                  <a:srgbClr val="333333"/>
                </a:solidFill>
                <a:effectLst/>
                <a:latin typeface="rapidFont"/>
                <a:cs typeface="Vrinda" panose="02000500000000020004" pitchFamily="2" charset="0"/>
                <a:hlinkClick r:id="rId4"/>
              </a:rPr>
              <a:t>রদ জিনিস ঠিক কি ভাবে বানানো হয় সেটা জানতে চাওয়ার আগ্রহ সবারই আছে। অবিশ্বাস্য হলেও সত্</a:t>
            </a:r>
            <a:r>
              <a:rPr kumimoji="0" lang="en-US" altLang="en-US" sz="3600" b="0" i="0" u="none" strike="noStrike" cap="none" normalizeH="0" baseline="0" dirty="0" smtClean="0">
                <a:ln>
                  <a:noFill/>
                </a:ln>
                <a:solidFill>
                  <a:srgbClr val="1E73BE"/>
                </a:solidFill>
                <a:effectLst/>
                <a:latin typeface="rapidFont"/>
                <a:hlinkClick r:id="rId4"/>
              </a:rPr>
              <a:t>  </a:t>
            </a:r>
            <a:r>
              <a:rPr kumimoji="0" lang="bn-IN" altLang="en-US" sz="3600" b="0" i="0" u="none" strike="noStrike" cap="none" normalizeH="0" baseline="0" dirty="0" smtClean="0">
                <a:ln>
                  <a:noFill/>
                </a:ln>
                <a:solidFill>
                  <a:srgbClr val="333333"/>
                </a:solidFill>
                <a:effectLst/>
                <a:latin typeface="rapidFont"/>
                <a:cs typeface="Vrinda" panose="02000500000000020004" pitchFamily="2" charset="0"/>
              </a:rPr>
              <a:t>য</a:t>
            </a:r>
            <a:r>
              <a:rPr kumimoji="0" lang="en-US" altLang="en-US" sz="3600" b="0" i="0" u="none" strike="noStrike" cap="none" normalizeH="0" baseline="0" dirty="0" smtClean="0">
                <a:ln>
                  <a:noFill/>
                </a:ln>
                <a:solidFill>
                  <a:srgbClr val="333333"/>
                </a:solidFill>
                <a:effectLst/>
                <a:latin typeface="rapidFont"/>
                <a:cs typeface="Vrinda" panose="02000500000000020004" pitchFamily="2" charset="0"/>
              </a:rPr>
              <a:t>, </a:t>
            </a:r>
            <a:r>
              <a:rPr kumimoji="0" lang="bn-IN" altLang="en-US" sz="3600" b="0" i="0" u="none" strike="noStrike" cap="none" normalizeH="0" baseline="0" dirty="0" smtClean="0">
                <a:ln>
                  <a:noFill/>
                </a:ln>
                <a:solidFill>
                  <a:srgbClr val="333333"/>
                </a:solidFill>
                <a:effectLst/>
                <a:latin typeface="rapidFont"/>
                <a:cs typeface="Vrinda" panose="02000500000000020004" pitchFamily="2" charset="0"/>
              </a:rPr>
              <a:t>প্রথম যে কেবলটি ব্রিটিশ চ্যানেল পাড়ি দেয় সেটি কেবল একটা গ্যাটা</a:t>
            </a:r>
            <a:r>
              <a:rPr kumimoji="0" lang="en-US" altLang="en-US" sz="3600" b="0" i="0" u="none" strike="noStrike" cap="none" normalizeH="0" baseline="0" dirty="0" smtClean="0">
                <a:ln>
                  <a:noFill/>
                </a:ln>
                <a:solidFill>
                  <a:srgbClr val="333333"/>
                </a:solidFill>
                <a:effectLst/>
                <a:latin typeface="rapidFont"/>
                <a:cs typeface="Vrinda" panose="02000500000000020004" pitchFamily="2" charset="0"/>
              </a:rPr>
              <a:t>-</a:t>
            </a:r>
            <a:r>
              <a:rPr kumimoji="0" lang="bn-IN" altLang="en-US" sz="3600" b="0" i="0" u="none" strike="noStrike" cap="none" normalizeH="0" baseline="0" dirty="0" smtClean="0">
                <a:ln>
                  <a:noFill/>
                </a:ln>
                <a:solidFill>
                  <a:srgbClr val="333333"/>
                </a:solidFill>
                <a:effectLst/>
                <a:latin typeface="rapidFont"/>
                <a:cs typeface="Vrinda" panose="02000500000000020004" pitchFamily="2" charset="0"/>
              </a:rPr>
              <a:t>পার্চায় মোড়ানো কপার তার ছিলো।</a:t>
            </a:r>
            <a:endParaRPr kumimoji="0" lang="en-US" altLang="en-US" sz="3600" b="0" i="0" u="none" strike="noStrike" cap="none" normalizeH="0" baseline="0" dirty="0" smtClean="0">
              <a:ln>
                <a:noFill/>
              </a:ln>
              <a:solidFill>
                <a:srgbClr val="1E73BE"/>
              </a:solidFill>
              <a:effectLst/>
              <a:latin typeface="rapidFont"/>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889099231"/>
      </p:ext>
    </p:extLst>
  </p:cSld>
  <p:clrMapOvr>
    <a:masterClrMapping/>
  </p:clrMapOvr>
  <mc:AlternateContent xmlns:mc="http://schemas.openxmlformats.org/markup-compatibility/2006" xmlns:p14="http://schemas.microsoft.com/office/powerpoint/2010/main">
    <mc:Choice Requires="p14">
      <p:transition spd="slow" p14:dur="2000" advTm="22687"/>
    </mc:Choice>
    <mc:Fallback xmlns="">
      <p:transition spd="slow" advTm="226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1834" y="2349304"/>
            <a:ext cx="3938954" cy="14465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8800" dirty="0" smtClean="0"/>
              <a:t>The End</a:t>
            </a:r>
            <a:endParaRPr lang="en-US" sz="8800" dirty="0"/>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3742068598"/>
      </p:ext>
    </p:extLst>
  </p:cSld>
  <p:clrMapOvr>
    <a:masterClrMapping/>
  </p:clrMapOvr>
  <mc:AlternateContent xmlns:mc="http://schemas.openxmlformats.org/markup-compatibility/2006" xmlns:p14="http://schemas.microsoft.com/office/powerpoint/2010/main">
    <mc:Choice Requires="p14">
      <p:transition spd="slow" p14:dur="2000" advTm="3880"/>
    </mc:Choice>
    <mc:Fallback xmlns="">
      <p:transition spd="slow" advTm="38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www.protikhon.com/wp-content/uploads/2015/10/main-qimg-a50aa4a422f774ac36074d82e97f4d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929" y="220125"/>
            <a:ext cx="11281458" cy="6268837"/>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980869077"/>
      </p:ext>
    </p:extLst>
  </p:cSld>
  <p:clrMapOvr>
    <a:masterClrMapping/>
  </p:clrMapOvr>
  <mc:AlternateContent xmlns:mc="http://schemas.openxmlformats.org/markup-compatibility/2006" xmlns:p14="http://schemas.microsoft.com/office/powerpoint/2010/main">
    <mc:Choice Requires="p14">
      <p:transition spd="slow" p14:dur="2000" advTm="10859"/>
    </mc:Choice>
    <mc:Fallback xmlns="">
      <p:transition spd="slow" advTm="108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70560" y="1533763"/>
            <a:ext cx="10637520" cy="24622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0" rIns="15870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0" b="1" i="0" u="none" strike="noStrike" cap="none" normalizeH="0" baseline="0" dirty="0" smtClean="0">
                <a:ln>
                  <a:noFill/>
                </a:ln>
                <a:solidFill>
                  <a:srgbClr val="002060"/>
                </a:solidFill>
                <a:effectLst/>
                <a:latin typeface="Oswald"/>
              </a:rPr>
              <a:t>Submarine cable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bn-IN" altLang="en-US" sz="8000" b="1" i="0" u="none" strike="noStrike" cap="none" normalizeH="0" baseline="0" dirty="0" smtClean="0">
                <a:ln>
                  <a:noFill/>
                </a:ln>
                <a:solidFill>
                  <a:srgbClr val="002060"/>
                </a:solidFill>
                <a:effectLst/>
                <a:latin typeface="Oswald"/>
                <a:cs typeface="Vrinda" panose="02000500000000020004" pitchFamily="2" charset="0"/>
              </a:rPr>
              <a:t>সাব</a:t>
            </a:r>
            <a:r>
              <a:rPr kumimoji="0" lang="en-US" altLang="en-US" sz="8000" b="1" i="0" u="none" strike="noStrike" cap="none" normalizeH="0" baseline="0" dirty="0" smtClean="0">
                <a:ln>
                  <a:noFill/>
                </a:ln>
                <a:solidFill>
                  <a:srgbClr val="002060"/>
                </a:solidFill>
                <a:effectLst/>
                <a:latin typeface="Oswald"/>
              </a:rPr>
              <a:t>-</a:t>
            </a:r>
            <a:r>
              <a:rPr kumimoji="0" lang="bn-IN" altLang="en-US" sz="8000" b="1" i="0" u="none" strike="noStrike" cap="none" normalizeH="0" baseline="0" dirty="0" smtClean="0">
                <a:ln>
                  <a:noFill/>
                </a:ln>
                <a:solidFill>
                  <a:srgbClr val="002060"/>
                </a:solidFill>
                <a:effectLst/>
                <a:latin typeface="Oswald"/>
                <a:cs typeface="Vrinda" panose="02000500000000020004" pitchFamily="2" charset="0"/>
              </a:rPr>
              <a:t>মেরিন ক্যাবল কি </a:t>
            </a:r>
            <a:r>
              <a:rPr lang="en-US" altLang="en-US" sz="8000" b="1" dirty="0">
                <a:solidFill>
                  <a:srgbClr val="002060"/>
                </a:solidFill>
                <a:latin typeface="Oswald"/>
                <a:cs typeface="Vrinda" panose="02000500000000020004" pitchFamily="2" charset="0"/>
              </a:rPr>
              <a:t>?</a:t>
            </a:r>
            <a:endParaRPr kumimoji="0" lang="en-US" altLang="en-US" sz="8000" b="1" i="0" u="none" strike="noStrike" cap="none" normalizeH="0" baseline="0" dirty="0" smtClean="0">
              <a:ln>
                <a:noFill/>
              </a:ln>
              <a:solidFill>
                <a:srgbClr val="002060"/>
              </a:solidFill>
              <a:effectLst/>
              <a:latin typeface="Oswald"/>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471990406"/>
      </p:ext>
    </p:extLst>
  </p:cSld>
  <p:clrMapOvr>
    <a:masterClrMapping/>
  </p:clrMapOvr>
  <mc:AlternateContent xmlns:mc="http://schemas.openxmlformats.org/markup-compatibility/2006" xmlns:p14="http://schemas.microsoft.com/office/powerpoint/2010/main">
    <mc:Choice Requires="p14">
      <p:transition spd="slow" p14:dur="2000" advTm="2983"/>
    </mc:Choice>
    <mc:Fallback xmlns="">
      <p:transition spd="slow" advTm="29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0080" y="921752"/>
            <a:ext cx="10957560" cy="4708981"/>
          </a:xfrm>
          <a:prstGeom prst="rect">
            <a:avLst/>
          </a:prstGeom>
        </p:spPr>
        <p:txBody>
          <a:bodyPr wrap="square">
            <a:spAutoFit/>
          </a:bodyPr>
          <a:lstStyle/>
          <a:p>
            <a:pPr lvl="0" algn="ctr" eaLnBrk="0" fontAlgn="base" hangingPunct="0">
              <a:spcBef>
                <a:spcPct val="0"/>
              </a:spcBef>
              <a:spcAft>
                <a:spcPct val="0"/>
              </a:spcAft>
            </a:pPr>
            <a:r>
              <a:rPr lang="bn-IN" altLang="en-US" sz="6000" dirty="0">
                <a:solidFill>
                  <a:srgbClr val="00B050"/>
                </a:solidFill>
                <a:latin typeface="Oswald"/>
                <a:cs typeface="Kalpurush" panose="02000600000000000000" pitchFamily="2" charset="0"/>
              </a:rPr>
              <a:t>সাব</a:t>
            </a:r>
            <a:r>
              <a:rPr lang="en-US" altLang="en-US" sz="6000" dirty="0">
                <a:solidFill>
                  <a:srgbClr val="00B050"/>
                </a:solidFill>
                <a:latin typeface="Oswald"/>
                <a:cs typeface="Kalpurush" panose="02000600000000000000" pitchFamily="2" charset="0"/>
              </a:rPr>
              <a:t>-</a:t>
            </a:r>
            <a:r>
              <a:rPr lang="bn-IN" altLang="en-US" sz="6000" dirty="0">
                <a:solidFill>
                  <a:srgbClr val="00B050"/>
                </a:solidFill>
                <a:latin typeface="Oswald"/>
                <a:cs typeface="Kalpurush" panose="02000600000000000000" pitchFamily="2" charset="0"/>
              </a:rPr>
              <a:t>মেরিন ক্যবলঃ</a:t>
            </a:r>
            <a:endParaRPr lang="en-US" altLang="en-US" sz="16600" dirty="0">
              <a:solidFill>
                <a:srgbClr val="002060"/>
              </a:solidFill>
              <a:latin typeface="Oswald"/>
              <a:cs typeface="Kalpurush" panose="02000600000000000000" pitchFamily="2" charset="0"/>
            </a:endParaRPr>
          </a:p>
          <a:p>
            <a:pPr lvl="0" algn="just" eaLnBrk="0" fontAlgn="base" hangingPunct="0">
              <a:spcBef>
                <a:spcPct val="0"/>
              </a:spcBef>
              <a:spcAft>
                <a:spcPct val="0"/>
              </a:spcAft>
            </a:pPr>
            <a:r>
              <a:rPr lang="en-US" altLang="en-US" sz="4800" dirty="0">
                <a:solidFill>
                  <a:srgbClr val="002060"/>
                </a:solidFill>
                <a:latin typeface="Kalpurush" panose="02000600000000000000" pitchFamily="2" charset="0"/>
                <a:cs typeface="Kalpurush" panose="02000600000000000000" pitchFamily="2" charset="0"/>
              </a:rPr>
              <a:t>  </a:t>
            </a:r>
            <a:r>
              <a:rPr lang="bn-IN" altLang="en-US" sz="4800" dirty="0">
                <a:solidFill>
                  <a:srgbClr val="002060"/>
                </a:solidFill>
                <a:latin typeface="Kalpurush" panose="02000600000000000000" pitchFamily="2" charset="0"/>
                <a:cs typeface="Kalpurush" panose="02000600000000000000" pitchFamily="2" charset="0"/>
              </a:rPr>
              <a:t>যে ক্যাবল বা তার এর মাধ্যমে মহাকাশ স্যাটেলাইট যোগাযোগের বিকল্প হিসেবে</a:t>
            </a:r>
            <a:r>
              <a:rPr lang="en-US" altLang="en-US" sz="4800" dirty="0">
                <a:solidFill>
                  <a:srgbClr val="002060"/>
                </a:solidFill>
                <a:latin typeface="Kalpurush" panose="02000600000000000000" pitchFamily="2" charset="0"/>
                <a:cs typeface="Kalpurush" panose="02000600000000000000" pitchFamily="2" charset="0"/>
              </a:rPr>
              <a:t>  </a:t>
            </a:r>
            <a:r>
              <a:rPr lang="bn-IN" altLang="en-US" sz="4800" dirty="0">
                <a:solidFill>
                  <a:srgbClr val="002060"/>
                </a:solidFill>
                <a:latin typeface="Kalpurush" panose="02000600000000000000" pitchFamily="2" charset="0"/>
                <a:cs typeface="Kalpurush" panose="02000600000000000000" pitchFamily="2" charset="0"/>
              </a:rPr>
              <a:t>সাগরতল দিয়ে একদেশ থেকে অন্য দেশ কিংবা এক মহাদেশ থেকে অন্য মহাদেশে যোগাযোগ ব্যবস্থা গড়ে তোলা হয়েছে তাকে সাবমেরিন ক্যাবল বলে ।</a:t>
            </a:r>
            <a:endParaRPr lang="en-US" altLang="en-US" sz="66700" dirty="0">
              <a:solidFill>
                <a:srgbClr val="002060"/>
              </a:solidFill>
              <a:latin typeface="Oswald"/>
              <a:cs typeface="Kalpurush" panose="02000600000000000000" pitchFamily="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73378954"/>
      </p:ext>
    </p:extLst>
  </p:cSld>
  <p:clrMapOvr>
    <a:masterClrMapping/>
  </p:clrMapOvr>
  <mc:AlternateContent xmlns:mc="http://schemas.openxmlformats.org/markup-compatibility/2006" xmlns:p14="http://schemas.microsoft.com/office/powerpoint/2010/main">
    <mc:Choice Requires="p14">
      <p:transition spd="slow" p14:dur="2000" advTm="15657"/>
    </mc:Choice>
    <mc:Fallback xmlns="">
      <p:transition spd="slow" advTm="156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2520" y="1716316"/>
            <a:ext cx="10378440" cy="3416320"/>
          </a:xfrm>
          <a:prstGeom prst="rect">
            <a:avLst/>
          </a:prstGeom>
        </p:spPr>
        <p:txBody>
          <a:bodyPr wrap="square">
            <a:spAutoFit/>
          </a:bodyPr>
          <a:lstStyle/>
          <a:p>
            <a:pPr lvl="0" algn="just" eaLnBrk="0" fontAlgn="base" hangingPunct="0">
              <a:spcBef>
                <a:spcPct val="0"/>
              </a:spcBef>
              <a:spcAft>
                <a:spcPct val="0"/>
              </a:spcAft>
            </a:pPr>
            <a:endParaRPr lang="bn-IN" altLang="en-US" sz="5400" dirty="0">
              <a:solidFill>
                <a:srgbClr val="0070C0"/>
              </a:solidFill>
              <a:latin typeface="Kalpurush" panose="02000600000000000000" pitchFamily="2" charset="0"/>
              <a:cs typeface="Kalpurush" panose="02000600000000000000" pitchFamily="2" charset="0"/>
            </a:endParaRPr>
          </a:p>
          <a:p>
            <a:pPr lvl="0" algn="just" eaLnBrk="0" fontAlgn="base" hangingPunct="0">
              <a:spcBef>
                <a:spcPct val="0"/>
              </a:spcBef>
              <a:spcAft>
                <a:spcPct val="0"/>
              </a:spcAft>
            </a:pPr>
            <a:r>
              <a:rPr lang="bn-IN" altLang="en-US" sz="5400" dirty="0" smtClean="0">
                <a:solidFill>
                  <a:srgbClr val="0070C0"/>
                </a:solidFill>
                <a:latin typeface="Kalpurush" panose="02000600000000000000" pitchFamily="2" charset="0"/>
                <a:cs typeface="Kalpurush" panose="02000600000000000000" pitchFamily="2" charset="0"/>
              </a:rPr>
              <a:t>মূলত </a:t>
            </a:r>
            <a:r>
              <a:rPr lang="bn-IN" altLang="en-US" sz="5400" dirty="0">
                <a:solidFill>
                  <a:srgbClr val="0070C0"/>
                </a:solidFill>
                <a:latin typeface="Kalpurush" panose="02000600000000000000" pitchFamily="2" charset="0"/>
                <a:cs typeface="Kalpurush" panose="02000600000000000000" pitchFamily="2" charset="0"/>
              </a:rPr>
              <a:t>সাগরতল বা সাবমেরিন থেকেই এই ক্যাবলটির নামকরণ হয়েছে সাবমেরিন ক্যাবল ।</a:t>
            </a:r>
            <a:r>
              <a:rPr lang="en-US" altLang="en-US" sz="5400" dirty="0">
                <a:solidFill>
                  <a:srgbClr val="0070C0"/>
                </a:solidFill>
                <a:latin typeface="Kalpurush" panose="02000600000000000000" pitchFamily="2" charset="0"/>
                <a:cs typeface="Kalpurush" panose="02000600000000000000" pitchFamily="2" charset="0"/>
              </a:rPr>
              <a:t> </a:t>
            </a:r>
            <a:endParaRPr lang="en-US" altLang="en-US" sz="80000" dirty="0">
              <a:solidFill>
                <a:srgbClr val="0070C0"/>
              </a:solidFill>
              <a:latin typeface="Oswald"/>
              <a:cs typeface="Kalpurush" panose="02000600000000000000" pitchFamily="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837705827"/>
      </p:ext>
    </p:extLst>
  </p:cSld>
  <p:clrMapOvr>
    <a:masterClrMapping/>
  </p:clrMapOvr>
  <mc:AlternateContent xmlns:mc="http://schemas.openxmlformats.org/markup-compatibility/2006" xmlns:p14="http://schemas.microsoft.com/office/powerpoint/2010/main">
    <mc:Choice Requires="p14">
      <p:transition spd="slow" p14:dur="2000" advTm="6151"/>
    </mc:Choice>
    <mc:Fallback xmlns="">
      <p:transition spd="slow" advTm="61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1080" y="1355747"/>
            <a:ext cx="10522634" cy="3477875"/>
          </a:xfrm>
          <a:prstGeom prst="rect">
            <a:avLst/>
          </a:prstGeom>
        </p:spPr>
        <p:txBody>
          <a:bodyPr wrap="square">
            <a:spAutoFit/>
          </a:bodyPr>
          <a:lstStyle/>
          <a:p>
            <a:pPr lvl="0" algn="just" eaLnBrk="0" fontAlgn="base" hangingPunct="0">
              <a:spcBef>
                <a:spcPct val="0"/>
              </a:spcBef>
              <a:spcAft>
                <a:spcPct val="0"/>
              </a:spcAft>
            </a:pPr>
            <a:r>
              <a:rPr lang="bn-IN" altLang="en-US" sz="4400" b="1" dirty="0" smtClean="0">
                <a:solidFill>
                  <a:srgbClr val="002060"/>
                </a:solidFill>
                <a:latin typeface="Kalpurush" panose="02000600000000000000" pitchFamily="2" charset="0"/>
                <a:cs typeface="Kalpurush" panose="02000600000000000000" pitchFamily="2" charset="0"/>
              </a:rPr>
              <a:t>১৮৫৩ </a:t>
            </a:r>
            <a:r>
              <a:rPr lang="bn-IN" altLang="en-US" sz="4400" b="1" dirty="0">
                <a:solidFill>
                  <a:srgbClr val="002060"/>
                </a:solidFill>
                <a:latin typeface="Kalpurush" panose="02000600000000000000" pitchFamily="2" charset="0"/>
                <a:cs typeface="Kalpurush" panose="02000600000000000000" pitchFamily="2" charset="0"/>
              </a:rPr>
              <a:t>সালে সর্বপ্রথম ফরাসী সরকার এই ধরনের ক্যাবল স্থাপন করেন যার মাধ্যমে ফ্রান্স এবং ইংল্যান্ডের মধ্যেকার ইংলিশ চ্যানেলের তল দিয়ে দুই দেশের টেলিগ্রাফ সংযোগ করা হয়েছিল</a:t>
            </a:r>
            <a:r>
              <a:rPr lang="en-US" altLang="en-US" sz="4400" b="1" dirty="0">
                <a:solidFill>
                  <a:srgbClr val="002060"/>
                </a:solidFill>
                <a:latin typeface="Kalpurush" panose="02000600000000000000" pitchFamily="2" charset="0"/>
                <a:cs typeface="Kalpurush" panose="02000600000000000000" pitchFamily="2" charset="0"/>
              </a:rPr>
              <a:t>, </a:t>
            </a:r>
            <a:r>
              <a:rPr lang="bn-IN" altLang="en-US" sz="4400" b="1" dirty="0">
                <a:solidFill>
                  <a:srgbClr val="002060"/>
                </a:solidFill>
                <a:latin typeface="Kalpurush" panose="02000600000000000000" pitchFamily="2" charset="0"/>
                <a:cs typeface="Kalpurush" panose="02000600000000000000" pitchFamily="2" charset="0"/>
              </a:rPr>
              <a:t>ঐসময় কপার এর তার ব্যবহৃত হত</a:t>
            </a:r>
            <a:r>
              <a:rPr lang="bn-IN" altLang="en-US" sz="4400" b="1" dirty="0" smtClean="0">
                <a:solidFill>
                  <a:srgbClr val="002060"/>
                </a:solidFill>
                <a:latin typeface="Kalpurush" panose="02000600000000000000" pitchFamily="2" charset="0"/>
                <a:cs typeface="Kalpurush" panose="02000600000000000000" pitchFamily="2" charset="0"/>
              </a:rPr>
              <a:t>।</a:t>
            </a:r>
            <a:endParaRPr lang="en-US" altLang="en-US" sz="44600" b="1" dirty="0">
              <a:solidFill>
                <a:srgbClr val="002060"/>
              </a:solidFill>
              <a:latin typeface="Oswald"/>
              <a:cs typeface="Kalpurush" panose="02000600000000000000" pitchFamily="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576361408"/>
      </p:ext>
    </p:extLst>
  </p:cSld>
  <p:clrMapOvr>
    <a:masterClrMapping/>
  </p:clrMapOvr>
  <mc:AlternateContent xmlns:mc="http://schemas.openxmlformats.org/markup-compatibility/2006" xmlns:p14="http://schemas.microsoft.com/office/powerpoint/2010/main">
    <mc:Choice Requires="p14">
      <p:transition spd="slow" p14:dur="2000" advTm="11452"/>
    </mc:Choice>
    <mc:Fallback xmlns="">
      <p:transition spd="slow" advTm="114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4880" y="1364456"/>
            <a:ext cx="10485120" cy="3785652"/>
          </a:xfrm>
          <a:prstGeom prst="rect">
            <a:avLst/>
          </a:prstGeom>
        </p:spPr>
        <p:txBody>
          <a:bodyPr wrap="square">
            <a:spAutoFit/>
          </a:bodyPr>
          <a:lstStyle/>
          <a:p>
            <a:pPr lvl="0" algn="just" eaLnBrk="0" fontAlgn="base" hangingPunct="0">
              <a:spcBef>
                <a:spcPct val="0"/>
              </a:spcBef>
              <a:spcAft>
                <a:spcPct val="0"/>
              </a:spcAft>
            </a:pPr>
            <a:r>
              <a:rPr lang="bn-IN" altLang="en-US" sz="4800" b="1" dirty="0" smtClean="0">
                <a:solidFill>
                  <a:srgbClr val="00B050"/>
                </a:solidFill>
                <a:latin typeface="Kalpurush" panose="02000600000000000000" pitchFamily="2" charset="0"/>
                <a:cs typeface="Kalpurush" panose="02000600000000000000" pitchFamily="2" charset="0"/>
              </a:rPr>
              <a:t>বর্তমানে </a:t>
            </a:r>
            <a:r>
              <a:rPr lang="bn-IN" altLang="en-US" sz="4800" b="1" dirty="0">
                <a:solidFill>
                  <a:srgbClr val="00B050"/>
                </a:solidFill>
                <a:latin typeface="Kalpurush" panose="02000600000000000000" pitchFamily="2" charset="0"/>
                <a:cs typeface="Kalpurush" panose="02000600000000000000" pitchFamily="2" charset="0"/>
              </a:rPr>
              <a:t>সাবমেরিন ক্যাবল ব্যবস্থায় আমরা অপটিক্যাল ফাইবার বা আলোক তন্তুর বহুল ব্যবহার দেখতে পাই যা অত্যন্ত দ্রুতগতির ইন্টারনেট</a:t>
            </a:r>
            <a:r>
              <a:rPr lang="en-US" altLang="en-US" sz="4800" b="1" dirty="0">
                <a:solidFill>
                  <a:srgbClr val="00B050"/>
                </a:solidFill>
                <a:latin typeface="Kalpurush" panose="02000600000000000000" pitchFamily="2" charset="0"/>
                <a:cs typeface="Kalpurush" panose="02000600000000000000" pitchFamily="2" charset="0"/>
              </a:rPr>
              <a:t>, </a:t>
            </a:r>
            <a:r>
              <a:rPr lang="bn-IN" altLang="en-US" sz="4800" b="1" dirty="0">
                <a:solidFill>
                  <a:srgbClr val="00B050"/>
                </a:solidFill>
                <a:latin typeface="Kalpurush" panose="02000600000000000000" pitchFamily="2" charset="0"/>
                <a:cs typeface="Kalpurush" panose="02000600000000000000" pitchFamily="2" charset="0"/>
              </a:rPr>
              <a:t>টেলিযোগাযোগ</a:t>
            </a:r>
            <a:r>
              <a:rPr lang="en-US" altLang="en-US" sz="4800" b="1" dirty="0">
                <a:solidFill>
                  <a:srgbClr val="00B050"/>
                </a:solidFill>
                <a:latin typeface="Kalpurush" panose="02000600000000000000" pitchFamily="2" charset="0"/>
                <a:cs typeface="Kalpurush" panose="02000600000000000000" pitchFamily="2" charset="0"/>
              </a:rPr>
              <a:t>, </a:t>
            </a:r>
            <a:r>
              <a:rPr lang="bn-IN" altLang="en-US" sz="4800" b="1" dirty="0">
                <a:solidFill>
                  <a:srgbClr val="00B050"/>
                </a:solidFill>
                <a:latin typeface="Kalpurush" panose="02000600000000000000" pitchFamily="2" charset="0"/>
                <a:cs typeface="Kalpurush" panose="02000600000000000000" pitchFamily="2" charset="0"/>
              </a:rPr>
              <a:t>বিপুল পরিমান অডিও বা ভিডিওর তথ্য বিনিময় সম্ভব ।</a:t>
            </a:r>
            <a:endParaRPr lang="en-US" altLang="en-US" sz="78000" b="1" dirty="0">
              <a:solidFill>
                <a:srgbClr val="00B050"/>
              </a:solidFill>
              <a:latin typeface="Oswald"/>
              <a:cs typeface="Kalpurush" panose="02000600000000000000" pitchFamily="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361655405"/>
      </p:ext>
    </p:extLst>
  </p:cSld>
  <p:clrMapOvr>
    <a:masterClrMapping/>
  </p:clrMapOvr>
  <mc:AlternateContent xmlns:mc="http://schemas.openxmlformats.org/markup-compatibility/2006" xmlns:p14="http://schemas.microsoft.com/office/powerpoint/2010/main">
    <mc:Choice Requires="p14">
      <p:transition spd="slow" p14:dur="2000" advTm="14469"/>
    </mc:Choice>
    <mc:Fallback xmlns="">
      <p:transition spd="slow" advTm="144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625" y="343382"/>
            <a:ext cx="11465169" cy="6186309"/>
          </a:xfrm>
          <a:prstGeom prst="rect">
            <a:avLst/>
          </a:prstGeom>
        </p:spPr>
        <p:txBody>
          <a:bodyPr wrap="square">
            <a:spAutoFit/>
          </a:bodyPr>
          <a:lstStyle/>
          <a:p>
            <a:pPr algn="just"/>
            <a:r>
              <a:rPr lang="as-IN" sz="4400" b="1" dirty="0">
                <a:solidFill>
                  <a:srgbClr val="C00000"/>
                </a:solidFill>
                <a:latin typeface="solaimaniLipi"/>
              </a:rPr>
              <a:t>গতানুগতিক মহাকাশের স্যাটেলাইট যোগাযোগ পদ্ধতির বিকল্প হিসেবে সাগরতল দিয়ে একদেশ দেশ থেকে আরেক দেশ </a:t>
            </a:r>
            <a:r>
              <a:rPr lang="as-IN" sz="4400" b="1" dirty="0">
                <a:solidFill>
                  <a:srgbClr val="333333"/>
                </a:solidFill>
                <a:latin typeface="solaimaniLipi"/>
              </a:rPr>
              <a:t>কিংবা এক মহাদেশ থেকে আরেক মহাদেশে পর্যন্ত যে বিস্তৃত অত্যন্ত দ্রুতগতি সম্পন্ন যোগাযোগ ব্যবস্থা গড়ে তোলা হয়েছে </a:t>
            </a:r>
            <a:r>
              <a:rPr lang="as-IN" sz="4400" b="1" dirty="0">
                <a:solidFill>
                  <a:srgbClr val="00B050"/>
                </a:solidFill>
                <a:latin typeface="solaimaniLipi"/>
              </a:rPr>
              <a:t>তাকে আমরা সাবমেরিন ক্যাবল বলে থাকি | </a:t>
            </a:r>
            <a:endParaRPr lang="bn-IN" sz="4400" b="1" dirty="0" smtClean="0">
              <a:solidFill>
                <a:srgbClr val="00B050"/>
              </a:solidFill>
              <a:latin typeface="solaimaniLipi"/>
            </a:endParaRPr>
          </a:p>
          <a:p>
            <a:pPr algn="just"/>
            <a:r>
              <a:rPr lang="as-IN" sz="4400" b="1" dirty="0" smtClean="0">
                <a:solidFill>
                  <a:srgbClr val="333333"/>
                </a:solidFill>
                <a:latin typeface="solaimaniLipi"/>
              </a:rPr>
              <a:t>মূলত </a:t>
            </a:r>
            <a:r>
              <a:rPr lang="as-IN" sz="4400" b="1" dirty="0">
                <a:solidFill>
                  <a:srgbClr val="333333"/>
                </a:solidFill>
                <a:latin typeface="solaimaniLipi"/>
              </a:rPr>
              <a:t>সাগরতল বা </a:t>
            </a:r>
            <a:r>
              <a:rPr lang="as-IN" sz="4400" b="1" dirty="0">
                <a:solidFill>
                  <a:srgbClr val="7030A0"/>
                </a:solidFill>
                <a:latin typeface="solaimaniLipi"/>
              </a:rPr>
              <a:t>সাবমেরিন থেকেই এই ক্যাবলটির </a:t>
            </a:r>
            <a:r>
              <a:rPr lang="as-IN" sz="4400" b="1" dirty="0">
                <a:solidFill>
                  <a:srgbClr val="333333"/>
                </a:solidFill>
                <a:latin typeface="solaimaniLipi"/>
              </a:rPr>
              <a:t>নামকরণ হয়েছে </a:t>
            </a:r>
            <a:r>
              <a:rPr lang="as-IN" sz="4400" b="1" dirty="0" smtClean="0">
                <a:solidFill>
                  <a:srgbClr val="333333"/>
                </a:solidFill>
                <a:latin typeface="solaimaniLipi"/>
              </a:rPr>
              <a:t>|</a:t>
            </a:r>
            <a:endParaRPr lang="as-IN" sz="4400" b="1" i="0" dirty="0">
              <a:solidFill>
                <a:srgbClr val="333333"/>
              </a:solidFill>
              <a:effectLst/>
              <a:latin typeface="solaimaniLipi"/>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674436314"/>
      </p:ext>
    </p:extLst>
  </p:cSld>
  <p:clrMapOvr>
    <a:masterClrMapping/>
  </p:clrMapOvr>
  <mc:AlternateContent xmlns:mc="http://schemas.openxmlformats.org/markup-compatibility/2006" xmlns:p14="http://schemas.microsoft.com/office/powerpoint/2010/main">
    <mc:Choice Requires="p14">
      <p:transition spd="slow" p14:dur="2000" advTm="26473"/>
    </mc:Choice>
    <mc:Fallback xmlns="">
      <p:transition spd="slow" advTm="264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1.5"/>
</p:tagLst>
</file>

<file path=ppt/tags/tag2.xml><?xml version="1.0" encoding="utf-8"?>
<p:tagLst xmlns:a="http://schemas.openxmlformats.org/drawingml/2006/main" xmlns:r="http://schemas.openxmlformats.org/officeDocument/2006/relationships" xmlns:p="http://schemas.openxmlformats.org/presentationml/2006/main">
  <p:tag name="TIMING" val="|2"/>
</p:tagLst>
</file>

<file path=ppt/tags/tag3.xml><?xml version="1.0" encoding="utf-8"?>
<p:tagLst xmlns:a="http://schemas.openxmlformats.org/drawingml/2006/main" xmlns:r="http://schemas.openxmlformats.org/officeDocument/2006/relationships" xmlns:p="http://schemas.openxmlformats.org/presentationml/2006/main">
  <p:tag name="TIMING" val="|1.4"/>
</p:tagLst>
</file>

<file path=ppt/tags/tag4.xml><?xml version="1.0" encoding="utf-8"?>
<p:tagLst xmlns:a="http://schemas.openxmlformats.org/drawingml/2006/main" xmlns:r="http://schemas.openxmlformats.org/officeDocument/2006/relationships" xmlns:p="http://schemas.openxmlformats.org/presentationml/2006/main">
  <p:tag name="TIMING" val="|0.7"/>
</p:tagLst>
</file>

<file path=ppt/tags/tag5.xml><?xml version="1.0" encoding="utf-8"?>
<p:tagLst xmlns:a="http://schemas.openxmlformats.org/drawingml/2006/main" xmlns:r="http://schemas.openxmlformats.org/officeDocument/2006/relationships" xmlns:p="http://schemas.openxmlformats.org/presentationml/2006/main">
  <p:tag name="TIMING" val="|2"/>
</p:tagLst>
</file>

<file path=ppt/tags/tag6.xml><?xml version="1.0" encoding="utf-8"?>
<p:tagLst xmlns:a="http://schemas.openxmlformats.org/drawingml/2006/main" xmlns:r="http://schemas.openxmlformats.org/officeDocument/2006/relationships" xmlns:p="http://schemas.openxmlformats.org/presentationml/2006/main">
  <p:tag name="TIMING" val="|0.6"/>
</p:tagLst>
</file>

<file path=ppt/tags/tag7.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1593</TotalTime>
  <Words>591</Words>
  <Application>Microsoft Office PowerPoint</Application>
  <PresentationFormat>Widescreen</PresentationFormat>
  <Paragraphs>43</Paragraphs>
  <Slides>21</Slides>
  <Notes>0</Notes>
  <HiddenSlides>0</HiddenSlides>
  <MMClips>21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Calibri</vt:lpstr>
      <vt:lpstr>Calibri Light</vt:lpstr>
      <vt:lpstr>Kalpurush</vt:lpstr>
      <vt:lpstr>NikoshBAN</vt:lpstr>
      <vt:lpstr>Oswald</vt:lpstr>
      <vt:lpstr>rapidFont</vt:lpstr>
      <vt:lpstr>solaimaniLipi</vt:lpstr>
      <vt:lpstr>Times New Roman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AUSC</dc:creator>
  <cp:lastModifiedBy>AUSC</cp:lastModifiedBy>
  <cp:revision>63</cp:revision>
  <dcterms:created xsi:type="dcterms:W3CDTF">2020-02-06T20:14:04Z</dcterms:created>
  <dcterms:modified xsi:type="dcterms:W3CDTF">2020-03-13T18:28:25Z</dcterms:modified>
</cp:coreProperties>
</file>