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9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78" r:id="rId10"/>
    <p:sldId id="265" r:id="rId11"/>
    <p:sldId id="268" r:id="rId12"/>
    <p:sldId id="281" r:id="rId13"/>
    <p:sldId id="280" r:id="rId14"/>
    <p:sldId id="273" r:id="rId15"/>
    <p:sldId id="274" r:id="rId16"/>
    <p:sldId id="283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96940B-02BD-4B93-934A-AE9D0245A0DB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78"/>
            <p14:sldId id="265"/>
            <p14:sldId id="268"/>
            <p14:sldId id="281"/>
            <p14:sldId id="280"/>
            <p14:sldId id="273"/>
            <p14:sldId id="274"/>
            <p14:sldId id="283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0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1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24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40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178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3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19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89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04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04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61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3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33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43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1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20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46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31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2646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6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13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33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0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07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5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6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8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8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5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2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1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8A761-33F4-4E18-BA39-AF94C27516E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44C154-B35F-4A4B-ACF8-DCFDC26DC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5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4841" y="-728869"/>
            <a:ext cx="13962945" cy="9011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6088" y="1961321"/>
            <a:ext cx="7241085" cy="4047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1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4570" y="259678"/>
            <a:ext cx="6756271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সতত, হে নদ, তুমি পড় মোর মনে!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 তোমার</a:t>
            </a:r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কথা ভাবি এ বিরলে;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514" y="1962354"/>
            <a:ext cx="11144328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mZZ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(†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hgwZ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wbkvi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c‡b</a:t>
            </a:r>
            <a:endParaRPr lang="en-US" sz="40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kv‡b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gvqv-gš¿aŸwb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Ze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KjK‡j</a:t>
            </a:r>
            <a:endParaRPr lang="en-US" sz="40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RyovB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bn-IN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আমি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ভ্রান্তির</a:t>
            </a:r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Qj‡b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!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514" y="4147534"/>
            <a:ext cx="11144328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eû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†`‡k †`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wLqvwQ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eû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b`-`‡j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কিন্তু</a:t>
            </a:r>
            <a:r>
              <a:rPr lang="bn-IN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bn-IN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স্নেহের 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Z…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òv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wg‡U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Kvi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R‡j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514" y="5840272"/>
            <a:ext cx="11144328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`y»-‡¯ª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v‡Zvi~cx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Zzwg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Rb¥f‚wg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-¯</a:t>
            </a:r>
            <a:r>
              <a:rPr lang="bn-IN" sz="28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ত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‡b|</a:t>
            </a:r>
            <a:endParaRPr lang="bn-BD" sz="4400" dirty="0" smtClean="0">
              <a:solidFill>
                <a:srgbClr val="7030A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571" y="382788"/>
            <a:ext cx="3081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7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9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9486" y="957944"/>
            <a:ext cx="811348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115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15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বিতাংশ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3370" y="1225689"/>
            <a:ext cx="92456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CC3300"/>
                </a:solidFill>
                <a:latin typeface="SutonnyMJ" pitchFamily="2" charset="0"/>
              </a:rPr>
              <a:t>mZZ</a:t>
            </a:r>
            <a:r>
              <a:rPr lang="en-US" sz="4000" dirty="0">
                <a:solidFill>
                  <a:srgbClr val="CC3300"/>
                </a:solidFill>
                <a:latin typeface="SutonnyMJ" pitchFamily="2" charset="0"/>
              </a:rPr>
              <a:t> -</a:t>
            </a:r>
            <a:r>
              <a:rPr lang="bn-BD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me©`v</a:t>
            </a:r>
            <a:r>
              <a:rPr lang="en-US" sz="4000" dirty="0">
                <a:latin typeface="SutonnyMJ" pitchFamily="2" charset="0"/>
              </a:rPr>
              <a:t> ,me </a:t>
            </a:r>
            <a:r>
              <a:rPr lang="en-US" sz="4000" dirty="0" err="1">
                <a:latin typeface="SutonnyMJ" pitchFamily="2" charset="0"/>
              </a:rPr>
              <a:t>mgq</a:t>
            </a:r>
            <a:endParaRPr lang="bn-IN" sz="4000" dirty="0">
              <a:latin typeface="SutonnyMJ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CC3300"/>
                </a:solidFill>
                <a:latin typeface="SutonnyMJ" pitchFamily="2" charset="0"/>
              </a:rPr>
              <a:t>wei‡j</a:t>
            </a:r>
            <a:r>
              <a:rPr lang="en-US" sz="4000" dirty="0">
                <a:solidFill>
                  <a:srgbClr val="CC3300"/>
                </a:solidFill>
                <a:latin typeface="SutonnyMJ" pitchFamily="2" charset="0"/>
              </a:rPr>
              <a:t>- </a:t>
            </a:r>
            <a:r>
              <a:rPr lang="en-US" sz="4000" dirty="0" err="1">
                <a:latin typeface="SutonnyMJ" pitchFamily="2" charset="0"/>
              </a:rPr>
              <a:t>GKv</a:t>
            </a:r>
            <a:r>
              <a:rPr lang="bn-IN" sz="3600" dirty="0">
                <a:latin typeface="SutonnyMJ" pitchFamily="2" charset="0"/>
              </a:rPr>
              <a:t>ন্ত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wbwiwewj‡Z</a:t>
            </a:r>
            <a:endParaRPr lang="en-US" sz="4000" dirty="0">
              <a:latin typeface="SutonnyMJ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4000" dirty="0">
                <a:solidFill>
                  <a:srgbClr val="CC3300"/>
                </a:solidFill>
                <a:latin typeface="SutonnyMJ" pitchFamily="2" charset="0"/>
              </a:rPr>
              <a:t>‡</a:t>
            </a:r>
            <a:r>
              <a:rPr lang="en-US" sz="4000" dirty="0" err="1">
                <a:solidFill>
                  <a:srgbClr val="CC3300"/>
                </a:solidFill>
                <a:latin typeface="SutonnyMJ" pitchFamily="2" charset="0"/>
              </a:rPr>
              <a:t>hgwZ</a:t>
            </a:r>
            <a:r>
              <a:rPr lang="en-US" sz="4000" dirty="0">
                <a:solidFill>
                  <a:srgbClr val="CC3300"/>
                </a:solidFill>
                <a:latin typeface="SutonnyMJ" pitchFamily="2" charset="0"/>
              </a:rPr>
              <a:t>-</a:t>
            </a:r>
            <a:r>
              <a:rPr lang="en-US" sz="4000" dirty="0">
                <a:latin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</a:rPr>
              <a:t>hgb</a:t>
            </a:r>
            <a:r>
              <a:rPr lang="bn-IN" sz="4000" dirty="0">
                <a:latin typeface="SutonnyMJ" pitchFamily="2" charset="0"/>
              </a:rPr>
              <a:t>     </a:t>
            </a:r>
          </a:p>
          <a:p>
            <a:pPr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CC3300"/>
                </a:solidFill>
                <a:latin typeface="SutonnyMJ" pitchFamily="2" charset="0"/>
              </a:rPr>
              <a:t>wbkvi</a:t>
            </a:r>
            <a:r>
              <a:rPr lang="en-US" sz="4000" dirty="0">
                <a:solidFill>
                  <a:srgbClr val="CC3300"/>
                </a:solidFill>
                <a:latin typeface="SutonnyMJ" pitchFamily="2" charset="0"/>
              </a:rPr>
              <a:t>- </a:t>
            </a:r>
            <a:r>
              <a:rPr lang="en-US" sz="4000" dirty="0" err="1">
                <a:latin typeface="SutonnyMJ" pitchFamily="2" charset="0"/>
              </a:rPr>
              <a:t>iv‡Zi</a:t>
            </a:r>
            <a:endParaRPr lang="en-US" sz="4000" dirty="0">
              <a:latin typeface="SutonnyMJ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CC3300"/>
                </a:solidFill>
                <a:latin typeface="SutonnyMJ" pitchFamily="2" charset="0"/>
              </a:rPr>
              <a:t>KjK‡j</a:t>
            </a:r>
            <a:r>
              <a:rPr lang="en-US" sz="4000" dirty="0">
                <a:solidFill>
                  <a:srgbClr val="CC3300"/>
                </a:solidFill>
                <a:latin typeface="SutonnyMJ" pitchFamily="2" charset="0"/>
              </a:rPr>
              <a:t>- </a:t>
            </a:r>
            <a:r>
              <a:rPr lang="en-US" sz="4000" dirty="0" err="1">
                <a:latin typeface="SutonnyMJ" pitchFamily="2" charset="0"/>
              </a:rPr>
              <a:t>b`xi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KjKj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AvIqv‡R</a:t>
            </a:r>
            <a:endParaRPr lang="en-US" sz="4000" dirty="0">
              <a:latin typeface="SutonnyMJ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4000" dirty="0" err="1">
                <a:solidFill>
                  <a:srgbClr val="CC3300"/>
                </a:solidFill>
                <a:latin typeface="SutonnyMJ" pitchFamily="2" charset="0"/>
              </a:rPr>
              <a:t>gvqv</a:t>
            </a:r>
            <a:r>
              <a:rPr lang="en-US" sz="4000" dirty="0">
                <a:solidFill>
                  <a:srgbClr val="CC3300"/>
                </a:solidFill>
                <a:latin typeface="SutonnyMJ" pitchFamily="2" charset="0"/>
              </a:rPr>
              <a:t> </a:t>
            </a:r>
            <a:r>
              <a:rPr lang="en-US" sz="4000" dirty="0" err="1">
                <a:solidFill>
                  <a:srgbClr val="CC3300"/>
                </a:solidFill>
                <a:latin typeface="SutonnyMJ" pitchFamily="2" charset="0"/>
              </a:rPr>
              <a:t>gš¿aŸwb</a:t>
            </a:r>
            <a:r>
              <a:rPr lang="en-US" sz="4000" dirty="0">
                <a:solidFill>
                  <a:srgbClr val="CC3300"/>
                </a:solidFill>
                <a:latin typeface="SutonnyMJ" pitchFamily="2" charset="0"/>
              </a:rPr>
              <a:t>-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gvqvgq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Rv`yg‡š¿i</a:t>
            </a:r>
            <a:r>
              <a:rPr lang="en-US" sz="4000" dirty="0">
                <a:latin typeface="SutonnyMJ" pitchFamily="2" charset="0"/>
              </a:rPr>
              <a:t> GK </a:t>
            </a:r>
            <a:r>
              <a:rPr lang="en-US" sz="4000" dirty="0" err="1">
                <a:latin typeface="SutonnyMJ" pitchFamily="2" charset="0"/>
              </a:rPr>
              <a:t>ai‡bi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kã</a:t>
            </a:r>
            <a:endParaRPr lang="en-US" sz="4000" dirty="0">
              <a:latin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149" y="395786"/>
            <a:ext cx="5650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5"/>
                </a:solidFill>
                <a:latin typeface="SutonnyAMJ" pitchFamily="2" charset="0"/>
                <a:cs typeface="SutonnyAMJ" pitchFamily="2" charset="0"/>
              </a:rPr>
              <a:t>শব্দার্থ ও টীকা</a:t>
            </a:r>
            <a:endParaRPr lang="en-US" sz="3600" b="1" dirty="0">
              <a:solidFill>
                <a:schemeClr val="accent5"/>
              </a:solidFill>
              <a:latin typeface="SutonnyAMJ" pitchFamily="2" charset="0"/>
              <a:cs typeface="Sutonny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7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8923" y="627152"/>
            <a:ext cx="88392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392" y="2420888"/>
            <a:ext cx="11329259" cy="20590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bn-BD" sz="3600" dirty="0" smtClean="0">
                <a:solidFill>
                  <a:srgbClr val="002060"/>
                </a:solidFill>
                <a:cs typeface="NikoshBAN" pitchFamily="2" charset="0"/>
              </a:rPr>
              <a:t>১। মাইকেল মধুসূদন দত্তের জন্ম ও মৃত্যু কত খ্রিস্টাব্দে?</a:t>
            </a:r>
            <a:endParaRPr lang="en-US" sz="3600" dirty="0" smtClean="0">
              <a:solidFill>
                <a:srgbClr val="002060"/>
              </a:solidFill>
              <a:cs typeface="SutonnyMJ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পোতাক্ষ নদ কবিতাটি কোন গ্রন্থ থেকে নেওয়া হয়েছে?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সতত শব্দের অর্থ কী?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3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462" y="666203"/>
            <a:ext cx="838205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মিলিয়ে নাও-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1925" y="2122912"/>
            <a:ext cx="10177131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১৮২৪ ও ১৮৭৩ খ্রিস্টাব্দ।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মেঘনাদবধ কাব্য।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সর্বদা।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3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28" y="260648"/>
            <a:ext cx="1201204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 ও কপোতাক্ষ নদ কবিতা সম্পর্কে আরো কিছু কথা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243" y="4474173"/>
            <a:ext cx="12022757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কপোতাক্ষ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চতুর্দশপদী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কাব্যের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chemeClr val="accent2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44" y="2247255"/>
            <a:ext cx="12012045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কপোতাক্ষ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সনেট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চতুর্দপদী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28" y="3072341"/>
            <a:ext cx="12048661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চৌদ্দ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সমন্তিত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ভাবসংহত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সনেট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স্তবককে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স্তবককে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44" y="1464123"/>
            <a:ext cx="972894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মধুসুদন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6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82179"/>
            <a:ext cx="12192000" cy="33470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কপোতাক্ষ নদ কবিতার প্রথম আট চরণের স্তবককে কী বলে?</a:t>
            </a:r>
            <a:r>
              <a:rPr lang="en-US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এই কবিতার শেষ ছয় চরণের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স্তবককে কী বলে ?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বাংলা সনেট কবিতার জনক কে? </a:t>
            </a:r>
          </a:p>
          <a:p>
            <a:pPr>
              <a:lnSpc>
                <a:spcPct val="150000"/>
              </a:lnSpc>
            </a:pP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মাইকেল মধুসূদন দত্ত কত খ্রিস্টাব্দে খ্রিস্টধর্মে দীক্ষিত হন?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3962655" y="945577"/>
            <a:ext cx="5065231" cy="1561376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617" y="2502278"/>
            <a:ext cx="11739154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  <a:cs typeface="+mj-cs"/>
              </a:rPr>
              <a:t>1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|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মধুময় স্মৃতিগুলো আমাকে কাঁদায়,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তবু দেশে আর নাহি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 হয়।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-এই লাইন দুটি 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‘কপোতাক্ষ নদ’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 আলোকে বিশ্লেষণ করো।</a:t>
            </a:r>
            <a:endParaRPr lang="bn-IN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814388" y="802910"/>
            <a:ext cx="6822303" cy="101707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46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582721">
            <a:off x="-1745386" y="2378585"/>
            <a:ext cx="143810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13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56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943" y="696685"/>
            <a:ext cx="4455886" cy="551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শহীদুল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নিজামিয়া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ঘোপখালী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এনছানিয়া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মোবাাইল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০১৭১৪-৫১০৫৮২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shahidbd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582@gmail.com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39428" y="696684"/>
            <a:ext cx="4557486" cy="551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endParaRPr lang="en-US" sz="40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১০ম</a:t>
            </a:r>
          </a:p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১4/০৩/২০২০ইং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05067" y="463639"/>
            <a:ext cx="6337" cy="60015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00905" y="1300761"/>
            <a:ext cx="42314" cy="44432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15566" y="1300761"/>
            <a:ext cx="23917" cy="44432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69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208" y="1293843"/>
            <a:ext cx="4773582" cy="42187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6857" y="420914"/>
            <a:ext cx="8969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চেন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9208" y="5808372"/>
            <a:ext cx="463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মধুসুদন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3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Sheuly\Desktop\মাইকেল মধুসূদন দত্ত - উইকিপিডিয়া_files\220px-Michael_Madhusudan_Dutta_Home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79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0960" y="44624"/>
            <a:ext cx="11811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ছবির এই বাড়িটি কার এবং বাড়িটি  কোথায়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স্থাপিত বলতে পারবে?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959" y="4101857"/>
            <a:ext cx="11811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ছবির বাড়িটি জমিদার রাজ নারায়ন দত্তের। তাঁর পিতা রাম কিশোর দত্ত বামপার্শ্বের ভবনটি তৈরি করেছিলেন। বাড়িটি যশোর জেলার সাগরদাঁড়িতে স্থাপিত। মাইকেল মধুসূদন দত্ত এই বাড়িতে জন্ম গ্রহন করেন। </a:t>
            </a:r>
            <a:r>
              <a:rPr lang="bn-BD" sz="32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5797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" y="-10160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460" y="234516"/>
            <a:ext cx="1161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 কী দেখতে পাচ্ছো 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7220" y="5443971"/>
            <a:ext cx="495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কপোতাক্ষ নদ, যশোর</a:t>
            </a:r>
            <a:r>
              <a:rPr lang="en-US" sz="54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74" y="1065513"/>
            <a:ext cx="5681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নদীর নাম বলতে পারবে?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350" y="1752600"/>
            <a:ext cx="11713301" cy="27853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 নদ</a:t>
            </a:r>
            <a:endParaRPr lang="en-US" sz="115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---</a:t>
            </a:r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5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5418" y="214135"/>
            <a:ext cx="6318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5769" y="1660685"/>
            <a:ext cx="82296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n-BD" sz="66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সনেট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আবৃত্তি করতে পারবে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বলতে পার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7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31" y="2691685"/>
            <a:ext cx="11050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14500"/>
            <a:ext cx="31908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094413" y="1160463"/>
            <a:ext cx="3175" cy="55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567238" y="190500"/>
            <a:ext cx="3124200" cy="9699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¥ </a:t>
            </a:r>
            <a:r>
              <a:rPr lang="bn-BD" sz="1600" dirty="0">
                <a:solidFill>
                  <a:schemeClr val="tx1"/>
                </a:solidFill>
                <a:latin typeface="SutonnyMJ" pitchFamily="2" charset="0"/>
              </a:rPr>
              <a:t>-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</a:t>
            </a:r>
            <a:r>
              <a:rPr lang="bn-BD" sz="1200" dirty="0">
                <a:solidFill>
                  <a:schemeClr val="tx1"/>
                </a:solidFill>
                <a:latin typeface="SutonnyAMJ" pitchFamily="2" charset="0"/>
                <a:ea typeface="SutonnyAMJ" pitchFamily="2" charset="0"/>
                <a:cs typeface="SutonnyAMJ" pitchFamily="2" charset="0"/>
              </a:rPr>
              <a:t>রা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Rvbyqvix</a:t>
            </a:r>
            <a:r>
              <a:rPr lang="en-US" sz="16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, 1824 </a:t>
            </a:r>
            <a:r>
              <a:rPr lang="en-US" sz="1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wLªóvã</a:t>
            </a:r>
            <a:endParaRPr lang="bn-BD" sz="1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>
              <a:spcAft>
                <a:spcPts val="600"/>
              </a:spcAft>
            </a:pPr>
            <a:r>
              <a:rPr lang="bn-BD" sz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মৃত্যু - ২৯শে জুন ১৮৭৩</a:t>
            </a:r>
            <a:r>
              <a:rPr lang="en-US" sz="1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wLªóvã</a:t>
            </a:r>
            <a:endParaRPr lang="bn-BD" sz="1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691438" y="1436688"/>
            <a:ext cx="523875" cy="277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8215313" y="531813"/>
            <a:ext cx="2894012" cy="96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Rb¥ ¯’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bn-BD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 mvMi`uvwo , h‡kvi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 flipV="1">
            <a:off x="7966076" y="2339975"/>
            <a:ext cx="4762" cy="55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245475" y="2130425"/>
            <a:ext cx="2863850" cy="9699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bn-BD" sz="1600" dirty="0">
                <a:solidFill>
                  <a:srgbClr val="000000"/>
                </a:solidFill>
                <a:latin typeface="SutonnyAMJ" pitchFamily="2" charset="0"/>
                <a:ea typeface="SutonnyAMJ" pitchFamily="2" charset="0"/>
                <a:cs typeface="SutonnyAMJ" pitchFamily="2" charset="0"/>
              </a:rPr>
              <a:t>শিক্ষা</a:t>
            </a:r>
            <a:r>
              <a:rPr lang="bn-BD" sz="2000" dirty="0">
                <a:solidFill>
                  <a:srgbClr val="000000"/>
                </a:solidFill>
                <a:latin typeface="SutonnyMJ" pitchFamily="2" charset="0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SutonnyMJ" pitchFamily="2" charset="0"/>
              </a:rPr>
              <a:t>KjKvZvi</a:t>
            </a:r>
            <a:r>
              <a:rPr lang="en-US" sz="20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utonnyMJ" pitchFamily="2" charset="0"/>
              </a:rPr>
              <a:t>wn›`y</a:t>
            </a:r>
            <a:r>
              <a:rPr lang="en-US" sz="2000" dirty="0">
                <a:solidFill>
                  <a:srgbClr val="000000"/>
                </a:solidFill>
                <a:latin typeface="SutonnyMJ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SutonnyMJ" pitchFamily="2" charset="0"/>
              </a:rPr>
              <a:t>K‡j‡R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V="1">
            <a:off x="7966076" y="3810000"/>
            <a:ext cx="4762" cy="55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8245475" y="3584575"/>
            <a:ext cx="2863850" cy="96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000" dirty="0" err="1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wLªóa‡g</a:t>
            </a:r>
            <a:r>
              <a:rPr lang="en-US" sz="2000" dirty="0"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bn-BD" sz="1600" dirty="0">
                <a:solidFill>
                  <a:srgbClr val="000000"/>
                </a:solidFill>
                <a:latin typeface="SutonnyMJ" pitchFamily="2" charset="0"/>
                <a:ea typeface="SutonnyAMJ" pitchFamily="2" charset="0"/>
                <a:cs typeface="SutonnyAMJ" pitchFamily="2" charset="0"/>
              </a:rPr>
              <a:t>দীক্ষা</a:t>
            </a:r>
            <a:r>
              <a:rPr lang="bn-BD" sz="2000" dirty="0">
                <a:solidFill>
                  <a:srgbClr val="000000"/>
                </a:solidFill>
                <a:latin typeface="SutonnyMJ" pitchFamily="2" charset="0"/>
                <a:ea typeface="SutonnyAMJ" pitchFamily="2" charset="0"/>
                <a:cs typeface="SutonnyAMJ" pitchFamily="2" charset="0"/>
              </a:rPr>
              <a:t> </a:t>
            </a:r>
            <a:r>
              <a:rPr lang="bn-BD" sz="1600" dirty="0" smtClean="0">
                <a:solidFill>
                  <a:srgbClr val="000000"/>
                </a:solidFill>
                <a:latin typeface="SutonnyMJ" pitchFamily="2" charset="0"/>
                <a:ea typeface="SutonnyAMJ" pitchFamily="2" charset="0"/>
                <a:cs typeface="SutonnyAMJ" pitchFamily="2" charset="0"/>
              </a:rPr>
              <a:t>১৮৪২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wLªóvã</a:t>
            </a:r>
            <a:r>
              <a:rPr lang="bn-BD" sz="2000" dirty="0">
                <a:solidFill>
                  <a:srgbClr val="000000"/>
                </a:solidFill>
                <a:latin typeface="SutonnyMJ" pitchFamily="2" charset="0"/>
                <a:ea typeface="SutonnyAMJ" pitchFamily="2" charset="0"/>
                <a:cs typeface="SutonnyAMJ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15313" y="4987925"/>
            <a:ext cx="2863850" cy="9699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bn-BD" sz="1600" dirty="0">
                <a:solidFill>
                  <a:srgbClr val="000000"/>
                </a:solidFill>
                <a:latin typeface="NikoshBAN" panose="02000000000000000000" pitchFamily="2" charset="0"/>
                <a:ea typeface="SutonnyAMJ" pitchFamily="2" charset="0"/>
                <a:cs typeface="NikoshBAN" panose="02000000000000000000" pitchFamily="2" charset="0"/>
              </a:rPr>
              <a:t>নামের প্রথমে মাইকেল যোগ হয় 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ea typeface="SutonnyAMJ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691438" y="4987925"/>
            <a:ext cx="523875" cy="347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89650" y="5162550"/>
            <a:ext cx="4763" cy="554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500563" y="5716588"/>
            <a:ext cx="3360737" cy="96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ফেরত ও সাহিত্য রচনার সূচনা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967163" y="5143500"/>
            <a:ext cx="533400" cy="554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06425" y="5541963"/>
            <a:ext cx="3360738" cy="96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bn-BD" sz="1600" dirty="0">
                <a:solidFill>
                  <a:schemeClr val="tx1"/>
                </a:solidFill>
                <a:latin typeface="SutonnyAMJ" pitchFamily="2" charset="0"/>
                <a:ea typeface="SutonnyAMJ" pitchFamily="2" charset="0"/>
                <a:cs typeface="SutonnyAMJ" pitchFamily="2" charset="0"/>
              </a:rPr>
              <a:t>      </a:t>
            </a:r>
            <a:r>
              <a:rPr lang="bn-BD" sz="1600" dirty="0">
                <a:solidFill>
                  <a:schemeClr val="tx1"/>
                </a:solidFill>
                <a:latin typeface="NikoshBAN" panose="02000000000000000000" pitchFamily="2" charset="0"/>
                <a:ea typeface="SutonnyAMJ" pitchFamily="2" charset="0"/>
                <a:cs typeface="NikoshBAN" panose="02000000000000000000" pitchFamily="2" charset="0"/>
              </a:rPr>
              <a:t>অমর কীর্তি - মেঘনাদবধ কাব্য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ea typeface="SutonnyAMJ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3967163" y="4084638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06425" y="3751263"/>
            <a:ext cx="3360738" cy="96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Kve¨MÖš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’ </a:t>
            </a:r>
            <a:r>
              <a:rPr lang="bn-BD" sz="2000" dirty="0">
                <a:solidFill>
                  <a:schemeClr val="tx1"/>
                </a:solidFill>
                <a:latin typeface="SutonnyMJ" pitchFamily="2" charset="0"/>
                <a:cs typeface="SutonnyAMJ" pitchFamily="2" charset="0"/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wZ‡jvËgvm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¤¢e Kve¨,exiv½bv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Kve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¨, eªRv½bv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Kve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PZz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`©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kc`x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KweZvewj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3956050" y="265430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592357" y="2019300"/>
            <a:ext cx="3360738" cy="12525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bvUK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SutonnyMJ" pitchFamily="2" charset="0"/>
                <a:cs typeface="SutonnyAMJ" pitchFamily="2" charset="0"/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K…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òKygvix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kwg©ôv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cÙveZx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cÖnmb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: G‡KB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mf¨Zv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eyo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mvwj‡Ki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Nv‡o</a:t>
            </a:r>
            <a:r>
              <a:rPr lang="en-US" sz="2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iuv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3946525" y="1557338"/>
            <a:ext cx="554038" cy="188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25475" y="669925"/>
            <a:ext cx="3351213" cy="952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lang="bn-BD" sz="1600" dirty="0">
                <a:solidFill>
                  <a:srgbClr val="000000"/>
                </a:solidFill>
                <a:latin typeface="NikoshBAN" panose="02000000000000000000" pitchFamily="2" charset="0"/>
                <a:ea typeface="SutonnyAMJ" pitchFamily="2" charset="0"/>
                <a:cs typeface="NikoshBAN" panose="02000000000000000000" pitchFamily="2" charset="0"/>
              </a:rPr>
              <a:t>বাংলা কাব্যে অমিত্রাক্ষর ছন্দ ও সনেট প্রবর্তন </a:t>
            </a:r>
            <a:endParaRPr lang="en-US" sz="1600" dirty="0">
              <a:solidFill>
                <a:srgbClr val="000000"/>
              </a:solidFill>
              <a:latin typeface="NikoshBAN" panose="02000000000000000000" pitchFamily="2" charset="0"/>
              <a:ea typeface="SutonnyA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60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4" grpId="0" animBg="1"/>
      <p:bldP spid="28" grpId="0" animBg="1"/>
      <p:bldP spid="32" grpId="0" animBg="1"/>
      <p:bldP spid="34" grpId="0" animBg="1"/>
      <p:bldP spid="39" grpId="0" animBg="1"/>
      <p:bldP spid="4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825</TotalTime>
  <Words>541</Words>
  <Application>Microsoft Office PowerPoint</Application>
  <PresentationFormat>Widescreen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Century Gothic</vt:lpstr>
      <vt:lpstr>Nikosh</vt:lpstr>
      <vt:lpstr>NikoshBAN</vt:lpstr>
      <vt:lpstr>SutonnyAMJ</vt:lpstr>
      <vt:lpstr>SutonnyMJ</vt:lpstr>
      <vt:lpstr>Times New Roman</vt:lpstr>
      <vt:lpstr>Trebuchet MS</vt:lpstr>
      <vt:lpstr>Vrinda</vt:lpstr>
      <vt:lpstr>Wingdings</vt:lpstr>
      <vt:lpstr>Wingdings 3</vt:lpstr>
      <vt:lpstr>Facet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Md.Shahid</dc:creator>
  <cp:lastModifiedBy>Md.Shahid</cp:lastModifiedBy>
  <cp:revision>53</cp:revision>
  <dcterms:created xsi:type="dcterms:W3CDTF">2020-03-10T09:04:55Z</dcterms:created>
  <dcterms:modified xsi:type="dcterms:W3CDTF">2020-03-14T06:13:34Z</dcterms:modified>
</cp:coreProperties>
</file>