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1" autoAdjust="0"/>
    <p:restoredTop sz="88849" autoAdjust="0"/>
  </p:normalViewPr>
  <p:slideViewPr>
    <p:cSldViewPr snapToGrid="0">
      <p:cViewPr varScale="1">
        <p:scale>
          <a:sx n="26" d="100"/>
          <a:sy n="26" d="100"/>
        </p:scale>
        <p:origin x="5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BDD70-21DB-4D08-A243-929BC2413781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3F593-4E26-42FC-8934-DCFC5C23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5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F593-4E26-42FC-8934-DCFC5C237D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বিভিন্ন</a:t>
            </a:r>
            <a:r>
              <a:rPr lang="bn-BD" baseline="0" dirty="0" smtClean="0"/>
              <a:t> আকার বিশিষ্ট বস্তু দ্বারা চতুর্ভুজের জ্যামিতিক চিত্র </a:t>
            </a:r>
          </a:p>
          <a:p>
            <a:r>
              <a:rPr lang="bn-BD" baseline="0" dirty="0" smtClean="0"/>
              <a:t>পতাকার আক্রিতি  কেমন?মোবাইলের আক্রিতি কেমন?পাত্রের প্রতি প্রিস্থের বাহুর সংখা কত?খেলার বোর্ডের আক্রিতি কোন জ্যামিতিক চিত্র নিরদেশ করে?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F593-4E26-42FC-8934-DCFC5C237D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18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চিত্রটির</a:t>
            </a:r>
            <a:r>
              <a:rPr lang="bn-BD" baseline="0" dirty="0" smtClean="0"/>
              <a:t> কয়টি বাহু ?ক্ষেত্রটির নাম কি?প্রত্যেকটি ক্ষেত্রের আবদ্ধ অংশকে কী বলে?আজকের পাঠ ঘোষণা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F593-4E26-42FC-8934-DCFC5C237D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18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48100" dirty="0" smtClean="0"/>
              <a:t>চিত্রটিকে কী বলে?</a:t>
            </a:r>
            <a:r>
              <a:rPr lang="bn-BD" sz="148100" baseline="0" dirty="0"/>
              <a:t> </a:t>
            </a:r>
            <a:r>
              <a:rPr lang="bn-BD" sz="148100" baseline="0" dirty="0" smtClean="0"/>
              <a:t>এর বাহুগু্লের মধে</a:t>
            </a:r>
            <a:r>
              <a:rPr lang="en-US" sz="148100" baseline="0" dirty="0" err="1" smtClean="0"/>
              <a:t>্য</a:t>
            </a:r>
            <a:r>
              <a:rPr lang="en-US" sz="148100" baseline="0" dirty="0" smtClean="0"/>
              <a:t> </a:t>
            </a:r>
            <a:r>
              <a:rPr lang="en-US" sz="148100" baseline="0" dirty="0" err="1" smtClean="0"/>
              <a:t>সম্পর্ক</a:t>
            </a:r>
            <a:r>
              <a:rPr lang="en-US" sz="148100" baseline="0" dirty="0" smtClean="0"/>
              <a:t> </a:t>
            </a:r>
            <a:r>
              <a:rPr lang="en-US" sz="148100" baseline="0" dirty="0" err="1" smtClean="0"/>
              <a:t>কী</a:t>
            </a:r>
            <a:r>
              <a:rPr lang="en-US" sz="148100" baseline="0" dirty="0" smtClean="0"/>
              <a:t>? </a:t>
            </a:r>
            <a:r>
              <a:rPr lang="en-US" sz="148100" baseline="0" dirty="0" err="1" smtClean="0"/>
              <a:t>ক্ষেত্রটিকে</a:t>
            </a:r>
            <a:r>
              <a:rPr lang="bn-BD" sz="148100" baseline="0" dirty="0" smtClean="0"/>
              <a:t> কী বলে</a:t>
            </a:r>
            <a:r>
              <a:rPr lang="en-US" sz="148100" baseline="0" dirty="0" smtClean="0"/>
              <a:t> </a:t>
            </a:r>
            <a:r>
              <a:rPr lang="bn-BD" sz="148100" baseline="0" dirty="0" smtClean="0"/>
              <a:t>?বর্গক্ষেত্রের ক্ষেত্রফল নির্ণয়ের সূত্র কী</a:t>
            </a:r>
            <a:endParaRPr lang="bn-BD" sz="148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F593-4E26-42FC-8934-DCFC5C237D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6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চিত্রটিকে কী</a:t>
            </a:r>
            <a:r>
              <a:rPr lang="bn-BD" baseline="0" dirty="0" smtClean="0"/>
              <a:t> বলে?আয়তক্ষেত্রটির নাম কী?আয়তক্ষেত্রের বিপরীত বাহুগুলর মধ্যে সম্পর্ক কী? আয়তক্ষেত্রের ক্ষেত্রফল নির্ণয় এর সুত্র কী?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F593-4E26-42FC-8934-DCFC5C237D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9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সময়-৪</a:t>
            </a:r>
            <a:r>
              <a:rPr lang="bn-BD" baseline="0" dirty="0" smtClean="0"/>
              <a:t> মিনিট। শিক্ষক সঠিক সমাধান শিক্ষার্থী দ্বারা বোর্ডে নির্ণয় করতে সহায়তা করতে পারেন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3F593-4E26-42FC-8934-DCFC5C237D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1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8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2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8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8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9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2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5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3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1C41-6698-46B8-9D9E-3C2F644C737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81185-7ECB-41D9-AC7F-8549396B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0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074" y="725289"/>
            <a:ext cx="4599633" cy="5826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49621" y="1751960"/>
            <a:ext cx="4572000" cy="31197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i="1" dirty="0" smtClean="0">
                <a:solidFill>
                  <a:srgbClr val="FF0000"/>
                </a:solidFill>
              </a:rPr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7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812772" y="67329"/>
            <a:ext cx="4214191" cy="2047461"/>
          </a:xfrm>
          <a:prstGeom prst="triangle">
            <a:avLst>
              <a:gd name="adj" fmla="val 49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একক কাজ</a:t>
            </a:r>
            <a:endParaRPr lang="en-US" sz="3200" dirty="0"/>
          </a:p>
        </p:txBody>
      </p:sp>
      <p:sp>
        <p:nvSpPr>
          <p:cNvPr id="4" name="Trapezoid 3"/>
          <p:cNvSpPr/>
          <p:nvPr/>
        </p:nvSpPr>
        <p:spPr>
          <a:xfrm>
            <a:off x="2882348" y="2832314"/>
            <a:ext cx="4055166" cy="1837155"/>
          </a:xfrm>
          <a:prstGeom prst="trapezoi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611756" y="2832314"/>
            <a:ext cx="39757" cy="1779443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81131" y="2353965"/>
            <a:ext cx="1033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6992" y="4611757"/>
            <a:ext cx="715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31634" y="3678107"/>
            <a:ext cx="576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6121" y="5865048"/>
            <a:ext cx="7255565" cy="367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চিত্রটিকে দুটি ক্ষেত্রে  বিভক্ত করে এর ক্ষেত্রফল নির্ণয় কর। </a:t>
            </a:r>
            <a:endParaRPr lang="en-US" dirty="0"/>
          </a:p>
        </p:txBody>
      </p:sp>
      <p:sp>
        <p:nvSpPr>
          <p:cNvPr id="14" name="Flowchart: Preparation 13"/>
          <p:cNvSpPr/>
          <p:nvPr/>
        </p:nvSpPr>
        <p:spPr>
          <a:xfrm>
            <a:off x="874644" y="5629417"/>
            <a:ext cx="8070573" cy="716912"/>
          </a:xfrm>
          <a:prstGeom prst="flowChartPreparation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4678" y="278295"/>
            <a:ext cx="5506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 smtClean="0">
                <a:solidFill>
                  <a:schemeClr val="accent6"/>
                </a:solidFill>
              </a:rPr>
              <a:t>জোড়ায় কাজ</a:t>
            </a:r>
            <a:endParaRPr lang="en-US" sz="3600" u="sng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5431" y="1317812"/>
            <a:ext cx="4310075" cy="1425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17715" y="4090493"/>
            <a:ext cx="86599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আয়তাকার ঘনবস্তুটির কতটি পৃষ্ঠ আছে?এর সমগ্রতলের ক্ষেত্রফল নির্ণয় কর। 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102659" y="3818966"/>
            <a:ext cx="9048116" cy="12256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02659" y="5637540"/>
            <a:ext cx="9274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সময়-৫ মিনিট। শিক্ষক সঠিক সমাধান শিক্ষার্থী দ্বারা বোর্ডে নির্নয় করতে সহায়তা করতে পারেন।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002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3035" y="0"/>
            <a:ext cx="15365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					</a:t>
            </a:r>
            <a:endParaRPr lang="en-US" sz="6000" dirty="0"/>
          </a:p>
        </p:txBody>
      </p:sp>
      <p:sp>
        <p:nvSpPr>
          <p:cNvPr id="4" name="Snip Same Side Corner Rectangle 3"/>
          <p:cNvSpPr/>
          <p:nvPr/>
        </p:nvSpPr>
        <p:spPr>
          <a:xfrm>
            <a:off x="1371599" y="0"/>
            <a:ext cx="9816353" cy="1015663"/>
          </a:xfrm>
          <a:prstGeom prst="snip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68052" y="184666"/>
            <a:ext cx="20329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/>
              <a:t>মূল্যায়ন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371599" y="1837928"/>
            <a:ext cx="1032734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১। একটি কর্ণ </a:t>
            </a:r>
            <a:r>
              <a:rPr lang="bn-BD" sz="2000" dirty="0" smtClean="0"/>
              <a:t>দ্বারা কোন বর্গক্ষেত্র কয়টি ত্রিভুজে বিভক্ত হয়?</a:t>
            </a:r>
          </a:p>
          <a:p>
            <a:r>
              <a:rPr lang="bn-BD" sz="2000" dirty="0" smtClean="0"/>
              <a:t>২।৫ সে়মি বাহুবিশিষ্ট কোন বর্গক্ষেত্রের ক্ষেত্রফল নির্ণয় কর।																																																																																			সময়-৫ মিনিট।শিক্ষক সঠিক উত্তর শিক্ষার্থী দ্বারা বোর্ডে </a:t>
            </a:r>
          </a:p>
          <a:p>
            <a:r>
              <a:rPr lang="bn-BD" dirty="0" smtClean="0"/>
              <a:t>	লেখাতে পারেন।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12573" y="1200330"/>
            <a:ext cx="6520070" cy="24175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কদ্দক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4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286000" y="0"/>
            <a:ext cx="4611757" cy="2623930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23851" y="2958354"/>
            <a:ext cx="10314478" cy="225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চতুর্ভুজ কাকে বলে?৫সেমি ভুমি,৩ সেমি উচ্চতা বিশিষ্ট একটি সামান্তরিকের ক্ষেত্রফল বের কর।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991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295595" y="274786"/>
            <a:ext cx="7449670" cy="462578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ধন্যবাদ সবাইকে</a:t>
            </a:r>
          </a:p>
          <a:p>
            <a:pPr algn="ctr"/>
            <a:endParaRPr lang="bn-BD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024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52498" y="2870102"/>
            <a:ext cx="71818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6000" dirty="0"/>
          </a:p>
          <a:p>
            <a:endParaRPr lang="bn-BD" dirty="0" smtClean="0"/>
          </a:p>
          <a:p>
            <a:endParaRPr lang="bn-BD" dirty="0" smtClean="0"/>
          </a:p>
          <a:p>
            <a:r>
              <a:rPr lang="bn-BD" dirty="0" smtClean="0">
                <a:solidFill>
                  <a:schemeClr val="accent4">
                    <a:lumMod val="75000"/>
                  </a:schemeClr>
                </a:solidFill>
              </a:rPr>
              <a:t>নামঃ মোঃ তৌহিদুল ইসলাম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পদবীঃসহকারী শিক্ষক(গণিত)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তুশখালী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ইসলামিয়া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দাখিল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মাদ্রাসা</a:t>
            </a:r>
            <a:endParaRPr lang="bn-BD" dirty="0" smtClean="0">
              <a:solidFill>
                <a:srgbClr val="00B050"/>
              </a:solidFill>
            </a:endParaRPr>
          </a:p>
          <a:p>
            <a:r>
              <a:rPr lang="bn-BD" dirty="0" smtClean="0">
                <a:solidFill>
                  <a:srgbClr val="0070C0"/>
                </a:solidFill>
              </a:rPr>
              <a:t>মোবাইলঃ১২১২১২২১২</a:t>
            </a:r>
          </a:p>
          <a:p>
            <a:r>
              <a:rPr lang="bn-BD" dirty="0" smtClean="0">
                <a:solidFill>
                  <a:srgbClr val="0070C0"/>
                </a:solidFill>
              </a:rPr>
              <a:t>আই,ডি নং-২৯২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671" y="1995459"/>
            <a:ext cx="2230342" cy="17492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770783" y="795130"/>
            <a:ext cx="1807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</a:rPr>
              <a:t> শিক্ষক পরিচিতি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9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0454" y="435349"/>
            <a:ext cx="6266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solidFill>
                  <a:srgbClr val="FF0000"/>
                </a:solidFill>
              </a:rPr>
              <a:t>পাঠ পরিচিতি</a:t>
            </a:r>
            <a:endParaRPr lang="en-US" sz="6000" u="sng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780054" y="1914525"/>
            <a:ext cx="7315200" cy="3000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শ্রেণিঃ৮ম</a:t>
            </a:r>
          </a:p>
          <a:p>
            <a:pPr algn="ctr"/>
            <a:r>
              <a:rPr lang="bn-BD" sz="3200" dirty="0" smtClean="0"/>
              <a:t>বিষয়ঃসাধারণ গণিত</a:t>
            </a:r>
          </a:p>
          <a:p>
            <a:pPr algn="ctr"/>
            <a:r>
              <a:rPr lang="bn-BD" sz="3200" dirty="0" smtClean="0"/>
              <a:t>অধ্যায়ঃ৮ম </a:t>
            </a:r>
          </a:p>
          <a:p>
            <a:pPr algn="ctr"/>
            <a:r>
              <a:rPr lang="bn-BD" sz="3200" dirty="0" smtClean="0"/>
              <a:t>পাঠঃচতুর্ভুজক্ষেত্রের ক্ষেত্রফল</a:t>
            </a:r>
          </a:p>
          <a:p>
            <a:pPr algn="ctr"/>
            <a:r>
              <a:rPr lang="bn-BD" sz="3200" dirty="0" smtClean="0"/>
              <a:t>তাং-১০/০৩/২০২০</a:t>
            </a:r>
          </a:p>
          <a:p>
            <a:pPr algn="ctr"/>
            <a:r>
              <a:rPr lang="bn-BD" sz="3200" dirty="0" smtClean="0"/>
              <a:t>সময়ঃ৪৫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25940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5119" y="243095"/>
            <a:ext cx="6463126" cy="2662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nual Input 3"/>
          <p:cNvSpPr/>
          <p:nvPr/>
        </p:nvSpPr>
        <p:spPr>
          <a:xfrm>
            <a:off x="1013792" y="3134554"/>
            <a:ext cx="5216386" cy="2868681"/>
          </a:xfrm>
          <a:prstGeom prst="flowChartManualInp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Operation 4"/>
          <p:cNvSpPr/>
          <p:nvPr/>
        </p:nvSpPr>
        <p:spPr>
          <a:xfrm>
            <a:off x="8330234" y="326335"/>
            <a:ext cx="1162050" cy="3086100"/>
          </a:xfrm>
          <a:prstGeom prst="flowChartManualOperati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7498245" y="3869635"/>
            <a:ext cx="2171700" cy="2133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95631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u="sng" dirty="0" smtClean="0">
                <a:solidFill>
                  <a:srgbClr val="FFFF00"/>
                </a:solidFill>
              </a:rPr>
              <a:t>চতুর্ভুজের ক্ষেত্রফল </a:t>
            </a:r>
            <a:endParaRPr lang="en-US" sz="5400" i="1" u="sng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9850" y="4191000"/>
            <a:ext cx="2781300" cy="15430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zoid 3"/>
          <p:cNvSpPr/>
          <p:nvPr/>
        </p:nvSpPr>
        <p:spPr>
          <a:xfrm>
            <a:off x="6553200" y="4438650"/>
            <a:ext cx="2400300" cy="89535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7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1866900" y="327163"/>
            <a:ext cx="5638800" cy="1276350"/>
          </a:xfrm>
          <a:prstGeom prst="snip2Same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শিখনফল</a:t>
            </a:r>
            <a:endParaRPr lang="en-US" dirty="0"/>
          </a:p>
        </p:txBody>
      </p:sp>
      <p:sp>
        <p:nvSpPr>
          <p:cNvPr id="4" name="Flowchart: Terminator 3"/>
          <p:cNvSpPr/>
          <p:nvPr/>
        </p:nvSpPr>
        <p:spPr>
          <a:xfrm>
            <a:off x="1724025" y="1930676"/>
            <a:ext cx="5638800" cy="438150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এই পাঠ শেষে শিক্ষার্থীরা </a:t>
            </a:r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1666875" y="3023152"/>
            <a:ext cx="6038850" cy="1447800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বিভিন্ন চতুর্ভুজক্ষেত্রের ক্ষেত্রফল এর সূত্র ব্যাখ্যা করতে পারবে</a:t>
            </a:r>
            <a:endParaRPr lang="en-US" dirty="0"/>
          </a:p>
        </p:txBody>
      </p:sp>
      <p:sp>
        <p:nvSpPr>
          <p:cNvPr id="3" name="Flowchart: Terminator 2"/>
          <p:cNvSpPr/>
          <p:nvPr/>
        </p:nvSpPr>
        <p:spPr>
          <a:xfrm>
            <a:off x="1695450" y="4967908"/>
            <a:ext cx="5981700" cy="14859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আয়তক্ষেত্র,সামান্তরিকখেত্র ও বর্গক্ষেত্রএর ক্ষেত্রফলের সূত্র বলতে পারবে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3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 rot="2665848">
            <a:off x="2143528" y="-98502"/>
            <a:ext cx="4210050" cy="417195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EEE</a:t>
            </a:r>
            <a:endParaRPr lang="en-US" dirty="0"/>
          </a:p>
        </p:txBody>
      </p:sp>
      <p:cxnSp>
        <p:nvCxnSpPr>
          <p:cNvPr id="4" name="Straight Arrow Connector 3"/>
          <p:cNvCxnSpPr>
            <a:stCxn id="22" idx="2"/>
          </p:cNvCxnSpPr>
          <p:nvPr/>
        </p:nvCxnSpPr>
        <p:spPr>
          <a:xfrm>
            <a:off x="4248553" y="527389"/>
            <a:ext cx="43338" cy="29637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24420" y="6434759"/>
            <a:ext cx="32956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22516" y="800028"/>
            <a:ext cx="72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4030" y="3631157"/>
            <a:ext cx="411231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35486" y="3600275"/>
            <a:ext cx="105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29909" y="303980"/>
            <a:ext cx="52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94656" y="1987472"/>
            <a:ext cx="290779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10622" y="158057"/>
            <a:ext cx="67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94656" y="2341932"/>
            <a:ext cx="693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1009" y="2317140"/>
            <a:ext cx="541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424596" y="1398347"/>
            <a:ext cx="3827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AB=BC=CD=AD=a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24596" y="2438400"/>
            <a:ext cx="303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-25000" dirty="0" smtClean="0"/>
              <a:t>AB.BC=</a:t>
            </a:r>
            <a:r>
              <a:rPr lang="en-US" sz="3600" baseline="-25000" dirty="0" err="1" smtClean="0"/>
              <a:t>a.a</a:t>
            </a:r>
            <a:r>
              <a:rPr lang="en-US" sz="3600" baseline="-25000" dirty="0" smtClean="0"/>
              <a:t>=</a:t>
            </a:r>
            <a:r>
              <a:rPr lang="en-US" sz="3600" baseline="-25000" dirty="0"/>
              <a:t>a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2438399" y="5148069"/>
            <a:ext cx="6553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বর্গ</a:t>
            </a:r>
            <a:r>
              <a:rPr lang="bn-BD" sz="2800" dirty="0" smtClean="0"/>
              <a:t>ক্ষেত্রের ক্ষেত্রফল=দৈর্ঘ্য× প্রস্থ=বাহু× বাহু=বাহু</a:t>
            </a:r>
            <a:r>
              <a:rPr lang="bn-BD" sz="2800" baseline="30000" dirty="0" smtClean="0"/>
              <a:t>২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3085502" y="1056639"/>
            <a:ext cx="1148797" cy="58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বর্গক্ষেত্র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42456" y="5186147"/>
            <a:ext cx="6553200" cy="1589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055429" y="1398347"/>
            <a:ext cx="3377884" cy="5870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055429" y="2432490"/>
            <a:ext cx="3440597" cy="6496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7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5218" y="2838490"/>
            <a:ext cx="6616720" cy="24581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Box 6"/>
          <p:cNvSpPr txBox="1"/>
          <p:nvPr/>
        </p:nvSpPr>
        <p:spPr>
          <a:xfrm>
            <a:off x="1967262" y="-28293"/>
            <a:ext cx="6274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AB=BC=a                                               AB=CD=b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455211" y="240254"/>
            <a:ext cx="15765" cy="662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1146" y="-1"/>
            <a:ext cx="5743446" cy="1239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49972" y="1321186"/>
            <a:ext cx="6300038" cy="76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AD.CD=</a:t>
            </a:r>
            <a:r>
              <a:rPr lang="en-US" sz="4400" dirty="0" err="1" smtClean="0"/>
              <a:t>a.b</a:t>
            </a:r>
            <a:r>
              <a:rPr lang="en-US" sz="4400" dirty="0" smtClean="0"/>
              <a:t>=</a:t>
            </a:r>
            <a:r>
              <a:rPr lang="en-US" sz="4400" dirty="0" err="1" smtClean="0"/>
              <a:t>ab</a:t>
            </a:r>
            <a:endParaRPr lang="en-US" sz="4400" dirty="0"/>
          </a:p>
        </p:txBody>
      </p:sp>
      <p:sp>
        <p:nvSpPr>
          <p:cNvPr id="12" name="Rectangle 11"/>
          <p:cNvSpPr/>
          <p:nvPr/>
        </p:nvSpPr>
        <p:spPr>
          <a:xfrm>
            <a:off x="1671146" y="1177893"/>
            <a:ext cx="5743446" cy="7904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13944" y="2268784"/>
            <a:ext cx="1387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3944" y="3247697"/>
            <a:ext cx="236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92771" y="4926317"/>
            <a:ext cx="457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98124" y="2268784"/>
            <a:ext cx="141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53646" y="5427850"/>
            <a:ext cx="1418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67793" y="4781519"/>
            <a:ext cx="78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67793" y="2601366"/>
            <a:ext cx="78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8416728" y="3587834"/>
            <a:ext cx="1844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625218" y="6379652"/>
            <a:ext cx="43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আয়তক্ষেত্রের ক্ষেত্রফল=দৈর্ঘ্য</a:t>
            </a:r>
            <a:r>
              <a:rPr lang="en-US" dirty="0" smtClean="0"/>
              <a:t>×</a:t>
            </a:r>
            <a:r>
              <a:rPr lang="bn-BD" dirty="0" smtClean="0"/>
              <a:t> প্রস্থ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18284" y="6181864"/>
            <a:ext cx="3747398" cy="623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7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1391477" y="894522"/>
            <a:ext cx="7056783" cy="4094922"/>
          </a:xfrm>
          <a:prstGeom prst="parallelogram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91477" y="4989444"/>
            <a:ext cx="64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						       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85391" y="397565"/>
            <a:ext cx="632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						       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33461" y="894522"/>
            <a:ext cx="0" cy="40949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33461" y="2822713"/>
            <a:ext cx="135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6260" y="5174110"/>
            <a:ext cx="145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1477" y="5744817"/>
            <a:ext cx="677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সামান্তরিকের ক্ষেত্রফল=ভূমি</a:t>
            </a:r>
            <a:r>
              <a:rPr lang="en-US" dirty="0" smtClean="0"/>
              <a:t>×</a:t>
            </a:r>
            <a:r>
              <a:rPr lang="bn-BD" dirty="0" smtClean="0"/>
              <a:t> উচ্চতা=</a:t>
            </a:r>
            <a:r>
              <a:rPr lang="en-US" dirty="0" err="1" smtClean="0"/>
              <a:t>b×h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9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817</TotalTime>
  <Words>276</Words>
  <Application>Microsoft Office PowerPoint</Application>
  <PresentationFormat>Widescreen</PresentationFormat>
  <Paragraphs>79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khalil</dc:creator>
  <cp:lastModifiedBy>khalil</cp:lastModifiedBy>
  <cp:revision>17</cp:revision>
  <dcterms:created xsi:type="dcterms:W3CDTF">2020-03-10T08:23:52Z</dcterms:created>
  <dcterms:modified xsi:type="dcterms:W3CDTF">2020-03-14T03:53:25Z</dcterms:modified>
</cp:coreProperties>
</file>